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7"/>
  </p:notesMasterIdLst>
  <p:sldIdLst>
    <p:sldId id="264" r:id="rId3"/>
    <p:sldId id="300" r:id="rId4"/>
    <p:sldId id="644" r:id="rId5"/>
    <p:sldId id="610" r:id="rId6"/>
    <p:sldId id="1123" r:id="rId7"/>
    <p:sldId id="903" r:id="rId8"/>
    <p:sldId id="668" r:id="rId9"/>
    <p:sldId id="902" r:id="rId10"/>
    <p:sldId id="645" r:id="rId11"/>
    <p:sldId id="1132" r:id="rId12"/>
    <p:sldId id="1153" r:id="rId13"/>
    <p:sldId id="888" r:id="rId14"/>
    <p:sldId id="1147" r:id="rId15"/>
    <p:sldId id="1146" r:id="rId16"/>
    <p:sldId id="1148" r:id="rId17"/>
    <p:sldId id="1151" r:id="rId18"/>
    <p:sldId id="1139" r:id="rId19"/>
    <p:sldId id="1140" r:id="rId20"/>
    <p:sldId id="1141" r:id="rId21"/>
    <p:sldId id="1152" r:id="rId22"/>
    <p:sldId id="1142" r:id="rId23"/>
    <p:sldId id="1149" r:id="rId24"/>
    <p:sldId id="1143" r:id="rId25"/>
    <p:sldId id="1155" r:id="rId26"/>
    <p:sldId id="1145" r:id="rId27"/>
    <p:sldId id="266" r:id="rId28"/>
    <p:sldId id="360" r:id="rId29"/>
    <p:sldId id="346" r:id="rId30"/>
    <p:sldId id="357" r:id="rId31"/>
    <p:sldId id="278" r:id="rId32"/>
    <p:sldId id="279" r:id="rId33"/>
    <p:sldId id="280" r:id="rId34"/>
    <p:sldId id="284" r:id="rId35"/>
    <p:sldId id="281" r:id="rId36"/>
    <p:sldId id="282" r:id="rId37"/>
    <p:sldId id="283" r:id="rId38"/>
    <p:sldId id="368" r:id="rId39"/>
    <p:sldId id="411" r:id="rId40"/>
    <p:sldId id="412" r:id="rId41"/>
    <p:sldId id="1127"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1133" r:id="rId58"/>
    <p:sldId id="380" r:id="rId59"/>
    <p:sldId id="377" r:id="rId60"/>
    <p:sldId id="429" r:id="rId61"/>
    <p:sldId id="369" r:id="rId62"/>
    <p:sldId id="374" r:id="rId63"/>
    <p:sldId id="273" r:id="rId64"/>
    <p:sldId id="1128" r:id="rId65"/>
    <p:sldId id="269" r:id="rId66"/>
    <p:sldId id="1129" r:id="rId67"/>
    <p:sldId id="1130" r:id="rId68"/>
    <p:sldId id="1131" r:id="rId69"/>
    <p:sldId id="256" r:id="rId70"/>
    <p:sldId id="261" r:id="rId71"/>
    <p:sldId id="260" r:id="rId72"/>
    <p:sldId id="272" r:id="rId73"/>
    <p:sldId id="257" r:id="rId74"/>
    <p:sldId id="1134" r:id="rId75"/>
    <p:sldId id="1154"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F88"/>
    <a:srgbClr val="FF9797"/>
    <a:srgbClr val="8FAFCF"/>
    <a:srgbClr val="4051A6"/>
    <a:srgbClr val="1B2246"/>
    <a:srgbClr val="16153F"/>
    <a:srgbClr val="FF4B4B"/>
    <a:srgbClr val="8BCDFF"/>
    <a:srgbClr val="232165"/>
    <a:srgbClr val="AB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51" autoAdjust="0"/>
  </p:normalViewPr>
  <p:slideViewPr>
    <p:cSldViewPr snapToGrid="0">
      <p:cViewPr varScale="1">
        <p:scale>
          <a:sx n="77" d="100"/>
          <a:sy n="77" d="100"/>
        </p:scale>
        <p:origin x="1555" y="67"/>
      </p:cViewPr>
      <p:guideLst/>
    </p:cSldViewPr>
  </p:slideViewPr>
  <p:notesTextViewPr>
    <p:cViewPr>
      <p:scale>
        <a:sx n="1" d="1"/>
        <a:sy n="1" d="1"/>
      </p:scale>
      <p:origin x="0" y="0"/>
    </p:cViewPr>
  </p:notesTextViewPr>
  <p:sorterViewPr>
    <p:cViewPr>
      <p:scale>
        <a:sx n="100" d="100"/>
        <a:sy n="100" d="100"/>
      </p:scale>
      <p:origin x="0" y="-96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304B3-1A35-AF43-8E78-4FC5C890F41E}"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5792A224-3B96-B943-A251-638EFF701130}">
      <dgm:prSet phldrT="[Text]" custT="1"/>
      <dgm:spPr/>
      <dgm:t>
        <a:bodyPr/>
        <a:lstStyle/>
        <a:p>
          <a:r>
            <a:rPr lang="en-US" sz="1400" dirty="0"/>
            <a:t>Recruitment and Retention</a:t>
          </a:r>
        </a:p>
        <a:p>
          <a:r>
            <a:rPr lang="en-US" sz="1200" dirty="0"/>
            <a:t>Strategies to identify, hire and maintain a qualified workforce across sectors and disciplines</a:t>
          </a:r>
        </a:p>
      </dgm:t>
    </dgm:pt>
    <dgm:pt modelId="{92098A46-BF53-6D45-8B37-583A2D1CCE91}" type="parTrans" cxnId="{130E16CF-711A-E84E-8823-DB80D8E39EA5}">
      <dgm:prSet/>
      <dgm:spPr/>
      <dgm:t>
        <a:bodyPr/>
        <a:lstStyle/>
        <a:p>
          <a:endParaRPr lang="en-US"/>
        </a:p>
      </dgm:t>
    </dgm:pt>
    <dgm:pt modelId="{1871C93C-202C-0547-A4A9-6BF0ED1B3B22}" type="sibTrans" cxnId="{130E16CF-711A-E84E-8823-DB80D8E39EA5}">
      <dgm:prSet/>
      <dgm:spPr/>
      <dgm:t>
        <a:bodyPr/>
        <a:lstStyle/>
        <a:p>
          <a:endParaRPr lang="en-US"/>
        </a:p>
      </dgm:t>
    </dgm:pt>
    <dgm:pt modelId="{BBDFD4C8-3384-B04F-9834-39685565A5B4}">
      <dgm:prSet phldrT="[Text]" custT="1"/>
      <dgm:spPr/>
      <dgm:t>
        <a:bodyPr/>
        <a:lstStyle/>
        <a:p>
          <a:r>
            <a:rPr lang="en-US" sz="1400" dirty="0"/>
            <a:t>Inservice Training</a:t>
          </a:r>
        </a:p>
        <a:p>
          <a:r>
            <a:rPr lang="en-US" sz="1200" dirty="0"/>
            <a:t>Ongoing learning activities to maintain and build the competence of the EC workforce </a:t>
          </a:r>
        </a:p>
      </dgm:t>
    </dgm:pt>
    <dgm:pt modelId="{4D16A24E-36BD-3845-B2D3-B08206FB5D04}" type="parTrans" cxnId="{C5D2A704-9485-0141-9CB4-37B589743608}">
      <dgm:prSet/>
      <dgm:spPr/>
      <dgm:t>
        <a:bodyPr/>
        <a:lstStyle/>
        <a:p>
          <a:endParaRPr lang="en-US"/>
        </a:p>
      </dgm:t>
    </dgm:pt>
    <dgm:pt modelId="{D682CB8A-FAF7-FE46-B0A8-D9CA6C9AAFD4}" type="sibTrans" cxnId="{C5D2A704-9485-0141-9CB4-37B589743608}">
      <dgm:prSet/>
      <dgm:spPr/>
      <dgm:t>
        <a:bodyPr/>
        <a:lstStyle/>
        <a:p>
          <a:endParaRPr lang="en-US"/>
        </a:p>
      </dgm:t>
    </dgm:pt>
    <dgm:pt modelId="{68F43962-30F9-43A7-BE81-5F191CFDE798}">
      <dgm:prSet phldrT="[Text]" custT="1"/>
      <dgm:spPr/>
      <dgm:t>
        <a:bodyPr/>
        <a:lstStyle/>
        <a:p>
          <a:r>
            <a:rPr lang="en-US" sz="1400" dirty="0"/>
            <a:t>Leadership, Coordination &amp; Sustainability</a:t>
          </a:r>
        </a:p>
        <a:p>
          <a:r>
            <a:rPr lang="en-US" sz="1200" dirty="0"/>
            <a:t>Structures for ongoing support of all personnel development activities</a:t>
          </a:r>
        </a:p>
      </dgm:t>
    </dgm:pt>
    <dgm:pt modelId="{D3A2D3ED-D1EE-4920-95C8-24AA35E4EEDD}" type="parTrans" cxnId="{8C296A17-432A-4EBD-8419-31C36D1101CD}">
      <dgm:prSet/>
      <dgm:spPr/>
      <dgm:t>
        <a:bodyPr/>
        <a:lstStyle/>
        <a:p>
          <a:endParaRPr lang="en-US"/>
        </a:p>
      </dgm:t>
    </dgm:pt>
    <dgm:pt modelId="{68A59851-7F43-46AC-BBA4-5164D0E6C0C1}" type="sibTrans" cxnId="{8C296A17-432A-4EBD-8419-31C36D1101CD}">
      <dgm:prSet/>
      <dgm:spPr/>
      <dgm:t>
        <a:bodyPr/>
        <a:lstStyle/>
        <a:p>
          <a:endParaRPr lang="en-US"/>
        </a:p>
      </dgm:t>
    </dgm:pt>
    <dgm:pt modelId="{DC9BA85E-8AE3-4250-B5EC-5F1323F6AD3A}">
      <dgm:prSet phldrT="[Text]" custT="1"/>
      <dgm:spPr/>
      <dgm:t>
        <a:bodyPr/>
        <a:lstStyle/>
        <a:p>
          <a:r>
            <a:rPr lang="en-US" sz="1400" dirty="0"/>
            <a:t>Personnel Standards</a:t>
          </a:r>
        </a:p>
        <a:p>
          <a:r>
            <a:rPr lang="en-US" sz="1200" dirty="0"/>
            <a:t>Discipline specific knowledge, skills and competencies for the EC workforce</a:t>
          </a:r>
        </a:p>
      </dgm:t>
    </dgm:pt>
    <dgm:pt modelId="{98DEBAA6-EAAF-4630-8995-A60F9BB773D9}" type="parTrans" cxnId="{C53F4C54-9500-46C4-B112-CB5A0DCCCAC6}">
      <dgm:prSet/>
      <dgm:spPr/>
      <dgm:t>
        <a:bodyPr/>
        <a:lstStyle/>
        <a:p>
          <a:endParaRPr lang="en-US"/>
        </a:p>
      </dgm:t>
    </dgm:pt>
    <dgm:pt modelId="{095D0DDD-A26A-4F95-B796-0ED3A6164F81}" type="sibTrans" cxnId="{C53F4C54-9500-46C4-B112-CB5A0DCCCAC6}">
      <dgm:prSet/>
      <dgm:spPr/>
      <dgm:t>
        <a:bodyPr/>
        <a:lstStyle/>
        <a:p>
          <a:endParaRPr lang="en-US"/>
        </a:p>
      </dgm:t>
    </dgm:pt>
    <dgm:pt modelId="{8A640842-A007-44C6-85E2-695C15788E13}">
      <dgm:prSet phldrT="[Text]" custT="1"/>
      <dgm:spPr/>
      <dgm:t>
        <a:bodyPr/>
        <a:lstStyle/>
        <a:p>
          <a:r>
            <a:rPr lang="en-US" sz="1400" dirty="0"/>
            <a:t>Preservice Training</a:t>
          </a:r>
        </a:p>
        <a:p>
          <a:r>
            <a:rPr lang="en-US" sz="1200" dirty="0"/>
            <a:t>Formal program of study at an IHE to prepare for the EC workforce</a:t>
          </a:r>
        </a:p>
      </dgm:t>
    </dgm:pt>
    <dgm:pt modelId="{27564AC3-9B1E-4A8B-B73B-6EDD7731EC47}" type="parTrans" cxnId="{57395677-7513-4938-8D73-BD7327CA3CF9}">
      <dgm:prSet/>
      <dgm:spPr/>
      <dgm:t>
        <a:bodyPr/>
        <a:lstStyle/>
        <a:p>
          <a:endParaRPr lang="en-US"/>
        </a:p>
      </dgm:t>
    </dgm:pt>
    <dgm:pt modelId="{7743401E-F7C8-4800-909A-5ABA041EA8EA}" type="sibTrans" cxnId="{57395677-7513-4938-8D73-BD7327CA3CF9}">
      <dgm:prSet/>
      <dgm:spPr/>
      <dgm:t>
        <a:bodyPr/>
        <a:lstStyle/>
        <a:p>
          <a:endParaRPr lang="en-US"/>
        </a:p>
      </dgm:t>
    </dgm:pt>
    <dgm:pt modelId="{2D8B9212-D329-284A-80FF-3B5F43F98142}" type="pres">
      <dgm:prSet presAssocID="{071304B3-1A35-AF43-8E78-4FC5C890F41E}" presName="cycle" presStyleCnt="0">
        <dgm:presLayoutVars>
          <dgm:dir/>
          <dgm:resizeHandles val="exact"/>
        </dgm:presLayoutVars>
      </dgm:prSet>
      <dgm:spPr/>
    </dgm:pt>
    <dgm:pt modelId="{ACB6B3F0-89B6-4FAC-B476-AF89FF586D64}" type="pres">
      <dgm:prSet presAssocID="{68F43962-30F9-43A7-BE81-5F191CFDE798}" presName="node" presStyleLbl="node1" presStyleIdx="0" presStyleCnt="5" custScaleX="112524" custScaleY="149388">
        <dgm:presLayoutVars>
          <dgm:bulletEnabled val="1"/>
        </dgm:presLayoutVars>
      </dgm:prSet>
      <dgm:spPr/>
    </dgm:pt>
    <dgm:pt modelId="{03249657-3C41-413F-ACB6-539C6B1A91AB}" type="pres">
      <dgm:prSet presAssocID="{68F43962-30F9-43A7-BE81-5F191CFDE798}" presName="spNode" presStyleCnt="0"/>
      <dgm:spPr/>
    </dgm:pt>
    <dgm:pt modelId="{C24572E0-C6B1-4F65-BA60-BA650320E192}" type="pres">
      <dgm:prSet presAssocID="{68A59851-7F43-46AC-BBA4-5164D0E6C0C1}" presName="sibTrans" presStyleLbl="sibTrans1D1" presStyleIdx="0" presStyleCnt="5"/>
      <dgm:spPr/>
    </dgm:pt>
    <dgm:pt modelId="{60A99B84-DE4C-664C-B9B9-AB6410E90583}" type="pres">
      <dgm:prSet presAssocID="{5792A224-3B96-B943-A251-638EFF701130}" presName="node" presStyleLbl="node1" presStyleIdx="1" presStyleCnt="5" custScaleX="112475" custScaleY="149388" custRadScaleRad="105164" custRadScaleInc="7609">
        <dgm:presLayoutVars>
          <dgm:bulletEnabled val="1"/>
        </dgm:presLayoutVars>
      </dgm:prSet>
      <dgm:spPr/>
    </dgm:pt>
    <dgm:pt modelId="{4BDCC003-71EA-4449-AEB0-4F4F0849C7B1}" type="pres">
      <dgm:prSet presAssocID="{5792A224-3B96-B943-A251-638EFF701130}" presName="spNode" presStyleCnt="0"/>
      <dgm:spPr/>
    </dgm:pt>
    <dgm:pt modelId="{57BD7CB0-14EB-8549-B45B-ECADEDC42B47}" type="pres">
      <dgm:prSet presAssocID="{1871C93C-202C-0547-A4A9-6BF0ED1B3B22}" presName="sibTrans" presStyleLbl="sibTrans1D1" presStyleIdx="1" presStyleCnt="5"/>
      <dgm:spPr/>
    </dgm:pt>
    <dgm:pt modelId="{8A7A944D-8B6E-49C6-B8E7-9A135D63BC5B}" type="pres">
      <dgm:prSet presAssocID="{DC9BA85E-8AE3-4250-B5EC-5F1323F6AD3A}" presName="node" presStyleLbl="node1" presStyleIdx="2" presStyleCnt="5" custScaleX="112524" custScaleY="149388">
        <dgm:presLayoutVars>
          <dgm:bulletEnabled val="1"/>
        </dgm:presLayoutVars>
      </dgm:prSet>
      <dgm:spPr/>
    </dgm:pt>
    <dgm:pt modelId="{75B8A95A-25B3-4592-8237-0D8D130C7827}" type="pres">
      <dgm:prSet presAssocID="{DC9BA85E-8AE3-4250-B5EC-5F1323F6AD3A}" presName="spNode" presStyleCnt="0"/>
      <dgm:spPr/>
    </dgm:pt>
    <dgm:pt modelId="{6F5ECDCF-92F0-4CF2-97CC-9EF5A5DEAD52}" type="pres">
      <dgm:prSet presAssocID="{095D0DDD-A26A-4F95-B796-0ED3A6164F81}" presName="sibTrans" presStyleLbl="sibTrans1D1" presStyleIdx="2" presStyleCnt="5"/>
      <dgm:spPr/>
    </dgm:pt>
    <dgm:pt modelId="{7E42901C-B717-439A-953E-57742E7AED8E}" type="pres">
      <dgm:prSet presAssocID="{8A640842-A007-44C6-85E2-695C15788E13}" presName="node" presStyleLbl="node1" presStyleIdx="3" presStyleCnt="5" custScaleX="112524" custScaleY="149388">
        <dgm:presLayoutVars>
          <dgm:bulletEnabled val="1"/>
        </dgm:presLayoutVars>
      </dgm:prSet>
      <dgm:spPr/>
    </dgm:pt>
    <dgm:pt modelId="{B66B32AF-30BE-4F89-80CD-194547A95E06}" type="pres">
      <dgm:prSet presAssocID="{8A640842-A007-44C6-85E2-695C15788E13}" presName="spNode" presStyleCnt="0"/>
      <dgm:spPr/>
    </dgm:pt>
    <dgm:pt modelId="{F025B3F9-D480-41AF-989A-A539DAF14B57}" type="pres">
      <dgm:prSet presAssocID="{7743401E-F7C8-4800-909A-5ABA041EA8EA}" presName="sibTrans" presStyleLbl="sibTrans1D1" presStyleIdx="3" presStyleCnt="5"/>
      <dgm:spPr/>
    </dgm:pt>
    <dgm:pt modelId="{5B75FD07-32D6-EE49-A0C9-72B5B5E82310}" type="pres">
      <dgm:prSet presAssocID="{BBDFD4C8-3384-B04F-9834-39685565A5B4}" presName="node" presStyleLbl="node1" presStyleIdx="4" presStyleCnt="5" custScaleX="112524" custScaleY="149388">
        <dgm:presLayoutVars>
          <dgm:bulletEnabled val="1"/>
        </dgm:presLayoutVars>
      </dgm:prSet>
      <dgm:spPr/>
    </dgm:pt>
    <dgm:pt modelId="{2E95DBC9-67C3-754F-9B1B-F01E79BCF239}" type="pres">
      <dgm:prSet presAssocID="{BBDFD4C8-3384-B04F-9834-39685565A5B4}" presName="spNode" presStyleCnt="0"/>
      <dgm:spPr/>
    </dgm:pt>
    <dgm:pt modelId="{E9A279D0-0878-F94F-AC26-567CCCE76D74}" type="pres">
      <dgm:prSet presAssocID="{D682CB8A-FAF7-FE46-B0A8-D9CA6C9AAFD4}" presName="sibTrans" presStyleLbl="sibTrans1D1" presStyleIdx="4" presStyleCnt="5"/>
      <dgm:spPr/>
    </dgm:pt>
  </dgm:ptLst>
  <dgm:cxnLst>
    <dgm:cxn modelId="{C5D2A704-9485-0141-9CB4-37B589743608}" srcId="{071304B3-1A35-AF43-8E78-4FC5C890F41E}" destId="{BBDFD4C8-3384-B04F-9834-39685565A5B4}" srcOrd="4" destOrd="0" parTransId="{4D16A24E-36BD-3845-B2D3-B08206FB5D04}" sibTransId="{D682CB8A-FAF7-FE46-B0A8-D9CA6C9AAFD4}"/>
    <dgm:cxn modelId="{D717760C-DADE-45BB-A5F7-099D9B31EE27}" type="presOf" srcId="{D682CB8A-FAF7-FE46-B0A8-D9CA6C9AAFD4}" destId="{E9A279D0-0878-F94F-AC26-567CCCE76D74}" srcOrd="0" destOrd="0" presId="urn:microsoft.com/office/officeart/2005/8/layout/cycle5"/>
    <dgm:cxn modelId="{67682A16-8CCA-4257-923E-D65450704BBB}" type="presOf" srcId="{071304B3-1A35-AF43-8E78-4FC5C890F41E}" destId="{2D8B9212-D329-284A-80FF-3B5F43F98142}" srcOrd="0" destOrd="0" presId="urn:microsoft.com/office/officeart/2005/8/layout/cycle5"/>
    <dgm:cxn modelId="{8C296A17-432A-4EBD-8419-31C36D1101CD}" srcId="{071304B3-1A35-AF43-8E78-4FC5C890F41E}" destId="{68F43962-30F9-43A7-BE81-5F191CFDE798}" srcOrd="0" destOrd="0" parTransId="{D3A2D3ED-D1EE-4920-95C8-24AA35E4EEDD}" sibTransId="{68A59851-7F43-46AC-BBA4-5164D0E6C0C1}"/>
    <dgm:cxn modelId="{FAD3C323-A7FF-436E-A58B-BE3842B9DCF9}" type="presOf" srcId="{095D0DDD-A26A-4F95-B796-0ED3A6164F81}" destId="{6F5ECDCF-92F0-4CF2-97CC-9EF5A5DEAD52}" srcOrd="0" destOrd="0" presId="urn:microsoft.com/office/officeart/2005/8/layout/cycle5"/>
    <dgm:cxn modelId="{7003C13A-FB66-45D8-80C7-907D592C4C9A}" type="presOf" srcId="{68A59851-7F43-46AC-BBA4-5164D0E6C0C1}" destId="{C24572E0-C6B1-4F65-BA60-BA650320E192}" srcOrd="0" destOrd="0" presId="urn:microsoft.com/office/officeart/2005/8/layout/cycle5"/>
    <dgm:cxn modelId="{C26A935F-FA00-4317-A6D2-2843AA07F048}" type="presOf" srcId="{BBDFD4C8-3384-B04F-9834-39685565A5B4}" destId="{5B75FD07-32D6-EE49-A0C9-72B5B5E82310}" srcOrd="0" destOrd="0" presId="urn:microsoft.com/office/officeart/2005/8/layout/cycle5"/>
    <dgm:cxn modelId="{C53F4C54-9500-46C4-B112-CB5A0DCCCAC6}" srcId="{071304B3-1A35-AF43-8E78-4FC5C890F41E}" destId="{DC9BA85E-8AE3-4250-B5EC-5F1323F6AD3A}" srcOrd="2" destOrd="0" parTransId="{98DEBAA6-EAAF-4630-8995-A60F9BB773D9}" sibTransId="{095D0DDD-A26A-4F95-B796-0ED3A6164F81}"/>
    <dgm:cxn modelId="{57395677-7513-4938-8D73-BD7327CA3CF9}" srcId="{071304B3-1A35-AF43-8E78-4FC5C890F41E}" destId="{8A640842-A007-44C6-85E2-695C15788E13}" srcOrd="3" destOrd="0" parTransId="{27564AC3-9B1E-4A8B-B73B-6EDD7731EC47}" sibTransId="{7743401E-F7C8-4800-909A-5ABA041EA8EA}"/>
    <dgm:cxn modelId="{1AF96B97-471F-4FEB-AA7A-B98D7C0FCC87}" type="presOf" srcId="{5792A224-3B96-B943-A251-638EFF701130}" destId="{60A99B84-DE4C-664C-B9B9-AB6410E90583}" srcOrd="0" destOrd="0" presId="urn:microsoft.com/office/officeart/2005/8/layout/cycle5"/>
    <dgm:cxn modelId="{CAC6E8A5-B297-46F3-9F97-E9C0850DBE70}" type="presOf" srcId="{7743401E-F7C8-4800-909A-5ABA041EA8EA}" destId="{F025B3F9-D480-41AF-989A-A539DAF14B57}" srcOrd="0" destOrd="0" presId="urn:microsoft.com/office/officeart/2005/8/layout/cycle5"/>
    <dgm:cxn modelId="{35C3D6CC-D157-4B8F-B663-49833C1F6EAD}" type="presOf" srcId="{68F43962-30F9-43A7-BE81-5F191CFDE798}" destId="{ACB6B3F0-89B6-4FAC-B476-AF89FF586D64}" srcOrd="0" destOrd="0" presId="urn:microsoft.com/office/officeart/2005/8/layout/cycle5"/>
    <dgm:cxn modelId="{130E16CF-711A-E84E-8823-DB80D8E39EA5}" srcId="{071304B3-1A35-AF43-8E78-4FC5C890F41E}" destId="{5792A224-3B96-B943-A251-638EFF701130}" srcOrd="1" destOrd="0" parTransId="{92098A46-BF53-6D45-8B37-583A2D1CCE91}" sibTransId="{1871C93C-202C-0547-A4A9-6BF0ED1B3B22}"/>
    <dgm:cxn modelId="{12BD45D5-16C9-41C0-8136-8807DE1DEA9D}" type="presOf" srcId="{DC9BA85E-8AE3-4250-B5EC-5F1323F6AD3A}" destId="{8A7A944D-8B6E-49C6-B8E7-9A135D63BC5B}" srcOrd="0" destOrd="0" presId="urn:microsoft.com/office/officeart/2005/8/layout/cycle5"/>
    <dgm:cxn modelId="{6B5F3DDB-3A77-4181-A272-6EB9D70E9183}" type="presOf" srcId="{8A640842-A007-44C6-85E2-695C15788E13}" destId="{7E42901C-B717-439A-953E-57742E7AED8E}" srcOrd="0" destOrd="0" presId="urn:microsoft.com/office/officeart/2005/8/layout/cycle5"/>
    <dgm:cxn modelId="{486A99F9-5D20-43FE-BEB3-B82E9A7D0D3A}" type="presOf" srcId="{1871C93C-202C-0547-A4A9-6BF0ED1B3B22}" destId="{57BD7CB0-14EB-8549-B45B-ECADEDC42B47}" srcOrd="0" destOrd="0" presId="urn:microsoft.com/office/officeart/2005/8/layout/cycle5"/>
    <dgm:cxn modelId="{D92ECD87-74B9-4470-BADC-9B55510F359C}" type="presParOf" srcId="{2D8B9212-D329-284A-80FF-3B5F43F98142}" destId="{ACB6B3F0-89B6-4FAC-B476-AF89FF586D64}" srcOrd="0" destOrd="0" presId="urn:microsoft.com/office/officeart/2005/8/layout/cycle5"/>
    <dgm:cxn modelId="{EA104FF5-ECA4-4C90-B727-D6E1C97DD095}" type="presParOf" srcId="{2D8B9212-D329-284A-80FF-3B5F43F98142}" destId="{03249657-3C41-413F-ACB6-539C6B1A91AB}" srcOrd="1" destOrd="0" presId="urn:microsoft.com/office/officeart/2005/8/layout/cycle5"/>
    <dgm:cxn modelId="{B27B581C-A5CC-49AD-B8B0-A075E7EBAF32}" type="presParOf" srcId="{2D8B9212-D329-284A-80FF-3B5F43F98142}" destId="{C24572E0-C6B1-4F65-BA60-BA650320E192}" srcOrd="2" destOrd="0" presId="urn:microsoft.com/office/officeart/2005/8/layout/cycle5"/>
    <dgm:cxn modelId="{955DC045-FE46-48C5-98B5-1BCFD5F0FF3D}" type="presParOf" srcId="{2D8B9212-D329-284A-80FF-3B5F43F98142}" destId="{60A99B84-DE4C-664C-B9B9-AB6410E90583}" srcOrd="3" destOrd="0" presId="urn:microsoft.com/office/officeart/2005/8/layout/cycle5"/>
    <dgm:cxn modelId="{BC371DB2-EC96-4D95-9398-18C5074E83B7}" type="presParOf" srcId="{2D8B9212-D329-284A-80FF-3B5F43F98142}" destId="{4BDCC003-71EA-4449-AEB0-4F4F0849C7B1}" srcOrd="4" destOrd="0" presId="urn:microsoft.com/office/officeart/2005/8/layout/cycle5"/>
    <dgm:cxn modelId="{F50EFCF0-58D7-40C4-B97B-F5B3C1BE6655}" type="presParOf" srcId="{2D8B9212-D329-284A-80FF-3B5F43F98142}" destId="{57BD7CB0-14EB-8549-B45B-ECADEDC42B47}" srcOrd="5" destOrd="0" presId="urn:microsoft.com/office/officeart/2005/8/layout/cycle5"/>
    <dgm:cxn modelId="{B241480B-9103-409C-AFF3-CA99276205F6}" type="presParOf" srcId="{2D8B9212-D329-284A-80FF-3B5F43F98142}" destId="{8A7A944D-8B6E-49C6-B8E7-9A135D63BC5B}" srcOrd="6" destOrd="0" presId="urn:microsoft.com/office/officeart/2005/8/layout/cycle5"/>
    <dgm:cxn modelId="{25EB6EE7-122E-4627-9269-D6ED6756C595}" type="presParOf" srcId="{2D8B9212-D329-284A-80FF-3B5F43F98142}" destId="{75B8A95A-25B3-4592-8237-0D8D130C7827}" srcOrd="7" destOrd="0" presId="urn:microsoft.com/office/officeart/2005/8/layout/cycle5"/>
    <dgm:cxn modelId="{A491053F-1F28-41EA-B310-72628AAA9197}" type="presParOf" srcId="{2D8B9212-D329-284A-80FF-3B5F43F98142}" destId="{6F5ECDCF-92F0-4CF2-97CC-9EF5A5DEAD52}" srcOrd="8" destOrd="0" presId="urn:microsoft.com/office/officeart/2005/8/layout/cycle5"/>
    <dgm:cxn modelId="{24F879BB-A1C0-4274-A445-4971BA49D6C3}" type="presParOf" srcId="{2D8B9212-D329-284A-80FF-3B5F43F98142}" destId="{7E42901C-B717-439A-953E-57742E7AED8E}" srcOrd="9" destOrd="0" presId="urn:microsoft.com/office/officeart/2005/8/layout/cycle5"/>
    <dgm:cxn modelId="{28DCA857-8E28-4E76-B6CF-611B68BE11B2}" type="presParOf" srcId="{2D8B9212-D329-284A-80FF-3B5F43F98142}" destId="{B66B32AF-30BE-4F89-80CD-194547A95E06}" srcOrd="10" destOrd="0" presId="urn:microsoft.com/office/officeart/2005/8/layout/cycle5"/>
    <dgm:cxn modelId="{CBEC4928-661F-42A0-819B-E81EBD3628F1}" type="presParOf" srcId="{2D8B9212-D329-284A-80FF-3B5F43F98142}" destId="{F025B3F9-D480-41AF-989A-A539DAF14B57}" srcOrd="11" destOrd="0" presId="urn:microsoft.com/office/officeart/2005/8/layout/cycle5"/>
    <dgm:cxn modelId="{9885D566-77F4-4938-8574-89CABFFDEBC5}" type="presParOf" srcId="{2D8B9212-D329-284A-80FF-3B5F43F98142}" destId="{5B75FD07-32D6-EE49-A0C9-72B5B5E82310}" srcOrd="12" destOrd="0" presId="urn:microsoft.com/office/officeart/2005/8/layout/cycle5"/>
    <dgm:cxn modelId="{5AEB8071-F80D-4B1A-81A0-CA080BA1E0F2}" type="presParOf" srcId="{2D8B9212-D329-284A-80FF-3B5F43F98142}" destId="{2E95DBC9-67C3-754F-9B1B-F01E79BCF239}" srcOrd="13" destOrd="0" presId="urn:microsoft.com/office/officeart/2005/8/layout/cycle5"/>
    <dgm:cxn modelId="{12B011E4-DFA3-4444-A204-23DAD142F8B1}" type="presParOf" srcId="{2D8B9212-D329-284A-80FF-3B5F43F98142}" destId="{E9A279D0-0878-F94F-AC26-567CCCE76D7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FF4B2D-F866-4FB6-8B22-986D1507A357}" type="doc">
      <dgm:prSet loTypeId="urn:microsoft.com/office/officeart/2005/8/layout/pyramid2" loCatId="pyramid" qsTypeId="urn:microsoft.com/office/officeart/2005/8/quickstyle/simple1" qsCatId="simple" csTypeId="urn:microsoft.com/office/officeart/2005/8/colors/accent1_2" csCatId="accent1" phldr="1"/>
      <dgm:spPr/>
    </dgm:pt>
    <dgm:pt modelId="{590158BE-D7EF-4B5D-8830-0CB309AAD3AC}">
      <dgm:prSet phldrT="[Text]"/>
      <dgm:spPr/>
      <dgm:t>
        <a:bodyPr/>
        <a:lstStyle/>
        <a:p>
          <a:r>
            <a:rPr lang="en-US"/>
            <a:t>Leadership Beyond Role/Agency:EC Systems</a:t>
          </a:r>
        </a:p>
      </dgm:t>
    </dgm:pt>
    <dgm:pt modelId="{27AF1A81-9386-44C1-8721-8EE53206D510}" type="parTrans" cxnId="{51718C52-EFAD-4378-907A-C2AAB7A18741}">
      <dgm:prSet/>
      <dgm:spPr/>
      <dgm:t>
        <a:bodyPr/>
        <a:lstStyle/>
        <a:p>
          <a:endParaRPr lang="en-US"/>
        </a:p>
      </dgm:t>
    </dgm:pt>
    <dgm:pt modelId="{139FA076-A5BE-4C78-8F07-863639391A37}" type="sibTrans" cxnId="{51718C52-EFAD-4378-907A-C2AAB7A18741}">
      <dgm:prSet/>
      <dgm:spPr/>
      <dgm:t>
        <a:bodyPr/>
        <a:lstStyle/>
        <a:p>
          <a:endParaRPr lang="en-US"/>
        </a:p>
      </dgm:t>
    </dgm:pt>
    <dgm:pt modelId="{8A14DEED-2AF8-41A4-8662-49266A23526E}">
      <dgm:prSet phldrT="[Text]"/>
      <dgm:spPr/>
      <dgm:t>
        <a:bodyPr/>
        <a:lstStyle/>
        <a:p>
          <a:r>
            <a:rPr lang="en-US"/>
            <a:t>Leadership within the Role/Agency: IDEA Programs</a:t>
          </a:r>
        </a:p>
      </dgm:t>
    </dgm:pt>
    <dgm:pt modelId="{4DF483FC-42F7-472E-B1C2-5C283376DB64}" type="parTrans" cxnId="{B62E33E9-98E6-4E6A-A06E-E977C777398F}">
      <dgm:prSet/>
      <dgm:spPr/>
      <dgm:t>
        <a:bodyPr/>
        <a:lstStyle/>
        <a:p>
          <a:endParaRPr lang="en-US"/>
        </a:p>
      </dgm:t>
    </dgm:pt>
    <dgm:pt modelId="{5E4D87E7-69CA-4B13-A7CB-6521F28E471F}" type="sibTrans" cxnId="{B62E33E9-98E6-4E6A-A06E-E977C777398F}">
      <dgm:prSet/>
      <dgm:spPr/>
      <dgm:t>
        <a:bodyPr/>
        <a:lstStyle/>
        <a:p>
          <a:endParaRPr lang="en-US"/>
        </a:p>
      </dgm:t>
    </dgm:pt>
    <dgm:pt modelId="{4CC33787-433E-4F12-8FB2-B362AA6D4A94}">
      <dgm:prSet phldrT="[Text]"/>
      <dgm:spPr/>
      <dgm:t>
        <a:bodyPr/>
        <a:lstStyle/>
        <a:p>
          <a:r>
            <a:rPr lang="en-US"/>
            <a:t>Coordinators Orientation and More</a:t>
          </a:r>
        </a:p>
      </dgm:t>
    </dgm:pt>
    <dgm:pt modelId="{AABC4C80-DFF8-41FC-A43E-C8D30C960B1B}" type="parTrans" cxnId="{8A79115B-A0BE-4EBA-AB54-1250ECA0827A}">
      <dgm:prSet/>
      <dgm:spPr/>
      <dgm:t>
        <a:bodyPr/>
        <a:lstStyle/>
        <a:p>
          <a:endParaRPr lang="en-US"/>
        </a:p>
      </dgm:t>
    </dgm:pt>
    <dgm:pt modelId="{7C5EF9A2-7B05-4659-ACB4-EA965395B120}" type="sibTrans" cxnId="{8A79115B-A0BE-4EBA-AB54-1250ECA0827A}">
      <dgm:prSet/>
      <dgm:spPr/>
      <dgm:t>
        <a:bodyPr/>
        <a:lstStyle/>
        <a:p>
          <a:endParaRPr lang="en-US"/>
        </a:p>
      </dgm:t>
    </dgm:pt>
    <dgm:pt modelId="{A506254B-9939-4EFA-9CFF-0CE7D22D2647}" type="pres">
      <dgm:prSet presAssocID="{64FF4B2D-F866-4FB6-8B22-986D1507A357}" presName="compositeShape" presStyleCnt="0">
        <dgm:presLayoutVars>
          <dgm:dir/>
          <dgm:resizeHandles/>
        </dgm:presLayoutVars>
      </dgm:prSet>
      <dgm:spPr/>
    </dgm:pt>
    <dgm:pt modelId="{A6346D69-2F6E-4F64-9560-3D74DCEA984B}" type="pres">
      <dgm:prSet presAssocID="{64FF4B2D-F866-4FB6-8B22-986D1507A357}" presName="pyramid" presStyleLbl="node1" presStyleIdx="0" presStyleCnt="1"/>
      <dgm:spPr/>
    </dgm:pt>
    <dgm:pt modelId="{6778EF97-2ED6-47EA-A13A-EAC9F39ADB8E}" type="pres">
      <dgm:prSet presAssocID="{64FF4B2D-F866-4FB6-8B22-986D1507A357}" presName="theList" presStyleCnt="0"/>
      <dgm:spPr/>
    </dgm:pt>
    <dgm:pt modelId="{D203FB4C-7CAC-4F7B-82FB-CDE5EBDE6054}" type="pres">
      <dgm:prSet presAssocID="{590158BE-D7EF-4B5D-8830-0CB309AAD3AC}" presName="aNode" presStyleLbl="fgAcc1" presStyleIdx="0" presStyleCnt="3">
        <dgm:presLayoutVars>
          <dgm:bulletEnabled val="1"/>
        </dgm:presLayoutVars>
      </dgm:prSet>
      <dgm:spPr/>
    </dgm:pt>
    <dgm:pt modelId="{F8757799-8671-4A40-AB6A-6D12B2B71D8E}" type="pres">
      <dgm:prSet presAssocID="{590158BE-D7EF-4B5D-8830-0CB309AAD3AC}" presName="aSpace" presStyleCnt="0"/>
      <dgm:spPr/>
    </dgm:pt>
    <dgm:pt modelId="{B34E21B8-632F-48E1-9B54-2999535277F9}" type="pres">
      <dgm:prSet presAssocID="{8A14DEED-2AF8-41A4-8662-49266A23526E}" presName="aNode" presStyleLbl="fgAcc1" presStyleIdx="1" presStyleCnt="3">
        <dgm:presLayoutVars>
          <dgm:bulletEnabled val="1"/>
        </dgm:presLayoutVars>
      </dgm:prSet>
      <dgm:spPr/>
    </dgm:pt>
    <dgm:pt modelId="{319A7150-F9D8-4085-B3F1-7C1E7E167F1C}" type="pres">
      <dgm:prSet presAssocID="{8A14DEED-2AF8-41A4-8662-49266A23526E}" presName="aSpace" presStyleCnt="0"/>
      <dgm:spPr/>
    </dgm:pt>
    <dgm:pt modelId="{9903EBD8-B175-4CC3-B2C6-ED8944A6475A}" type="pres">
      <dgm:prSet presAssocID="{4CC33787-433E-4F12-8FB2-B362AA6D4A94}" presName="aNode" presStyleLbl="fgAcc1" presStyleIdx="2" presStyleCnt="3">
        <dgm:presLayoutVars>
          <dgm:bulletEnabled val="1"/>
        </dgm:presLayoutVars>
      </dgm:prSet>
      <dgm:spPr/>
    </dgm:pt>
    <dgm:pt modelId="{1790195C-D49C-4DB2-9BAE-37034836F815}" type="pres">
      <dgm:prSet presAssocID="{4CC33787-433E-4F12-8FB2-B362AA6D4A94}" presName="aSpace" presStyleCnt="0"/>
      <dgm:spPr/>
    </dgm:pt>
  </dgm:ptLst>
  <dgm:cxnLst>
    <dgm:cxn modelId="{8A79115B-A0BE-4EBA-AB54-1250ECA0827A}" srcId="{64FF4B2D-F866-4FB6-8B22-986D1507A357}" destId="{4CC33787-433E-4F12-8FB2-B362AA6D4A94}" srcOrd="2" destOrd="0" parTransId="{AABC4C80-DFF8-41FC-A43E-C8D30C960B1B}" sibTransId="{7C5EF9A2-7B05-4659-ACB4-EA965395B120}"/>
    <dgm:cxn modelId="{8508586C-D630-4ABD-ABAB-26FB7EB81D4B}" type="presOf" srcId="{4CC33787-433E-4F12-8FB2-B362AA6D4A94}" destId="{9903EBD8-B175-4CC3-B2C6-ED8944A6475A}" srcOrd="0" destOrd="0" presId="urn:microsoft.com/office/officeart/2005/8/layout/pyramid2"/>
    <dgm:cxn modelId="{51718C52-EFAD-4378-907A-C2AAB7A18741}" srcId="{64FF4B2D-F866-4FB6-8B22-986D1507A357}" destId="{590158BE-D7EF-4B5D-8830-0CB309AAD3AC}" srcOrd="0" destOrd="0" parTransId="{27AF1A81-9386-44C1-8721-8EE53206D510}" sibTransId="{139FA076-A5BE-4C78-8F07-863639391A37}"/>
    <dgm:cxn modelId="{C043D2AE-0675-4F0D-B53C-D024288DB75C}" type="presOf" srcId="{64FF4B2D-F866-4FB6-8B22-986D1507A357}" destId="{A506254B-9939-4EFA-9CFF-0CE7D22D2647}" srcOrd="0" destOrd="0" presId="urn:microsoft.com/office/officeart/2005/8/layout/pyramid2"/>
    <dgm:cxn modelId="{8FEC58B8-3223-43CC-9918-56D55BB35D38}" type="presOf" srcId="{590158BE-D7EF-4B5D-8830-0CB309AAD3AC}" destId="{D203FB4C-7CAC-4F7B-82FB-CDE5EBDE6054}" srcOrd="0" destOrd="0" presId="urn:microsoft.com/office/officeart/2005/8/layout/pyramid2"/>
    <dgm:cxn modelId="{BABEEAC4-DC6D-479A-AF3B-185CD3F34354}" type="presOf" srcId="{8A14DEED-2AF8-41A4-8662-49266A23526E}" destId="{B34E21B8-632F-48E1-9B54-2999535277F9}" srcOrd="0" destOrd="0" presId="urn:microsoft.com/office/officeart/2005/8/layout/pyramid2"/>
    <dgm:cxn modelId="{B62E33E9-98E6-4E6A-A06E-E977C777398F}" srcId="{64FF4B2D-F866-4FB6-8B22-986D1507A357}" destId="{8A14DEED-2AF8-41A4-8662-49266A23526E}" srcOrd="1" destOrd="0" parTransId="{4DF483FC-42F7-472E-B1C2-5C283376DB64}" sibTransId="{5E4D87E7-69CA-4B13-A7CB-6521F28E471F}"/>
    <dgm:cxn modelId="{B72131B3-2F99-4EDC-AC98-E4619B5E2C7E}" type="presParOf" srcId="{A506254B-9939-4EFA-9CFF-0CE7D22D2647}" destId="{A6346D69-2F6E-4F64-9560-3D74DCEA984B}" srcOrd="0" destOrd="0" presId="urn:microsoft.com/office/officeart/2005/8/layout/pyramid2"/>
    <dgm:cxn modelId="{2543E3F4-DEF3-45FF-838C-07C7DC715731}" type="presParOf" srcId="{A506254B-9939-4EFA-9CFF-0CE7D22D2647}" destId="{6778EF97-2ED6-47EA-A13A-EAC9F39ADB8E}" srcOrd="1" destOrd="0" presId="urn:microsoft.com/office/officeart/2005/8/layout/pyramid2"/>
    <dgm:cxn modelId="{05CE9E76-E841-43B6-822D-2EBB8112231A}" type="presParOf" srcId="{6778EF97-2ED6-47EA-A13A-EAC9F39ADB8E}" destId="{D203FB4C-7CAC-4F7B-82FB-CDE5EBDE6054}" srcOrd="0" destOrd="0" presId="urn:microsoft.com/office/officeart/2005/8/layout/pyramid2"/>
    <dgm:cxn modelId="{BE88E355-5031-4709-B639-8D5FE83A1E61}" type="presParOf" srcId="{6778EF97-2ED6-47EA-A13A-EAC9F39ADB8E}" destId="{F8757799-8671-4A40-AB6A-6D12B2B71D8E}" srcOrd="1" destOrd="0" presId="urn:microsoft.com/office/officeart/2005/8/layout/pyramid2"/>
    <dgm:cxn modelId="{E4D6D0E3-467F-44D8-B265-62B36D897120}" type="presParOf" srcId="{6778EF97-2ED6-47EA-A13A-EAC9F39ADB8E}" destId="{B34E21B8-632F-48E1-9B54-2999535277F9}" srcOrd="2" destOrd="0" presId="urn:microsoft.com/office/officeart/2005/8/layout/pyramid2"/>
    <dgm:cxn modelId="{4ADD7E17-6A91-401A-9574-DC4DB5292A16}" type="presParOf" srcId="{6778EF97-2ED6-47EA-A13A-EAC9F39ADB8E}" destId="{319A7150-F9D8-4085-B3F1-7C1E7E167F1C}" srcOrd="3" destOrd="0" presId="urn:microsoft.com/office/officeart/2005/8/layout/pyramid2"/>
    <dgm:cxn modelId="{DCC25601-035C-482D-AEDD-9D9B5C79CDCC}" type="presParOf" srcId="{6778EF97-2ED6-47EA-A13A-EAC9F39ADB8E}" destId="{9903EBD8-B175-4CC3-B2C6-ED8944A6475A}" srcOrd="4" destOrd="0" presId="urn:microsoft.com/office/officeart/2005/8/layout/pyramid2"/>
    <dgm:cxn modelId="{536C7131-65CE-4C0D-916F-A2FFBD520478}" type="presParOf" srcId="{6778EF97-2ED6-47EA-A13A-EAC9F39ADB8E}" destId="{1790195C-D49C-4DB2-9BAE-37034836F81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6B3F0-89B6-4FAC-B476-AF89FF586D64}">
      <dsp:nvSpPr>
        <dsp:cNvPr id="0" name=""/>
        <dsp:cNvSpPr/>
      </dsp:nvSpPr>
      <dsp:spPr>
        <a:xfrm>
          <a:off x="2210711" y="-165488"/>
          <a:ext cx="1351022" cy="1165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Coordination &amp; Sustainability</a:t>
          </a:r>
        </a:p>
        <a:p>
          <a:pPr marL="0" lvl="0" indent="0" algn="ctr" defTabSz="622300">
            <a:lnSpc>
              <a:spcPct val="90000"/>
            </a:lnSpc>
            <a:spcBef>
              <a:spcPct val="0"/>
            </a:spcBef>
            <a:spcAft>
              <a:spcPct val="35000"/>
            </a:spcAft>
            <a:buNone/>
          </a:pPr>
          <a:r>
            <a:rPr lang="en-US" sz="1200" kern="1200" dirty="0"/>
            <a:t>Structures for ongoing support of all personnel development activities</a:t>
          </a:r>
        </a:p>
      </dsp:txBody>
      <dsp:txXfrm>
        <a:off x="2267624" y="-108575"/>
        <a:ext cx="1237196" cy="1052033"/>
      </dsp:txXfrm>
    </dsp:sp>
    <dsp:sp modelId="{C24572E0-C6B1-4F65-BA60-BA650320E192}">
      <dsp:nvSpPr>
        <dsp:cNvPr id="0" name=""/>
        <dsp:cNvSpPr/>
      </dsp:nvSpPr>
      <dsp:spPr>
        <a:xfrm>
          <a:off x="1499352" y="488278"/>
          <a:ext cx="3120719" cy="3120719"/>
        </a:xfrm>
        <a:custGeom>
          <a:avLst/>
          <a:gdLst/>
          <a:ahLst/>
          <a:cxnLst/>
          <a:rect l="0" t="0" r="0" b="0"/>
          <a:pathLst>
            <a:path>
              <a:moveTo>
                <a:pt x="2192334" y="133709"/>
              </a:moveTo>
              <a:arcTo wR="1560359" hR="1560359" stAng="17633536" swAng="9355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0A99B84-DE4C-664C-B9B9-AB6410E90583}">
      <dsp:nvSpPr>
        <dsp:cNvPr id="0" name=""/>
        <dsp:cNvSpPr/>
      </dsp:nvSpPr>
      <dsp:spPr>
        <a:xfrm>
          <a:off x="3786995" y="937783"/>
          <a:ext cx="1350433" cy="1165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Recruitment and Retention</a:t>
          </a:r>
        </a:p>
        <a:p>
          <a:pPr marL="0" lvl="0" indent="0" algn="ctr" defTabSz="622300">
            <a:lnSpc>
              <a:spcPct val="90000"/>
            </a:lnSpc>
            <a:spcBef>
              <a:spcPct val="0"/>
            </a:spcBef>
            <a:spcAft>
              <a:spcPct val="35000"/>
            </a:spcAft>
            <a:buNone/>
          </a:pPr>
          <a:r>
            <a:rPr lang="en-US" sz="1200" kern="1200" dirty="0"/>
            <a:t>Strategies to identify, hire and maintain a qualified workforce across sectors and disciplines</a:t>
          </a:r>
        </a:p>
      </dsp:txBody>
      <dsp:txXfrm>
        <a:off x="3843908" y="994696"/>
        <a:ext cx="1236607" cy="1052033"/>
      </dsp:txXfrm>
    </dsp:sp>
    <dsp:sp modelId="{57BD7CB0-14EB-8549-B45B-ECADEDC42B47}">
      <dsp:nvSpPr>
        <dsp:cNvPr id="0" name=""/>
        <dsp:cNvSpPr/>
      </dsp:nvSpPr>
      <dsp:spPr>
        <a:xfrm>
          <a:off x="1433492" y="229455"/>
          <a:ext cx="3120719" cy="3120719"/>
        </a:xfrm>
        <a:custGeom>
          <a:avLst/>
          <a:gdLst/>
          <a:ahLst/>
          <a:cxnLst/>
          <a:rect l="0" t="0" r="0" b="0"/>
          <a:pathLst>
            <a:path>
              <a:moveTo>
                <a:pt x="3060204" y="1990696"/>
              </a:moveTo>
              <a:arcTo wR="1560359" hR="1560359" stAng="960556" swAng="80144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7A944D-8B6E-49C6-B8E7-9A135D63BC5B}">
      <dsp:nvSpPr>
        <dsp:cNvPr id="0" name=""/>
        <dsp:cNvSpPr/>
      </dsp:nvSpPr>
      <dsp:spPr>
        <a:xfrm>
          <a:off x="3127868" y="2657228"/>
          <a:ext cx="1351022" cy="1165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Personnel Standards</a:t>
          </a:r>
        </a:p>
        <a:p>
          <a:pPr marL="0" lvl="0" indent="0" algn="ctr" defTabSz="622300">
            <a:lnSpc>
              <a:spcPct val="90000"/>
            </a:lnSpc>
            <a:spcBef>
              <a:spcPct val="0"/>
            </a:spcBef>
            <a:spcAft>
              <a:spcPct val="35000"/>
            </a:spcAft>
            <a:buNone/>
          </a:pPr>
          <a:r>
            <a:rPr lang="en-US" sz="1200" kern="1200" dirty="0"/>
            <a:t>Discipline specific knowledge, skills and competencies for the EC workforce</a:t>
          </a:r>
        </a:p>
      </dsp:txBody>
      <dsp:txXfrm>
        <a:off x="3184781" y="2714141"/>
        <a:ext cx="1237196" cy="1052033"/>
      </dsp:txXfrm>
    </dsp:sp>
    <dsp:sp modelId="{6F5ECDCF-92F0-4CF2-97CC-9EF5A5DEAD52}">
      <dsp:nvSpPr>
        <dsp:cNvPr id="0" name=""/>
        <dsp:cNvSpPr/>
      </dsp:nvSpPr>
      <dsp:spPr>
        <a:xfrm>
          <a:off x="1325862" y="417441"/>
          <a:ext cx="3120719" cy="3120719"/>
        </a:xfrm>
        <a:custGeom>
          <a:avLst/>
          <a:gdLst/>
          <a:ahLst/>
          <a:cxnLst/>
          <a:rect l="0" t="0" r="0" b="0"/>
          <a:pathLst>
            <a:path>
              <a:moveTo>
                <a:pt x="1706110" y="3113897"/>
              </a:moveTo>
              <a:arcTo wR="1560359" hR="1560359" stAng="5078416" swAng="6431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E42901C-B717-439A-953E-57742E7AED8E}">
      <dsp:nvSpPr>
        <dsp:cNvPr id="0" name=""/>
        <dsp:cNvSpPr/>
      </dsp:nvSpPr>
      <dsp:spPr>
        <a:xfrm>
          <a:off x="1293554" y="2657228"/>
          <a:ext cx="1351022" cy="1165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Preservice Training</a:t>
          </a:r>
        </a:p>
        <a:p>
          <a:pPr marL="0" lvl="0" indent="0" algn="ctr" defTabSz="622300">
            <a:lnSpc>
              <a:spcPct val="90000"/>
            </a:lnSpc>
            <a:spcBef>
              <a:spcPct val="0"/>
            </a:spcBef>
            <a:spcAft>
              <a:spcPct val="35000"/>
            </a:spcAft>
            <a:buNone/>
          </a:pPr>
          <a:r>
            <a:rPr lang="en-US" sz="1200" kern="1200" dirty="0"/>
            <a:t>Formal program of study at an IHE to prepare for the EC workforce</a:t>
          </a:r>
        </a:p>
      </dsp:txBody>
      <dsp:txXfrm>
        <a:off x="1350467" y="2714141"/>
        <a:ext cx="1237196" cy="1052033"/>
      </dsp:txXfrm>
    </dsp:sp>
    <dsp:sp modelId="{F025B3F9-D480-41AF-989A-A539DAF14B57}">
      <dsp:nvSpPr>
        <dsp:cNvPr id="0" name=""/>
        <dsp:cNvSpPr/>
      </dsp:nvSpPr>
      <dsp:spPr>
        <a:xfrm>
          <a:off x="1325862" y="417441"/>
          <a:ext cx="3120719" cy="3120719"/>
        </a:xfrm>
        <a:custGeom>
          <a:avLst/>
          <a:gdLst/>
          <a:ahLst/>
          <a:cxnLst/>
          <a:rect l="0" t="0" r="0" b="0"/>
          <a:pathLst>
            <a:path>
              <a:moveTo>
                <a:pt x="107756" y="2130154"/>
              </a:moveTo>
              <a:arcTo wR="1560359" hR="1560359" stAng="9514923" swAng="7992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B75FD07-32D6-EE49-A0C9-72B5B5E82310}">
      <dsp:nvSpPr>
        <dsp:cNvPr id="0" name=""/>
        <dsp:cNvSpPr/>
      </dsp:nvSpPr>
      <dsp:spPr>
        <a:xfrm>
          <a:off x="726720" y="912693"/>
          <a:ext cx="1351022" cy="1165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Inservice Training</a:t>
          </a:r>
        </a:p>
        <a:p>
          <a:pPr marL="0" lvl="0" indent="0" algn="ctr" defTabSz="622300">
            <a:lnSpc>
              <a:spcPct val="90000"/>
            </a:lnSpc>
            <a:spcBef>
              <a:spcPct val="0"/>
            </a:spcBef>
            <a:spcAft>
              <a:spcPct val="35000"/>
            </a:spcAft>
            <a:buNone/>
          </a:pPr>
          <a:r>
            <a:rPr lang="en-US" sz="1200" kern="1200" dirty="0"/>
            <a:t>Ongoing learning activities to maintain and build the competence of the EC workforce </a:t>
          </a:r>
        </a:p>
      </dsp:txBody>
      <dsp:txXfrm>
        <a:off x="783633" y="969606"/>
        <a:ext cx="1237196" cy="1052033"/>
      </dsp:txXfrm>
    </dsp:sp>
    <dsp:sp modelId="{E9A279D0-0878-F94F-AC26-567CCCE76D74}">
      <dsp:nvSpPr>
        <dsp:cNvPr id="0" name=""/>
        <dsp:cNvSpPr/>
      </dsp:nvSpPr>
      <dsp:spPr>
        <a:xfrm>
          <a:off x="1325862" y="417441"/>
          <a:ext cx="3120719" cy="3120719"/>
        </a:xfrm>
        <a:custGeom>
          <a:avLst/>
          <a:gdLst/>
          <a:ahLst/>
          <a:cxnLst/>
          <a:rect l="0" t="0" r="0" b="0"/>
          <a:pathLst>
            <a:path>
              <a:moveTo>
                <a:pt x="501844" y="413944"/>
              </a:moveTo>
              <a:arcTo wR="1560359" hR="1560359" stAng="13636972" swAng="7697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6D69-2F6E-4F64-9560-3D74DCEA984B}">
      <dsp:nvSpPr>
        <dsp:cNvPr id="0" name=""/>
        <dsp:cNvSpPr/>
      </dsp:nvSpPr>
      <dsp:spPr>
        <a:xfrm>
          <a:off x="0" y="0"/>
          <a:ext cx="4770782" cy="489980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3FB4C-7CAC-4F7B-82FB-CDE5EBDE6054}">
      <dsp:nvSpPr>
        <dsp:cNvPr id="0" name=""/>
        <dsp:cNvSpPr/>
      </dsp:nvSpPr>
      <dsp:spPr>
        <a:xfrm>
          <a:off x="2385391" y="492611"/>
          <a:ext cx="3101008" cy="115987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Leadership Beyond Role/Agency:EC Systems</a:t>
          </a:r>
        </a:p>
      </dsp:txBody>
      <dsp:txXfrm>
        <a:off x="2442011" y="549231"/>
        <a:ext cx="2987768" cy="1046635"/>
      </dsp:txXfrm>
    </dsp:sp>
    <dsp:sp modelId="{B34E21B8-632F-48E1-9B54-2999535277F9}">
      <dsp:nvSpPr>
        <dsp:cNvPr id="0" name=""/>
        <dsp:cNvSpPr/>
      </dsp:nvSpPr>
      <dsp:spPr>
        <a:xfrm>
          <a:off x="2385391" y="1797471"/>
          <a:ext cx="3101008" cy="115987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Leadership within the Role/Agency: IDEA Programs</a:t>
          </a:r>
        </a:p>
      </dsp:txBody>
      <dsp:txXfrm>
        <a:off x="2442011" y="1854091"/>
        <a:ext cx="2987768" cy="1046635"/>
      </dsp:txXfrm>
    </dsp:sp>
    <dsp:sp modelId="{9903EBD8-B175-4CC3-B2C6-ED8944A6475A}">
      <dsp:nvSpPr>
        <dsp:cNvPr id="0" name=""/>
        <dsp:cNvSpPr/>
      </dsp:nvSpPr>
      <dsp:spPr>
        <a:xfrm>
          <a:off x="2385391" y="3102330"/>
          <a:ext cx="3101008" cy="115987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Coordinators Orientation and More</a:t>
          </a:r>
        </a:p>
      </dsp:txBody>
      <dsp:txXfrm>
        <a:off x="2442011" y="3158950"/>
        <a:ext cx="2987768" cy="104663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8FB8E-BAFE-4376-8509-CB798919C688}" type="datetimeFigureOut">
              <a:rPr lang="en-US" smtClean="0"/>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3BD06-3A37-42DB-A19A-5B68D58638E7}" type="slidenum">
              <a:rPr lang="en-US" smtClean="0"/>
              <a:t>‹#›</a:t>
            </a:fld>
            <a:endParaRPr lang="en-US"/>
          </a:p>
        </p:txBody>
      </p:sp>
    </p:spTree>
    <p:extLst>
      <p:ext uri="{BB962C8B-B14F-4D97-AF65-F5344CB8AC3E}">
        <p14:creationId xmlns:p14="http://schemas.microsoft.com/office/powerpoint/2010/main" val="7332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39</a:t>
            </a:fld>
            <a:endParaRPr lang="en-US"/>
          </a:p>
        </p:txBody>
      </p:sp>
    </p:spTree>
    <p:extLst>
      <p:ext uri="{BB962C8B-B14F-4D97-AF65-F5344CB8AC3E}">
        <p14:creationId xmlns:p14="http://schemas.microsoft.com/office/powerpoint/2010/main" val="319072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64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859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A05A20-04AA-4098-9398-7947DAABD69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69152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05A20-04AA-4098-9398-7947DAABD69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2640625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05A20-04AA-4098-9398-7947DAABD69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134430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A05A20-04AA-4098-9398-7947DAABD690}"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321891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A05A20-04AA-4098-9398-7947DAABD690}"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2789566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A05A20-04AA-4098-9398-7947DAABD690}"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292671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05A20-04AA-4098-9398-7947DAABD690}"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2241562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05A20-04AA-4098-9398-7947DAABD690}"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2151854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05A20-04AA-4098-9398-7947DAABD690}"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105308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3451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05A20-04AA-4098-9398-7947DAABD69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132662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05A20-04AA-4098-9398-7947DAABD69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84110-CACD-4532-87BA-BCE04A2D8770}" type="slidenum">
              <a:rPr lang="en-US" smtClean="0"/>
              <a:t>‹#›</a:t>
            </a:fld>
            <a:endParaRPr lang="en-US"/>
          </a:p>
        </p:txBody>
      </p:sp>
    </p:spTree>
    <p:extLst>
      <p:ext uri="{BB962C8B-B14F-4D97-AF65-F5344CB8AC3E}">
        <p14:creationId xmlns:p14="http://schemas.microsoft.com/office/powerpoint/2010/main" val="91074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9856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74059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Tree>
    <p:extLst>
      <p:ext uri="{BB962C8B-B14F-4D97-AF65-F5344CB8AC3E}">
        <p14:creationId xmlns:p14="http://schemas.microsoft.com/office/powerpoint/2010/main" val="123556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25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1693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7997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13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738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05A20-04AA-4098-9398-7947DAABD690}" type="datetimeFigureOut">
              <a:rPr lang="en-US" smtClean="0"/>
              <a:t>9/12/2019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84110-CACD-4532-87BA-BCE04A2D8770}" type="slidenum">
              <a:rPr lang="en-US" smtClean="0"/>
              <a:t>‹#›</a:t>
            </a:fld>
            <a:endParaRPr lang="en-US"/>
          </a:p>
        </p:txBody>
      </p:sp>
    </p:spTree>
    <p:extLst>
      <p:ext uri="{BB962C8B-B14F-4D97-AF65-F5344CB8AC3E}">
        <p14:creationId xmlns:p14="http://schemas.microsoft.com/office/powerpoint/2010/main" val="3404017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5200"/>
            <a:ext cx="7772400" cy="997857"/>
          </a:xfrm>
        </p:spPr>
        <p:txBody>
          <a:bodyPr>
            <a:normAutofit/>
          </a:bodyPr>
          <a:lstStyle/>
          <a:p>
            <a:r>
              <a:rPr lang="en-US" b="1" dirty="0"/>
              <a:t>Leadership Initiative </a:t>
            </a:r>
          </a:p>
        </p:txBody>
      </p:sp>
    </p:spTree>
    <p:extLst>
      <p:ext uri="{BB962C8B-B14F-4D97-AF65-F5344CB8AC3E}">
        <p14:creationId xmlns:p14="http://schemas.microsoft.com/office/powerpoint/2010/main" val="313568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CEB9-F32E-49FE-9A8D-C7651E5F2F90}"/>
              </a:ext>
            </a:extLst>
          </p:cNvPr>
          <p:cNvSpPr>
            <a:spLocks noGrp="1"/>
          </p:cNvSpPr>
          <p:nvPr>
            <p:ph type="title"/>
          </p:nvPr>
        </p:nvSpPr>
        <p:spPr/>
        <p:txBody>
          <a:bodyPr>
            <a:normAutofit/>
          </a:bodyPr>
          <a:lstStyle/>
          <a:p>
            <a:r>
              <a:rPr lang="en-US" sz="3600" b="0" dirty="0">
                <a:latin typeface="+mj-lt"/>
                <a:cs typeface="Times New Roman" panose="02020603050405020304" pitchFamily="18" charset="0"/>
              </a:rPr>
              <a:t>Leadership, Coordination, &amp; Sustainability</a:t>
            </a:r>
            <a:endParaRPr lang="en-US" sz="3600" b="0" dirty="0">
              <a:latin typeface="+mj-lt"/>
            </a:endParaRPr>
          </a:p>
        </p:txBody>
      </p:sp>
      <p:sp>
        <p:nvSpPr>
          <p:cNvPr id="3" name="Content Placeholder 2">
            <a:extLst>
              <a:ext uri="{FF2B5EF4-FFF2-40B4-BE49-F238E27FC236}">
                <a16:creationId xmlns:a16="http://schemas.microsoft.com/office/drawing/2014/main" id="{AFB3B815-0675-43ED-AE47-8E13EE0DF2C3}"/>
              </a:ext>
            </a:extLst>
          </p:cNvPr>
          <p:cNvSpPr>
            <a:spLocks noGrp="1"/>
          </p:cNvSpPr>
          <p:nvPr>
            <p:ph idx="1"/>
          </p:nvPr>
        </p:nvSpPr>
        <p:spPr/>
        <p:txBody>
          <a:bodyPr/>
          <a:lstStyle/>
          <a:p>
            <a:pPr marL="76200" indent="0">
              <a:spcBef>
                <a:spcPts val="0"/>
              </a:spcBef>
              <a:buNone/>
            </a:pPr>
            <a:r>
              <a:rPr lang="en-US" b="1" dirty="0">
                <a:cs typeface="Times New Roman" panose="02020603050405020304" pitchFamily="18" charset="0"/>
              </a:rPr>
              <a:t>Quality Indicator 1: </a:t>
            </a:r>
            <a:r>
              <a:rPr lang="en-US" dirty="0">
                <a:cs typeface="Times New Roman" panose="02020603050405020304" pitchFamily="18" charset="0"/>
              </a:rPr>
              <a:t>A cross sector leadership team is in place that can set priorities and make policy, governance, and financial decisions.</a:t>
            </a:r>
          </a:p>
          <a:p>
            <a:pPr marL="76200" indent="0">
              <a:spcBef>
                <a:spcPts val="0"/>
              </a:spcBef>
              <a:buNone/>
            </a:pPr>
            <a:endParaRPr lang="en-US" b="1" dirty="0">
              <a:solidFill>
                <a:schemeClr val="accent1"/>
              </a:solidFill>
              <a:cs typeface="Times New Roman" panose="02020603050405020304" pitchFamily="18" charset="0"/>
            </a:endParaRPr>
          </a:p>
          <a:p>
            <a:pPr marL="76200" indent="0">
              <a:spcBef>
                <a:spcPts val="0"/>
              </a:spcBef>
              <a:buNone/>
            </a:pPr>
            <a:r>
              <a:rPr lang="en-US" b="1" dirty="0">
                <a:cs typeface="Times New Roman" panose="02020603050405020304" pitchFamily="18" charset="0"/>
              </a:rPr>
              <a:t>Quality Indicator 2: </a:t>
            </a:r>
            <a:r>
              <a:rPr lang="en-US" dirty="0">
                <a:cs typeface="Times New Roman" panose="02020603050405020304" pitchFamily="18" charset="0"/>
              </a:rPr>
              <a:t>There is a written multi-year plan in place to address all sub-components of the CSPD.  </a:t>
            </a:r>
            <a:endParaRPr lang="en-US" dirty="0">
              <a:ea typeface="Times New Roman"/>
              <a:cs typeface="Times New Roman" panose="02020603050405020304" pitchFamily="18" charset="0"/>
            </a:endParaRPr>
          </a:p>
          <a:p>
            <a:endParaRPr lang="en-US" dirty="0"/>
          </a:p>
        </p:txBody>
      </p:sp>
    </p:spTree>
    <p:extLst>
      <p:ext uri="{BB962C8B-B14F-4D97-AF65-F5344CB8AC3E}">
        <p14:creationId xmlns:p14="http://schemas.microsoft.com/office/powerpoint/2010/main" val="167032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0B2F-FD13-4608-B99D-FDABDB9008F1}"/>
              </a:ext>
            </a:extLst>
          </p:cNvPr>
          <p:cNvSpPr>
            <a:spLocks noGrp="1"/>
          </p:cNvSpPr>
          <p:nvPr>
            <p:ph type="title"/>
          </p:nvPr>
        </p:nvSpPr>
        <p:spPr/>
        <p:txBody>
          <a:bodyPr>
            <a:normAutofit/>
          </a:bodyPr>
          <a:lstStyle/>
          <a:p>
            <a:pPr algn="ctr"/>
            <a:r>
              <a:rPr lang="en-US" dirty="0">
                <a:latin typeface="+mj-lt"/>
              </a:rPr>
              <a:t>Leadership: </a:t>
            </a:r>
          </a:p>
        </p:txBody>
      </p:sp>
      <p:sp>
        <p:nvSpPr>
          <p:cNvPr id="3" name="Content Placeholder 2">
            <a:extLst>
              <a:ext uri="{FF2B5EF4-FFF2-40B4-BE49-F238E27FC236}">
                <a16:creationId xmlns:a16="http://schemas.microsoft.com/office/drawing/2014/main" id="{82428EEF-DDFB-494B-98F6-ED3C2B4FC0BB}"/>
              </a:ext>
            </a:extLst>
          </p:cNvPr>
          <p:cNvSpPr>
            <a:spLocks noGrp="1"/>
          </p:cNvSpPr>
          <p:nvPr>
            <p:ph idx="1"/>
          </p:nvPr>
        </p:nvSpPr>
        <p:spPr/>
        <p:txBody>
          <a:bodyPr>
            <a:normAutofit/>
          </a:bodyPr>
          <a:lstStyle/>
          <a:p>
            <a:r>
              <a:rPr lang="en-US" sz="4400" dirty="0"/>
              <a:t>Nature (Characteristic You Were            			Born With) </a:t>
            </a:r>
          </a:p>
          <a:p>
            <a:endParaRPr lang="en-US" sz="4400" dirty="0"/>
          </a:p>
          <a:p>
            <a:r>
              <a:rPr lang="en-US" sz="4400" dirty="0"/>
              <a:t>Nurture (Behavior You Can 					Learn)</a:t>
            </a:r>
          </a:p>
        </p:txBody>
      </p:sp>
    </p:spTree>
    <p:extLst>
      <p:ext uri="{BB962C8B-B14F-4D97-AF65-F5344CB8AC3E}">
        <p14:creationId xmlns:p14="http://schemas.microsoft.com/office/powerpoint/2010/main" val="327696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Chalkboard copy">
            <a:extLst>
              <a:ext uri="{FF2B5EF4-FFF2-40B4-BE49-F238E27FC236}">
                <a16:creationId xmlns:a16="http://schemas.microsoft.com/office/drawing/2014/main" id="{08200484-733A-4C14-9DD5-6DD2DFB92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972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93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5E0F7F-FA74-4709-8FE8-018D360FA1E0}"/>
              </a:ext>
            </a:extLst>
          </p:cNvPr>
          <p:cNvSpPr/>
          <p:nvPr/>
        </p:nvSpPr>
        <p:spPr>
          <a:xfrm>
            <a:off x="982980" y="314504"/>
            <a:ext cx="7475220" cy="5878532"/>
          </a:xfrm>
          <a:prstGeom prst="rect">
            <a:avLst/>
          </a:prstGeom>
        </p:spPr>
        <p:txBody>
          <a:bodyPr wrap="square">
            <a:spAutoFit/>
          </a:bodyPr>
          <a:lstStyle/>
          <a:p>
            <a:endParaRPr lang="en-US" sz="3200" dirty="0">
              <a:solidFill>
                <a:srgbClr val="222222"/>
              </a:solidFill>
              <a:latin typeface="+mj-lt"/>
            </a:endParaRPr>
          </a:p>
          <a:p>
            <a:r>
              <a:rPr lang="en-US" sz="3200" dirty="0">
                <a:solidFill>
                  <a:srgbClr val="222222"/>
                </a:solidFill>
                <a:latin typeface="+mj-lt"/>
              </a:rPr>
              <a:t>Differentiating </a:t>
            </a:r>
            <a:r>
              <a:rPr lang="en-US" sz="3200" b="1" dirty="0">
                <a:solidFill>
                  <a:srgbClr val="222222"/>
                </a:solidFill>
                <a:latin typeface="+mj-lt"/>
              </a:rPr>
              <a:t>between leader development</a:t>
            </a:r>
            <a:r>
              <a:rPr lang="en-US" sz="3200" dirty="0">
                <a:solidFill>
                  <a:srgbClr val="222222"/>
                </a:solidFill>
                <a:latin typeface="+mj-lt"/>
              </a:rPr>
              <a:t> </a:t>
            </a:r>
          </a:p>
          <a:p>
            <a:r>
              <a:rPr lang="en-US" sz="3200" dirty="0">
                <a:solidFill>
                  <a:srgbClr val="222222"/>
                </a:solidFill>
                <a:latin typeface="+mj-lt"/>
              </a:rPr>
              <a:t>and </a:t>
            </a:r>
            <a:r>
              <a:rPr lang="en-US" sz="3200" b="1" dirty="0">
                <a:solidFill>
                  <a:srgbClr val="222222"/>
                </a:solidFill>
                <a:latin typeface="+mj-lt"/>
              </a:rPr>
              <a:t>leadership development</a:t>
            </a:r>
            <a:r>
              <a:rPr lang="en-US" sz="3200" dirty="0">
                <a:solidFill>
                  <a:srgbClr val="222222"/>
                </a:solidFill>
                <a:latin typeface="+mj-lt"/>
              </a:rPr>
              <a:t>. ...</a:t>
            </a:r>
          </a:p>
          <a:p>
            <a:endParaRPr lang="en-US" sz="2800" b="1" dirty="0">
              <a:solidFill>
                <a:srgbClr val="222222"/>
              </a:solidFill>
            </a:endParaRPr>
          </a:p>
          <a:p>
            <a:endParaRPr lang="en-US" sz="2800" b="1" dirty="0">
              <a:solidFill>
                <a:srgbClr val="222222"/>
              </a:solidFill>
            </a:endParaRPr>
          </a:p>
          <a:p>
            <a:r>
              <a:rPr lang="en-US" sz="2800" b="1" dirty="0">
                <a:solidFill>
                  <a:srgbClr val="222222"/>
                </a:solidFill>
              </a:rPr>
              <a:t>Leader development</a:t>
            </a:r>
            <a:r>
              <a:rPr lang="en-US" sz="2800" dirty="0">
                <a:solidFill>
                  <a:srgbClr val="222222"/>
                </a:solidFill>
              </a:rPr>
              <a:t> focuses on developing  individual knowledge, skills, and abilities (human capital). </a:t>
            </a:r>
          </a:p>
          <a:p>
            <a:endParaRPr lang="en-US" sz="2800" b="1" dirty="0">
              <a:solidFill>
                <a:srgbClr val="222222"/>
              </a:solidFill>
            </a:endParaRPr>
          </a:p>
          <a:p>
            <a:endParaRPr lang="en-US" sz="2800" b="1" dirty="0">
              <a:solidFill>
                <a:srgbClr val="222222"/>
              </a:solidFill>
            </a:endParaRPr>
          </a:p>
          <a:p>
            <a:r>
              <a:rPr lang="en-US" sz="2800" b="1" dirty="0">
                <a:solidFill>
                  <a:srgbClr val="222222"/>
                </a:solidFill>
              </a:rPr>
              <a:t>Leadership development</a:t>
            </a:r>
            <a:r>
              <a:rPr lang="en-US" sz="2800" dirty="0">
                <a:solidFill>
                  <a:srgbClr val="222222"/>
                </a:solidFill>
              </a:rPr>
              <a:t> focuses on building networked relationships (social capital) among individuals in an organization.</a:t>
            </a:r>
            <a:endParaRPr lang="en-US" sz="2800" dirty="0"/>
          </a:p>
        </p:txBody>
      </p:sp>
    </p:spTree>
    <p:extLst>
      <p:ext uri="{BB962C8B-B14F-4D97-AF65-F5344CB8AC3E}">
        <p14:creationId xmlns:p14="http://schemas.microsoft.com/office/powerpoint/2010/main" val="163952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160302_GILES_TOPTEN">
            <a:extLst>
              <a:ext uri="{FF2B5EF4-FFF2-40B4-BE49-F238E27FC236}">
                <a16:creationId xmlns:a16="http://schemas.microsoft.com/office/drawing/2014/main" id="{9F6933E5-4CF6-4832-8BFA-91854A70F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43" y="381000"/>
            <a:ext cx="7903028" cy="60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7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15C9-DDB7-4113-B2F7-55F741472EAA}"/>
              </a:ext>
            </a:extLst>
          </p:cNvPr>
          <p:cNvSpPr>
            <a:spLocks noGrp="1"/>
          </p:cNvSpPr>
          <p:nvPr>
            <p:ph type="title"/>
          </p:nvPr>
        </p:nvSpPr>
        <p:spPr/>
        <p:txBody>
          <a:bodyPr>
            <a:normAutofit/>
          </a:bodyPr>
          <a:lstStyle/>
          <a:p>
            <a:pPr algn="ctr"/>
            <a:r>
              <a:rPr lang="en-US" sz="3200" dirty="0">
                <a:latin typeface="+mj-lt"/>
              </a:rPr>
              <a:t>Fundamental Leadership Skills </a:t>
            </a:r>
            <a:br>
              <a:rPr lang="en-US" sz="1600" dirty="0">
                <a:latin typeface="+mj-lt"/>
              </a:rPr>
            </a:br>
            <a:br>
              <a:rPr lang="en-US" sz="1600" dirty="0">
                <a:latin typeface="+mj-lt"/>
              </a:rPr>
            </a:br>
            <a:r>
              <a:rPr lang="en-US" sz="1600" dirty="0">
                <a:latin typeface="+mj-lt"/>
              </a:rPr>
              <a:t>				</a:t>
            </a:r>
            <a:r>
              <a:rPr lang="en-US" sz="1600" dirty="0" err="1">
                <a:latin typeface="+mj-lt"/>
              </a:rPr>
              <a:t>Ashkenas</a:t>
            </a:r>
            <a:r>
              <a:rPr lang="en-US" sz="1600" dirty="0">
                <a:latin typeface="+mj-lt"/>
              </a:rPr>
              <a:t> &amp; Manville, 2018. HBR</a:t>
            </a:r>
          </a:p>
        </p:txBody>
      </p:sp>
      <p:sp>
        <p:nvSpPr>
          <p:cNvPr id="3" name="Content Placeholder 2">
            <a:extLst>
              <a:ext uri="{FF2B5EF4-FFF2-40B4-BE49-F238E27FC236}">
                <a16:creationId xmlns:a16="http://schemas.microsoft.com/office/drawing/2014/main" id="{AAB49AD6-F13A-4760-B4D9-41A0FDFCC43E}"/>
              </a:ext>
            </a:extLst>
          </p:cNvPr>
          <p:cNvSpPr>
            <a:spLocks noGrp="1"/>
          </p:cNvSpPr>
          <p:nvPr>
            <p:ph idx="1"/>
          </p:nvPr>
        </p:nvSpPr>
        <p:spPr>
          <a:xfrm>
            <a:off x="628650" y="1551214"/>
            <a:ext cx="7886700" cy="4625749"/>
          </a:xfrm>
        </p:spPr>
        <p:txBody>
          <a:bodyPr>
            <a:normAutofit fontScale="85000" lnSpcReduction="20000"/>
          </a:bodyPr>
          <a:lstStyle/>
          <a:p>
            <a:r>
              <a:rPr lang="en-US" dirty="0"/>
              <a:t>Translate that vision into a clear strategy about what actions to take, and what not to do.</a:t>
            </a:r>
          </a:p>
          <a:p>
            <a:endParaRPr lang="en-US" dirty="0"/>
          </a:p>
          <a:p>
            <a:r>
              <a:rPr lang="en-US" dirty="0"/>
              <a:t>Recruit, develop, and reward a team of great people to carry out the strategy.</a:t>
            </a:r>
          </a:p>
          <a:p>
            <a:endParaRPr lang="en-US" dirty="0"/>
          </a:p>
          <a:p>
            <a:r>
              <a:rPr lang="en-US" dirty="0"/>
              <a:t>Focus on measurable results.</a:t>
            </a:r>
          </a:p>
          <a:p>
            <a:endParaRPr lang="en-US" dirty="0"/>
          </a:p>
          <a:p>
            <a:r>
              <a:rPr lang="en-US" dirty="0"/>
              <a:t>Foster innovation and learning to sustain your team (or organization) and grow new leaders.</a:t>
            </a:r>
          </a:p>
          <a:p>
            <a:endParaRPr lang="en-US" dirty="0"/>
          </a:p>
          <a:p>
            <a:r>
              <a:rPr lang="en-US" dirty="0"/>
              <a:t>Lead yourself — know yourself, improve yourself, and manage the appropriate balance in your own life.</a:t>
            </a:r>
          </a:p>
          <a:p>
            <a:endParaRPr lang="en-US" dirty="0"/>
          </a:p>
        </p:txBody>
      </p:sp>
    </p:spTree>
    <p:extLst>
      <p:ext uri="{BB962C8B-B14F-4D97-AF65-F5344CB8AC3E}">
        <p14:creationId xmlns:p14="http://schemas.microsoft.com/office/powerpoint/2010/main" val="317213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4F66-B8FF-4A79-AB6B-ACDAA82EB477}"/>
              </a:ext>
            </a:extLst>
          </p:cNvPr>
          <p:cNvSpPr>
            <a:spLocks noGrp="1"/>
          </p:cNvSpPr>
          <p:nvPr>
            <p:ph type="title"/>
          </p:nvPr>
        </p:nvSpPr>
        <p:spPr/>
        <p:txBody>
          <a:bodyPr/>
          <a:lstStyle/>
          <a:p>
            <a:r>
              <a:rPr lang="en-US" dirty="0">
                <a:latin typeface="+mj-lt"/>
              </a:rPr>
              <a:t>Leaders Must:</a:t>
            </a:r>
          </a:p>
        </p:txBody>
      </p:sp>
      <p:sp>
        <p:nvSpPr>
          <p:cNvPr id="3" name="Content Placeholder 2">
            <a:extLst>
              <a:ext uri="{FF2B5EF4-FFF2-40B4-BE49-F238E27FC236}">
                <a16:creationId xmlns:a16="http://schemas.microsoft.com/office/drawing/2014/main" id="{C50F0A23-584C-4E2D-A32B-A763053EF6BD}"/>
              </a:ext>
            </a:extLst>
          </p:cNvPr>
          <p:cNvSpPr>
            <a:spLocks noGrp="1"/>
          </p:cNvSpPr>
          <p:nvPr>
            <p:ph idx="1"/>
          </p:nvPr>
        </p:nvSpPr>
        <p:spPr>
          <a:xfrm>
            <a:off x="628650" y="1469571"/>
            <a:ext cx="7886700" cy="4707392"/>
          </a:xfrm>
        </p:spPr>
        <p:txBody>
          <a:bodyPr>
            <a:normAutofit fontScale="92500"/>
          </a:bodyPr>
          <a:lstStyle/>
          <a:p>
            <a:pPr marL="0" indent="0">
              <a:buNone/>
            </a:pPr>
            <a:r>
              <a:rPr lang="en-US" dirty="0"/>
              <a:t>establish and maintain principles that become inherent in the organization they are leading:</a:t>
            </a:r>
          </a:p>
          <a:p>
            <a:pPr marL="0" indent="0">
              <a:buNone/>
            </a:pPr>
            <a:r>
              <a:rPr lang="en-US" dirty="0"/>
              <a:t>	rationale environments</a:t>
            </a:r>
          </a:p>
          <a:p>
            <a:pPr marL="0" indent="0">
              <a:buNone/>
            </a:pPr>
            <a:r>
              <a:rPr lang="en-US" dirty="0"/>
              <a:t>	clear values</a:t>
            </a:r>
          </a:p>
          <a:p>
            <a:pPr marL="0" indent="0">
              <a:buNone/>
            </a:pPr>
            <a:r>
              <a:rPr lang="en-US" dirty="0"/>
              <a:t>	openness to change and innovation</a:t>
            </a:r>
          </a:p>
          <a:p>
            <a:pPr marL="0" indent="0">
              <a:buNone/>
            </a:pPr>
            <a:r>
              <a:rPr lang="en-US" dirty="0"/>
              <a:t>	maturity</a:t>
            </a:r>
          </a:p>
          <a:p>
            <a:pPr marL="0" indent="0">
              <a:buNone/>
            </a:pPr>
            <a:r>
              <a:rPr lang="en-US" dirty="0"/>
              <a:t>	space for people to grow</a:t>
            </a:r>
          </a:p>
          <a:p>
            <a:pPr marL="0" indent="0">
              <a:buNone/>
            </a:pPr>
            <a:r>
              <a:rPr lang="en-US" dirty="0"/>
              <a:t>	momentum effectiveness </a:t>
            </a:r>
          </a:p>
          <a:p>
            <a:pPr marL="0" indent="0">
              <a:buNone/>
            </a:pPr>
            <a:r>
              <a:rPr lang="en-US" dirty="0"/>
              <a:t>	stewardship</a:t>
            </a:r>
          </a:p>
          <a:p>
            <a:pPr marL="0" indent="0">
              <a:buNone/>
            </a:pPr>
            <a:r>
              <a:rPr lang="en-US" sz="2400" dirty="0"/>
              <a:t>					Bloch, 1996; </a:t>
            </a:r>
            <a:r>
              <a:rPr lang="en-US" sz="2400" dirty="0" err="1"/>
              <a:t>DuPree</a:t>
            </a:r>
            <a:r>
              <a:rPr lang="en-US" sz="2400" dirty="0"/>
              <a:t>, 1992</a:t>
            </a:r>
          </a:p>
        </p:txBody>
      </p:sp>
    </p:spTree>
    <p:extLst>
      <p:ext uri="{BB962C8B-B14F-4D97-AF65-F5344CB8AC3E}">
        <p14:creationId xmlns:p14="http://schemas.microsoft.com/office/powerpoint/2010/main" val="99268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B60B-0D83-4A8E-8B38-63C18E283FF2}"/>
              </a:ext>
            </a:extLst>
          </p:cNvPr>
          <p:cNvSpPr>
            <a:spLocks noGrp="1"/>
          </p:cNvSpPr>
          <p:nvPr>
            <p:ph type="title"/>
          </p:nvPr>
        </p:nvSpPr>
        <p:spPr/>
        <p:txBody>
          <a:bodyPr/>
          <a:lstStyle/>
          <a:p>
            <a:pPr algn="ctr"/>
            <a:r>
              <a:rPr lang="en-US" dirty="0"/>
              <a:t>Knowledge</a:t>
            </a:r>
          </a:p>
        </p:txBody>
      </p:sp>
      <p:sp>
        <p:nvSpPr>
          <p:cNvPr id="3" name="Content Placeholder 2">
            <a:extLst>
              <a:ext uri="{FF2B5EF4-FFF2-40B4-BE49-F238E27FC236}">
                <a16:creationId xmlns:a16="http://schemas.microsoft.com/office/drawing/2014/main" id="{4E331AA5-11BF-47B1-98E2-FE72E5378461}"/>
              </a:ext>
            </a:extLst>
          </p:cNvPr>
          <p:cNvSpPr>
            <a:spLocks noGrp="1"/>
          </p:cNvSpPr>
          <p:nvPr>
            <p:ph idx="1"/>
          </p:nvPr>
        </p:nvSpPr>
        <p:spPr/>
        <p:txBody>
          <a:bodyPr>
            <a:normAutofit/>
          </a:bodyPr>
          <a:lstStyle/>
          <a:p>
            <a:r>
              <a:rPr lang="en-US" sz="4000" dirty="0"/>
              <a:t>child development, </a:t>
            </a:r>
          </a:p>
          <a:p>
            <a:r>
              <a:rPr lang="en-US" sz="4000" dirty="0"/>
              <a:t>evidence-based practices, </a:t>
            </a:r>
          </a:p>
          <a:p>
            <a:r>
              <a:rPr lang="en-US" sz="4000" dirty="0"/>
              <a:t>state laws and regulations, </a:t>
            </a:r>
          </a:p>
          <a:p>
            <a:r>
              <a:rPr lang="en-US" sz="4000" dirty="0"/>
              <a:t>family-centered approaches, </a:t>
            </a:r>
          </a:p>
          <a:p>
            <a:r>
              <a:rPr lang="en-US" sz="4000" dirty="0"/>
              <a:t>federal laws and regulations, and </a:t>
            </a:r>
          </a:p>
          <a:p>
            <a:r>
              <a:rPr lang="en-US" sz="4000" dirty="0" err="1"/>
              <a:t>groupprocesses</a:t>
            </a:r>
            <a:r>
              <a:rPr lang="en-US" sz="4000" dirty="0"/>
              <a:t>.                    </a:t>
            </a:r>
            <a:r>
              <a:rPr lang="en-US" sz="1600" dirty="0"/>
              <a:t>Bruns et.al, 2017</a:t>
            </a:r>
          </a:p>
        </p:txBody>
      </p:sp>
    </p:spTree>
    <p:extLst>
      <p:ext uri="{BB962C8B-B14F-4D97-AF65-F5344CB8AC3E}">
        <p14:creationId xmlns:p14="http://schemas.microsoft.com/office/powerpoint/2010/main" val="3650143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9826-C7BB-4E26-924A-CF59AA710E76}"/>
              </a:ext>
            </a:extLst>
          </p:cNvPr>
          <p:cNvSpPr>
            <a:spLocks noGrp="1"/>
          </p:cNvSpPr>
          <p:nvPr>
            <p:ph type="title"/>
          </p:nvPr>
        </p:nvSpPr>
        <p:spPr/>
        <p:txBody>
          <a:bodyPr/>
          <a:lstStyle/>
          <a:p>
            <a:pPr algn="ctr"/>
            <a:r>
              <a:rPr lang="en-US" dirty="0"/>
              <a:t>Competencies</a:t>
            </a:r>
          </a:p>
        </p:txBody>
      </p:sp>
      <p:sp>
        <p:nvSpPr>
          <p:cNvPr id="3" name="Content Placeholder 2">
            <a:extLst>
              <a:ext uri="{FF2B5EF4-FFF2-40B4-BE49-F238E27FC236}">
                <a16:creationId xmlns:a16="http://schemas.microsoft.com/office/drawing/2014/main" id="{6EB58B80-7AB9-4030-8D87-3755BA1870A5}"/>
              </a:ext>
            </a:extLst>
          </p:cNvPr>
          <p:cNvSpPr>
            <a:spLocks noGrp="1"/>
          </p:cNvSpPr>
          <p:nvPr>
            <p:ph idx="1"/>
          </p:nvPr>
        </p:nvSpPr>
        <p:spPr/>
        <p:txBody>
          <a:bodyPr>
            <a:normAutofit/>
          </a:bodyPr>
          <a:lstStyle/>
          <a:p>
            <a:r>
              <a:rPr lang="en-US" sz="4000" dirty="0"/>
              <a:t>professional learning, </a:t>
            </a:r>
          </a:p>
          <a:p>
            <a:r>
              <a:rPr lang="en-US" sz="4000" dirty="0"/>
              <a:t>effective relationships, </a:t>
            </a:r>
          </a:p>
          <a:p>
            <a:r>
              <a:rPr lang="en-US" sz="4000" dirty="0"/>
              <a:t>shared responsibility, </a:t>
            </a:r>
          </a:p>
          <a:p>
            <a:r>
              <a:rPr lang="en-US" sz="4000" dirty="0"/>
              <a:t>data use, </a:t>
            </a:r>
          </a:p>
          <a:p>
            <a:r>
              <a:rPr lang="en-US" sz="4000" dirty="0"/>
              <a:t>and effective communication.</a:t>
            </a:r>
          </a:p>
          <a:p>
            <a:pPr marL="0" indent="0">
              <a:buNone/>
            </a:pPr>
            <a:r>
              <a:rPr lang="en-US" sz="2000" dirty="0"/>
              <a:t>                                                                                                      Bruns et.al, 2017</a:t>
            </a:r>
          </a:p>
        </p:txBody>
      </p:sp>
    </p:spTree>
    <p:extLst>
      <p:ext uri="{BB962C8B-B14F-4D97-AF65-F5344CB8AC3E}">
        <p14:creationId xmlns:p14="http://schemas.microsoft.com/office/powerpoint/2010/main" val="417004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03ED-FD47-4695-8E4F-E8D47A649948}"/>
              </a:ext>
            </a:extLst>
          </p:cNvPr>
          <p:cNvSpPr>
            <a:spLocks noGrp="1"/>
          </p:cNvSpPr>
          <p:nvPr>
            <p:ph type="title"/>
          </p:nvPr>
        </p:nvSpPr>
        <p:spPr/>
        <p:txBody>
          <a:bodyPr/>
          <a:lstStyle/>
          <a:p>
            <a:r>
              <a:rPr lang="en-US" dirty="0"/>
              <a:t>DEC Leadership Position Paper</a:t>
            </a:r>
          </a:p>
        </p:txBody>
      </p:sp>
      <p:sp>
        <p:nvSpPr>
          <p:cNvPr id="3" name="Content Placeholder 2">
            <a:extLst>
              <a:ext uri="{FF2B5EF4-FFF2-40B4-BE49-F238E27FC236}">
                <a16:creationId xmlns:a16="http://schemas.microsoft.com/office/drawing/2014/main" id="{70C09422-7180-4B7B-9233-CAA1BCDBB529}"/>
              </a:ext>
            </a:extLst>
          </p:cNvPr>
          <p:cNvSpPr>
            <a:spLocks noGrp="1"/>
          </p:cNvSpPr>
          <p:nvPr>
            <p:ph idx="1"/>
          </p:nvPr>
        </p:nvSpPr>
        <p:spPr/>
        <p:txBody>
          <a:bodyPr>
            <a:normAutofit/>
          </a:bodyPr>
          <a:lstStyle/>
          <a:p>
            <a:r>
              <a:rPr lang="en-US" i="1" dirty="0"/>
              <a:t>Leadership capital is </a:t>
            </a:r>
            <a:r>
              <a:rPr lang="en-US" dirty="0"/>
              <a:t>human capacities and organizational cultures that support “active engagement in leadership tasks” </a:t>
            </a:r>
          </a:p>
          <a:p>
            <a:endParaRPr lang="en-US" dirty="0"/>
          </a:p>
          <a:p>
            <a:r>
              <a:rPr lang="en-US" i="1" dirty="0"/>
              <a:t>Leadership capital </a:t>
            </a:r>
            <a:r>
              <a:rPr lang="en-US" dirty="0"/>
              <a:t>is dynamic and can be shaped, built, or drained and used effectively or ineffectively</a:t>
            </a:r>
          </a:p>
          <a:p>
            <a:endParaRPr lang="en-US" dirty="0"/>
          </a:p>
          <a:p>
            <a:pPr marL="0" indent="0">
              <a:buNone/>
            </a:pPr>
            <a:r>
              <a:rPr lang="en-US" sz="2000" dirty="0"/>
              <a:t>                                                                                                  Bruder et.al, 2015</a:t>
            </a:r>
          </a:p>
        </p:txBody>
      </p:sp>
    </p:spTree>
    <p:extLst>
      <p:ext uri="{BB962C8B-B14F-4D97-AF65-F5344CB8AC3E}">
        <p14:creationId xmlns:p14="http://schemas.microsoft.com/office/powerpoint/2010/main" val="53956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562" y="857250"/>
            <a:ext cx="5715000" cy="1143000"/>
          </a:xfrm>
        </p:spPr>
        <p:txBody>
          <a:bodyPr>
            <a:noAutofit/>
          </a:bodyPr>
          <a:lstStyle/>
          <a:p>
            <a:pPr algn="ctr"/>
            <a:br>
              <a:rPr lang="en-US" sz="2700" dirty="0"/>
            </a:br>
            <a:r>
              <a:rPr lang="en-US" sz="2100" dirty="0">
                <a:cs typeface="Arial" panose="020B0604020202020204" pitchFamily="34" charset="0"/>
              </a:rPr>
              <a:t>Early Childhood Personnel Center Mission</a:t>
            </a:r>
            <a:br>
              <a:rPr lang="en-US" sz="2100" dirty="0">
                <a:cs typeface="Arial" panose="020B0604020202020204" pitchFamily="34" charset="0"/>
              </a:rPr>
            </a:br>
            <a:endParaRPr lang="en-US" sz="2100" dirty="0">
              <a:cs typeface="Arial" panose="020B0604020202020204" pitchFamily="34" charset="0"/>
            </a:endParaRPr>
          </a:p>
        </p:txBody>
      </p:sp>
      <p:sp>
        <p:nvSpPr>
          <p:cNvPr id="3" name="Content Placeholder 2"/>
          <p:cNvSpPr>
            <a:spLocks noGrp="1"/>
          </p:cNvSpPr>
          <p:nvPr>
            <p:ph idx="1"/>
          </p:nvPr>
        </p:nvSpPr>
        <p:spPr>
          <a:xfrm>
            <a:off x="1603562" y="2370365"/>
            <a:ext cx="5715000" cy="3124200"/>
          </a:xfrm>
        </p:spPr>
        <p:txBody>
          <a:bodyPr>
            <a:normAutofit fontScale="92500" lnSpcReduction="10000"/>
          </a:bodyPr>
          <a:lstStyle/>
          <a:p>
            <a:pPr marL="0" indent="0" algn="ctr">
              <a:buNone/>
            </a:pPr>
            <a:r>
              <a:rPr lang="en-US" dirty="0">
                <a:cs typeface="Arial" panose="020B0604020202020204" pitchFamily="34" charset="0"/>
              </a:rPr>
              <a:t>to facilitate the implementation of </a:t>
            </a:r>
          </a:p>
          <a:p>
            <a:pPr marL="0" indent="0" algn="ctr">
              <a:buNone/>
            </a:pPr>
            <a:r>
              <a:rPr lang="en-US" b="1" dirty="0">
                <a:cs typeface="Arial" panose="020B0604020202020204" pitchFamily="34" charset="0"/>
              </a:rPr>
              <a:t>integrated</a:t>
            </a:r>
            <a:r>
              <a:rPr lang="en-US" dirty="0">
                <a:cs typeface="Arial" panose="020B0604020202020204" pitchFamily="34" charset="0"/>
              </a:rPr>
              <a:t> and </a:t>
            </a:r>
            <a:r>
              <a:rPr lang="en-US" b="1" dirty="0">
                <a:cs typeface="Arial" panose="020B0604020202020204" pitchFamily="34" charset="0"/>
              </a:rPr>
              <a:t>comprehensive </a:t>
            </a:r>
          </a:p>
          <a:p>
            <a:pPr marL="0" indent="0" algn="ctr">
              <a:buNone/>
            </a:pPr>
            <a:r>
              <a:rPr lang="en-US" b="1" dirty="0">
                <a:cs typeface="Arial" panose="020B0604020202020204" pitchFamily="34" charset="0"/>
              </a:rPr>
              <a:t>early childhood systems </a:t>
            </a:r>
          </a:p>
          <a:p>
            <a:pPr marL="0" indent="0" algn="ctr">
              <a:buNone/>
            </a:pPr>
            <a:r>
              <a:rPr lang="en-US" b="1" dirty="0">
                <a:cs typeface="Arial" panose="020B0604020202020204" pitchFamily="34" charset="0"/>
              </a:rPr>
              <a:t>of personnel development (CSPD) </a:t>
            </a:r>
          </a:p>
          <a:p>
            <a:pPr marL="0" indent="0" algn="ctr">
              <a:buNone/>
            </a:pPr>
            <a:r>
              <a:rPr lang="en-US" dirty="0">
                <a:cs typeface="Arial" panose="020B0604020202020204" pitchFamily="34" charset="0"/>
              </a:rPr>
              <a:t>for all disciplines </a:t>
            </a:r>
          </a:p>
          <a:p>
            <a:pPr marL="0" indent="0" algn="ctr">
              <a:buNone/>
            </a:pPr>
            <a:r>
              <a:rPr lang="en-US" dirty="0">
                <a:cs typeface="Arial" panose="020B0604020202020204" pitchFamily="34" charset="0"/>
              </a:rPr>
              <a:t>serving infants and young children with </a:t>
            </a:r>
          </a:p>
          <a:p>
            <a:pPr marL="0" indent="0" algn="ctr">
              <a:buNone/>
            </a:pPr>
            <a:r>
              <a:rPr lang="en-US" dirty="0">
                <a:cs typeface="Arial" panose="020B0604020202020204" pitchFamily="34" charset="0"/>
              </a:rPr>
              <a:t>disabilities</a:t>
            </a:r>
          </a:p>
          <a:p>
            <a:pPr marL="0" indent="0" algn="ctr">
              <a:buNone/>
            </a:pPr>
            <a:endParaRPr lang="en-US" dirty="0"/>
          </a:p>
        </p:txBody>
      </p:sp>
    </p:spTree>
    <p:extLst>
      <p:ext uri="{BB962C8B-B14F-4D97-AF65-F5344CB8AC3E}">
        <p14:creationId xmlns:p14="http://schemas.microsoft.com/office/powerpoint/2010/main" val="143415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FDA5-4F41-4FD7-B912-21C9DD143C79}"/>
              </a:ext>
            </a:extLst>
          </p:cNvPr>
          <p:cNvSpPr>
            <a:spLocks noGrp="1"/>
          </p:cNvSpPr>
          <p:nvPr>
            <p:ph type="title"/>
          </p:nvPr>
        </p:nvSpPr>
        <p:spPr/>
        <p:txBody>
          <a:bodyPr/>
          <a:lstStyle/>
          <a:p>
            <a:r>
              <a:rPr lang="en-US" dirty="0"/>
              <a:t>Valued Leadership Competencies</a:t>
            </a:r>
          </a:p>
        </p:txBody>
      </p:sp>
      <p:sp>
        <p:nvSpPr>
          <p:cNvPr id="3" name="Content Placeholder 2">
            <a:extLst>
              <a:ext uri="{FF2B5EF4-FFF2-40B4-BE49-F238E27FC236}">
                <a16:creationId xmlns:a16="http://schemas.microsoft.com/office/drawing/2014/main" id="{EE0C93A2-F9A9-4CB8-A2AE-2EE2A295E918}"/>
              </a:ext>
            </a:extLst>
          </p:cNvPr>
          <p:cNvSpPr>
            <a:spLocks noGrp="1"/>
          </p:cNvSpPr>
          <p:nvPr>
            <p:ph idx="1"/>
          </p:nvPr>
        </p:nvSpPr>
        <p:spPr/>
        <p:txBody>
          <a:bodyPr>
            <a:normAutofit/>
          </a:bodyPr>
          <a:lstStyle/>
          <a:p>
            <a:pPr marL="0" indent="0">
              <a:buNone/>
            </a:pPr>
            <a:r>
              <a:rPr lang="en-US" sz="3600" dirty="0"/>
              <a:t>Having a clear purpose</a:t>
            </a:r>
          </a:p>
          <a:p>
            <a:pPr marL="0" indent="0">
              <a:buNone/>
            </a:pPr>
            <a:r>
              <a:rPr lang="en-US" sz="3600" dirty="0"/>
              <a:t>Able to navigating complex systems</a:t>
            </a:r>
          </a:p>
          <a:p>
            <a:pPr marL="0" indent="0">
              <a:buNone/>
            </a:pPr>
            <a:r>
              <a:rPr lang="en-US" sz="3600" dirty="0"/>
              <a:t>Able to develop a shared vision for the service delivery system </a:t>
            </a:r>
          </a:p>
          <a:p>
            <a:pPr marL="0" indent="0">
              <a:buNone/>
            </a:pPr>
            <a:r>
              <a:rPr lang="en-US" sz="3600" dirty="0"/>
              <a:t>Able to build trusting  relationships, </a:t>
            </a:r>
          </a:p>
          <a:p>
            <a:pPr marL="0" indent="0">
              <a:buNone/>
            </a:pPr>
            <a:r>
              <a:rPr lang="en-US" sz="3600" dirty="0"/>
              <a:t>Able to take risks, </a:t>
            </a:r>
          </a:p>
          <a:p>
            <a:pPr marL="0" indent="0">
              <a:buNone/>
            </a:pPr>
            <a:r>
              <a:rPr lang="en-US" sz="3600" dirty="0"/>
              <a:t>Able to collaborate</a:t>
            </a:r>
          </a:p>
        </p:txBody>
      </p:sp>
    </p:spTree>
    <p:extLst>
      <p:ext uri="{BB962C8B-B14F-4D97-AF65-F5344CB8AC3E}">
        <p14:creationId xmlns:p14="http://schemas.microsoft.com/office/powerpoint/2010/main" val="77166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2D3EFC-8C0D-4420-A975-3A0B60C1F66C}"/>
              </a:ext>
            </a:extLst>
          </p:cNvPr>
          <p:cNvSpPr/>
          <p:nvPr/>
        </p:nvSpPr>
        <p:spPr>
          <a:xfrm>
            <a:off x="416379" y="1612064"/>
            <a:ext cx="8311242" cy="1938992"/>
          </a:xfrm>
          <a:prstGeom prst="rect">
            <a:avLst/>
          </a:prstGeom>
        </p:spPr>
        <p:txBody>
          <a:bodyPr wrap="square">
            <a:spAutoFit/>
          </a:bodyPr>
          <a:lstStyle/>
          <a:p>
            <a:r>
              <a:rPr lang="en-US" altLang="en-US" sz="4000" b="1" i="1" dirty="0">
                <a:solidFill>
                  <a:srgbClr val="000000"/>
                </a:solidFill>
                <a:ea typeface="Verdana" panose="020B0604030504040204" pitchFamily="34" charset="0"/>
              </a:rPr>
              <a:t> </a:t>
            </a:r>
            <a:r>
              <a:rPr lang="en-US" altLang="en-US" sz="4000" b="1" dirty="0">
                <a:solidFill>
                  <a:srgbClr val="000000"/>
                </a:solidFill>
                <a:ea typeface="Verdana" panose="020B0604030504040204" pitchFamily="34" charset="0"/>
              </a:rPr>
              <a:t>Leadership is a process of mutual influence and shared responsibility set in context.</a:t>
            </a:r>
            <a:endParaRPr lang="en-US" sz="4000" dirty="0"/>
          </a:p>
        </p:txBody>
      </p:sp>
    </p:spTree>
    <p:extLst>
      <p:ext uri="{BB962C8B-B14F-4D97-AF65-F5344CB8AC3E}">
        <p14:creationId xmlns:p14="http://schemas.microsoft.com/office/powerpoint/2010/main" val="208242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D5037E4-77F0-42CB-8061-72694E850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7" y="310243"/>
            <a:ext cx="8338456" cy="5719082"/>
          </a:xfrm>
          <a:prstGeom prst="rect">
            <a:avLst/>
          </a:prstGeom>
        </p:spPr>
      </p:pic>
    </p:spTree>
    <p:extLst>
      <p:ext uri="{BB962C8B-B14F-4D97-AF65-F5344CB8AC3E}">
        <p14:creationId xmlns:p14="http://schemas.microsoft.com/office/powerpoint/2010/main" val="311173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013D-29F7-4DCB-A0F7-10DD10E6FE4D}"/>
              </a:ext>
            </a:extLst>
          </p:cNvPr>
          <p:cNvSpPr>
            <a:spLocks noGrp="1"/>
          </p:cNvSpPr>
          <p:nvPr>
            <p:ph type="title"/>
          </p:nvPr>
        </p:nvSpPr>
        <p:spPr/>
        <p:txBody>
          <a:bodyPr>
            <a:normAutofit/>
          </a:bodyPr>
          <a:lstStyle/>
          <a:p>
            <a:pPr algn="ctr"/>
            <a:r>
              <a:rPr lang="en-US" sz="3600" dirty="0">
                <a:latin typeface="+mj-lt"/>
              </a:rPr>
              <a:t>Essential Characteristics of Leadership</a:t>
            </a:r>
          </a:p>
        </p:txBody>
      </p:sp>
      <p:sp>
        <p:nvSpPr>
          <p:cNvPr id="3" name="Content Placeholder 2">
            <a:extLst>
              <a:ext uri="{FF2B5EF4-FFF2-40B4-BE49-F238E27FC236}">
                <a16:creationId xmlns:a16="http://schemas.microsoft.com/office/drawing/2014/main" id="{23F25460-591C-491A-B0A6-AF86C38BCF0F}"/>
              </a:ext>
            </a:extLst>
          </p:cNvPr>
          <p:cNvSpPr>
            <a:spLocks noGrp="1"/>
          </p:cNvSpPr>
          <p:nvPr>
            <p:ph idx="1"/>
          </p:nvPr>
        </p:nvSpPr>
        <p:spPr/>
        <p:txBody>
          <a:bodyPr>
            <a:normAutofit/>
          </a:bodyPr>
          <a:lstStyle/>
          <a:p>
            <a:r>
              <a:rPr lang="en-US" sz="3600" dirty="0"/>
              <a:t>Contextually Bound</a:t>
            </a:r>
          </a:p>
          <a:p>
            <a:endParaRPr lang="en-US" sz="3600" dirty="0"/>
          </a:p>
          <a:p>
            <a:r>
              <a:rPr lang="en-US" sz="3600" dirty="0"/>
              <a:t>Can Be Learned ( Using learning Theory)</a:t>
            </a:r>
          </a:p>
          <a:p>
            <a:endParaRPr lang="en-US" sz="3600" dirty="0"/>
          </a:p>
          <a:p>
            <a:r>
              <a:rPr lang="en-US" sz="3600" dirty="0"/>
              <a:t>The Harder the Task, The More Complex the Process of Leadership</a:t>
            </a:r>
          </a:p>
        </p:txBody>
      </p:sp>
    </p:spTree>
    <p:extLst>
      <p:ext uri="{BB962C8B-B14F-4D97-AF65-F5344CB8AC3E}">
        <p14:creationId xmlns:p14="http://schemas.microsoft.com/office/powerpoint/2010/main" val="290004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3382-653D-419A-9304-6A43E581DD9E}"/>
              </a:ext>
            </a:extLst>
          </p:cNvPr>
          <p:cNvSpPr>
            <a:spLocks noGrp="1"/>
          </p:cNvSpPr>
          <p:nvPr>
            <p:ph type="title"/>
          </p:nvPr>
        </p:nvSpPr>
        <p:spPr/>
        <p:txBody>
          <a:bodyPr/>
          <a:lstStyle/>
          <a:p>
            <a:pPr algn="ctr"/>
            <a:r>
              <a:rPr lang="en-US" i="1" dirty="0"/>
              <a:t>Leadership </a:t>
            </a:r>
            <a:r>
              <a:rPr lang="en-US" dirty="0"/>
              <a:t>defined:</a:t>
            </a:r>
          </a:p>
        </p:txBody>
      </p:sp>
      <p:sp>
        <p:nvSpPr>
          <p:cNvPr id="3" name="Content Placeholder 2">
            <a:extLst>
              <a:ext uri="{FF2B5EF4-FFF2-40B4-BE49-F238E27FC236}">
                <a16:creationId xmlns:a16="http://schemas.microsoft.com/office/drawing/2014/main" id="{8825C482-982B-4D5D-A732-4CB003262721}"/>
              </a:ext>
            </a:extLst>
          </p:cNvPr>
          <p:cNvSpPr>
            <a:spLocks noGrp="1"/>
          </p:cNvSpPr>
          <p:nvPr>
            <p:ph idx="1"/>
          </p:nvPr>
        </p:nvSpPr>
        <p:spPr/>
        <p:txBody>
          <a:bodyPr>
            <a:normAutofit/>
          </a:bodyPr>
          <a:lstStyle/>
          <a:p>
            <a:pPr marL="0" indent="0">
              <a:buNone/>
            </a:pPr>
            <a:r>
              <a:rPr lang="en-US" sz="4000" dirty="0"/>
              <a:t>the proactive process of influencing others “to act for certain goals that represent the values and motivations—the wants and needs, aspirations and expectations—</a:t>
            </a:r>
            <a:r>
              <a:rPr lang="en-US" sz="4000" i="1" dirty="0"/>
              <a:t>of both leaders and followers” </a:t>
            </a:r>
            <a:r>
              <a:rPr lang="en-US" sz="4000" dirty="0"/>
              <a:t>(Burns, 1978, p. 19)</a:t>
            </a:r>
          </a:p>
        </p:txBody>
      </p:sp>
    </p:spTree>
    <p:extLst>
      <p:ext uri="{BB962C8B-B14F-4D97-AF65-F5344CB8AC3E}">
        <p14:creationId xmlns:p14="http://schemas.microsoft.com/office/powerpoint/2010/main" val="2518734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962E-F229-4E2E-B4D3-D74FA1A9F693}"/>
              </a:ext>
            </a:extLst>
          </p:cNvPr>
          <p:cNvSpPr>
            <a:spLocks noGrp="1"/>
          </p:cNvSpPr>
          <p:nvPr>
            <p:ph type="title"/>
          </p:nvPr>
        </p:nvSpPr>
        <p:spPr/>
        <p:txBody>
          <a:bodyPr/>
          <a:lstStyle/>
          <a:p>
            <a:pPr algn="ctr"/>
            <a:r>
              <a:rPr lang="en-US" dirty="0">
                <a:latin typeface="+mj-lt"/>
              </a:rPr>
              <a:t>The Most Essential Characteristics of Leadership (Bruder,2019)</a:t>
            </a:r>
          </a:p>
        </p:txBody>
      </p:sp>
      <p:sp>
        <p:nvSpPr>
          <p:cNvPr id="3" name="Content Placeholder 2">
            <a:extLst>
              <a:ext uri="{FF2B5EF4-FFF2-40B4-BE49-F238E27FC236}">
                <a16:creationId xmlns:a16="http://schemas.microsoft.com/office/drawing/2014/main" id="{4A97A3F3-415B-4943-A8FD-DC1819339EE7}"/>
              </a:ext>
            </a:extLst>
          </p:cNvPr>
          <p:cNvSpPr>
            <a:spLocks noGrp="1"/>
          </p:cNvSpPr>
          <p:nvPr>
            <p:ph idx="1"/>
          </p:nvPr>
        </p:nvSpPr>
        <p:spPr>
          <a:xfrm>
            <a:off x="628650" y="1845129"/>
            <a:ext cx="7886700" cy="4331834"/>
          </a:xfrm>
        </p:spPr>
        <p:txBody>
          <a:bodyPr>
            <a:normAutofit/>
          </a:bodyPr>
          <a:lstStyle/>
          <a:p>
            <a:pPr marL="0" indent="0" algn="ctr">
              <a:lnSpc>
                <a:spcPct val="150000"/>
              </a:lnSpc>
              <a:buNone/>
            </a:pPr>
            <a:r>
              <a:rPr lang="en-US" sz="4800" dirty="0"/>
              <a:t>Integrity</a:t>
            </a:r>
          </a:p>
          <a:p>
            <a:pPr marL="0" indent="0" algn="ctr">
              <a:lnSpc>
                <a:spcPct val="150000"/>
              </a:lnSpc>
              <a:buNone/>
            </a:pPr>
            <a:r>
              <a:rPr lang="en-US" sz="4800" dirty="0"/>
              <a:t>Moral Judgement</a:t>
            </a:r>
          </a:p>
          <a:p>
            <a:pPr marL="0" indent="0" algn="ctr">
              <a:lnSpc>
                <a:spcPct val="150000"/>
              </a:lnSpc>
              <a:buNone/>
            </a:pPr>
            <a:r>
              <a:rPr lang="en-US" sz="4800" dirty="0"/>
              <a:t>Courage  </a:t>
            </a:r>
          </a:p>
        </p:txBody>
      </p:sp>
    </p:spTree>
    <p:extLst>
      <p:ext uri="{BB962C8B-B14F-4D97-AF65-F5344CB8AC3E}">
        <p14:creationId xmlns:p14="http://schemas.microsoft.com/office/powerpoint/2010/main" val="414128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characteristics are most important in your role? (n=72)</a:t>
            </a:r>
          </a:p>
        </p:txBody>
      </p:sp>
      <p:sp>
        <p:nvSpPr>
          <p:cNvPr id="5" name="TextBox 4"/>
          <p:cNvSpPr txBox="1"/>
          <p:nvPr/>
        </p:nvSpPr>
        <p:spPr>
          <a:xfrm>
            <a:off x="628650" y="1693256"/>
            <a:ext cx="8401050" cy="4153630"/>
          </a:xfrm>
          <a:prstGeom prst="rect">
            <a:avLst/>
          </a:prstGeom>
          <a:noFill/>
        </p:spPr>
        <p:txBody>
          <a:bodyPr wrap="square" numCol="4" rtlCol="0">
            <a:spAutoFit/>
          </a:bodyPr>
          <a:lstStyle/>
          <a:p>
            <a:pPr marL="171450" indent="-171450">
              <a:buFont typeface="Wingdings" panose="05000000000000000000" pitchFamily="2" charset="2"/>
              <a:buChar char="Ø"/>
            </a:pPr>
            <a:r>
              <a:rPr lang="en-US" sz="1100" dirty="0"/>
              <a:t>Ability to Advocate (3)</a:t>
            </a:r>
          </a:p>
          <a:p>
            <a:pPr marL="171450" indent="-171450">
              <a:buFont typeface="Wingdings" panose="05000000000000000000" pitchFamily="2" charset="2"/>
              <a:buChar char="Ø"/>
            </a:pPr>
            <a:r>
              <a:rPr lang="en-US" sz="1100" dirty="0"/>
              <a:t>Ability to be a Systems Thinker (3)</a:t>
            </a:r>
          </a:p>
          <a:p>
            <a:pPr marL="171450" indent="-171450">
              <a:buFont typeface="Wingdings" panose="05000000000000000000" pitchFamily="2" charset="2"/>
              <a:buChar char="Ø"/>
            </a:pPr>
            <a:r>
              <a:rPr lang="en-US" sz="1100" dirty="0"/>
              <a:t>Ability to Categorize Needs</a:t>
            </a:r>
          </a:p>
          <a:p>
            <a:pPr marL="171450" indent="-171450">
              <a:buFont typeface="Wingdings" panose="05000000000000000000" pitchFamily="2" charset="2"/>
              <a:buChar char="Ø"/>
            </a:pPr>
            <a:r>
              <a:rPr lang="en-US" sz="1100" dirty="0"/>
              <a:t>Ability to Delegate (2)</a:t>
            </a:r>
          </a:p>
          <a:p>
            <a:pPr marL="171450" indent="-171450">
              <a:buFont typeface="Wingdings" panose="05000000000000000000" pitchFamily="2" charset="2"/>
              <a:buChar char="Ø"/>
            </a:pPr>
            <a:r>
              <a:rPr lang="en-US" sz="1100" dirty="0"/>
              <a:t>Ability to Disseminate Information</a:t>
            </a:r>
          </a:p>
          <a:p>
            <a:pPr marL="171450" indent="-171450">
              <a:buFont typeface="Wingdings" panose="05000000000000000000" pitchFamily="2" charset="2"/>
              <a:buChar char="Ø"/>
            </a:pPr>
            <a:r>
              <a:rPr lang="en-US" sz="1100" dirty="0"/>
              <a:t>Ability to Negotiate</a:t>
            </a:r>
          </a:p>
          <a:p>
            <a:pPr marL="171450" indent="-171450">
              <a:buFont typeface="Wingdings" panose="05000000000000000000" pitchFamily="2" charset="2"/>
              <a:buChar char="Ø"/>
            </a:pPr>
            <a:r>
              <a:rPr lang="en-US" sz="1100" dirty="0"/>
              <a:t>Ability to Prioritize (2)</a:t>
            </a:r>
          </a:p>
          <a:p>
            <a:pPr marL="171450" indent="-171450">
              <a:buFont typeface="Wingdings" panose="05000000000000000000" pitchFamily="2" charset="2"/>
              <a:buChar char="Ø"/>
            </a:pPr>
            <a:r>
              <a:rPr lang="en-US" sz="1100" dirty="0"/>
              <a:t>Accountable (2)</a:t>
            </a:r>
          </a:p>
          <a:p>
            <a:pPr marL="171450" indent="-171450">
              <a:buFont typeface="Wingdings" panose="05000000000000000000" pitchFamily="2" charset="2"/>
              <a:buChar char="Ø"/>
            </a:pPr>
            <a:r>
              <a:rPr lang="en-US" sz="1100" dirty="0"/>
              <a:t>Adaptable</a:t>
            </a:r>
          </a:p>
          <a:p>
            <a:pPr marL="171450" indent="-171450">
              <a:buFont typeface="Wingdings" panose="05000000000000000000" pitchFamily="2" charset="2"/>
              <a:buChar char="Ø"/>
            </a:pPr>
            <a:r>
              <a:rPr lang="en-US" sz="1100" dirty="0"/>
              <a:t>Analytical (3)</a:t>
            </a:r>
          </a:p>
          <a:p>
            <a:pPr marL="171450" indent="-171450">
              <a:buFont typeface="Wingdings" panose="05000000000000000000" pitchFamily="2" charset="2"/>
              <a:buChar char="Ø"/>
            </a:pPr>
            <a:r>
              <a:rPr lang="en-US" sz="1100" dirty="0"/>
              <a:t>Approachable (2)</a:t>
            </a:r>
          </a:p>
          <a:p>
            <a:pPr marL="171450" indent="-171450">
              <a:buFont typeface="Wingdings" panose="05000000000000000000" pitchFamily="2" charset="2"/>
              <a:buChar char="Ø"/>
            </a:pPr>
            <a:r>
              <a:rPr lang="en-US" sz="1100" dirty="0"/>
              <a:t>Articulate (3)</a:t>
            </a:r>
          </a:p>
          <a:p>
            <a:pPr marL="171450" indent="-171450">
              <a:buFont typeface="Wingdings" panose="05000000000000000000" pitchFamily="2" charset="2"/>
              <a:buChar char="Ø"/>
            </a:pPr>
            <a:r>
              <a:rPr lang="en-US" sz="1100" dirty="0"/>
              <a:t>Attentive</a:t>
            </a:r>
          </a:p>
          <a:p>
            <a:pPr marL="171450" indent="-171450">
              <a:buFont typeface="Wingdings" panose="05000000000000000000" pitchFamily="2" charset="2"/>
              <a:buChar char="Ø"/>
            </a:pPr>
            <a:r>
              <a:rPr lang="en-US" sz="1100" dirty="0"/>
              <a:t>Balance</a:t>
            </a:r>
          </a:p>
          <a:p>
            <a:pPr marL="171450" indent="-171450">
              <a:buFont typeface="Wingdings" panose="05000000000000000000" pitchFamily="2" charset="2"/>
              <a:buChar char="Ø"/>
            </a:pPr>
            <a:r>
              <a:rPr lang="en-US" sz="1100" dirty="0"/>
              <a:t>Being a “Cheerleader”</a:t>
            </a:r>
          </a:p>
          <a:p>
            <a:pPr marL="171450" indent="-171450">
              <a:buFont typeface="Wingdings" panose="05000000000000000000" pitchFamily="2" charset="2"/>
              <a:buChar char="Ø"/>
            </a:pPr>
            <a:r>
              <a:rPr lang="en-US" sz="1100" dirty="0"/>
              <a:t>Being a Good Listener (17)</a:t>
            </a:r>
          </a:p>
          <a:p>
            <a:pPr marL="171450" indent="-171450">
              <a:buFont typeface="Wingdings" panose="05000000000000000000" pitchFamily="2" charset="2"/>
              <a:buChar char="Ø"/>
            </a:pPr>
            <a:r>
              <a:rPr lang="en-US" sz="1100" dirty="0"/>
              <a:t>Being an Enforcer</a:t>
            </a:r>
          </a:p>
          <a:p>
            <a:pPr marL="171450" indent="-171450">
              <a:buFont typeface="Wingdings" panose="05000000000000000000" pitchFamily="2" charset="2"/>
              <a:buChar char="Ø"/>
            </a:pPr>
            <a:r>
              <a:rPr lang="en-US" sz="1100" dirty="0"/>
              <a:t>Being Present</a:t>
            </a:r>
          </a:p>
          <a:p>
            <a:pPr marL="171450" indent="-171450">
              <a:buFont typeface="Wingdings" panose="05000000000000000000" pitchFamily="2" charset="2"/>
              <a:buChar char="Ø"/>
            </a:pPr>
            <a:r>
              <a:rPr lang="en-US" sz="1100" dirty="0"/>
              <a:t>Clarity</a:t>
            </a:r>
          </a:p>
          <a:p>
            <a:pPr marL="171450" indent="-171450">
              <a:buFont typeface="Wingdings" panose="05000000000000000000" pitchFamily="2" charset="2"/>
              <a:buChar char="Ø"/>
            </a:pPr>
            <a:r>
              <a:rPr lang="en-US" sz="1100" dirty="0"/>
              <a:t>Collaborative (13)</a:t>
            </a:r>
          </a:p>
          <a:p>
            <a:pPr marL="171450" indent="-171450">
              <a:buFont typeface="Wingdings" panose="05000000000000000000" pitchFamily="2" charset="2"/>
              <a:buChar char="Ø"/>
            </a:pPr>
            <a:r>
              <a:rPr lang="en-US" sz="1100" dirty="0"/>
              <a:t>Communicative (18)</a:t>
            </a:r>
          </a:p>
          <a:p>
            <a:pPr marL="171450" indent="-171450">
              <a:buFont typeface="Wingdings" panose="05000000000000000000" pitchFamily="2" charset="2"/>
              <a:buChar char="Ø"/>
            </a:pPr>
            <a:r>
              <a:rPr lang="en-US" sz="1100" dirty="0"/>
              <a:t>Compassion</a:t>
            </a:r>
          </a:p>
          <a:p>
            <a:pPr marL="171450" indent="-171450">
              <a:buFont typeface="Wingdings" panose="05000000000000000000" pitchFamily="2" charset="2"/>
              <a:buChar char="Ø"/>
            </a:pPr>
            <a:r>
              <a:rPr lang="en-US" sz="1100" dirty="0"/>
              <a:t>Confidence</a:t>
            </a:r>
          </a:p>
          <a:p>
            <a:pPr marL="171450" indent="-171450">
              <a:buFont typeface="Wingdings" panose="05000000000000000000" pitchFamily="2" charset="2"/>
              <a:buChar char="Ø"/>
            </a:pPr>
            <a:r>
              <a:rPr lang="en-US" sz="1100" dirty="0"/>
              <a:t>Consistency (3)</a:t>
            </a:r>
          </a:p>
          <a:p>
            <a:pPr marL="171450" indent="-171450">
              <a:buFont typeface="Wingdings" panose="05000000000000000000" pitchFamily="2" charset="2"/>
              <a:buChar char="Ø"/>
            </a:pPr>
            <a:r>
              <a:rPr lang="en-US" sz="1100" dirty="0"/>
              <a:t>Contemplative (2)</a:t>
            </a:r>
          </a:p>
          <a:p>
            <a:pPr marL="171450" indent="-171450">
              <a:buFont typeface="Wingdings" panose="05000000000000000000" pitchFamily="2" charset="2"/>
              <a:buChar char="Ø"/>
            </a:pPr>
            <a:r>
              <a:rPr lang="en-US" sz="1100" dirty="0"/>
              <a:t>Creative (4) </a:t>
            </a:r>
          </a:p>
          <a:p>
            <a:pPr marL="171450" indent="-171450">
              <a:buFont typeface="Wingdings" panose="05000000000000000000" pitchFamily="2" charset="2"/>
              <a:buChar char="Ø"/>
            </a:pPr>
            <a:r>
              <a:rPr lang="en-US" sz="1100" dirty="0"/>
              <a:t>Credible</a:t>
            </a:r>
          </a:p>
          <a:p>
            <a:pPr marL="171450" indent="-171450">
              <a:buFont typeface="Wingdings" panose="05000000000000000000" pitchFamily="2" charset="2"/>
              <a:buChar char="Ø"/>
            </a:pPr>
            <a:r>
              <a:rPr lang="en-US" sz="1100" dirty="0"/>
              <a:t>Curious (4)</a:t>
            </a:r>
          </a:p>
          <a:p>
            <a:pPr marL="171450" indent="-171450">
              <a:buFont typeface="Wingdings" panose="05000000000000000000" pitchFamily="2" charset="2"/>
              <a:buChar char="Ø"/>
            </a:pPr>
            <a:r>
              <a:rPr lang="en-US" sz="1100" dirty="0"/>
              <a:t>Decisive (3)</a:t>
            </a:r>
          </a:p>
          <a:p>
            <a:pPr marL="171450" indent="-171450">
              <a:buFont typeface="Wingdings" panose="05000000000000000000" pitchFamily="2" charset="2"/>
              <a:buChar char="Ø"/>
            </a:pPr>
            <a:r>
              <a:rPr lang="en-US" sz="1100" dirty="0"/>
              <a:t>Dedicated </a:t>
            </a:r>
          </a:p>
          <a:p>
            <a:pPr marL="171450" indent="-171450">
              <a:buFont typeface="Wingdings" panose="05000000000000000000" pitchFamily="2" charset="2"/>
              <a:buChar char="Ø"/>
            </a:pPr>
            <a:r>
              <a:rPr lang="en-US" sz="1100" dirty="0"/>
              <a:t>Diligent</a:t>
            </a:r>
          </a:p>
          <a:p>
            <a:pPr marL="171450" indent="-171450">
              <a:buFont typeface="Wingdings" panose="05000000000000000000" pitchFamily="2" charset="2"/>
              <a:buChar char="Ø"/>
            </a:pPr>
            <a:r>
              <a:rPr lang="en-US" sz="1100" dirty="0"/>
              <a:t>Diplomacy</a:t>
            </a:r>
          </a:p>
          <a:p>
            <a:pPr marL="171450" indent="-171450">
              <a:buFont typeface="Wingdings" panose="05000000000000000000" pitchFamily="2" charset="2"/>
              <a:buChar char="Ø"/>
            </a:pPr>
            <a:r>
              <a:rPr lang="en-US" sz="1100" dirty="0"/>
              <a:t>Empathy</a:t>
            </a:r>
          </a:p>
          <a:p>
            <a:pPr marL="171450" indent="-171450">
              <a:buFont typeface="Wingdings" panose="05000000000000000000" pitchFamily="2" charset="2"/>
              <a:buChar char="Ø"/>
            </a:pPr>
            <a:r>
              <a:rPr lang="en-US" sz="1100" dirty="0"/>
              <a:t>Empowering</a:t>
            </a:r>
          </a:p>
          <a:p>
            <a:pPr marL="171450" indent="-171450">
              <a:buFont typeface="Wingdings" panose="05000000000000000000" pitchFamily="2" charset="2"/>
              <a:buChar char="Ø"/>
            </a:pPr>
            <a:r>
              <a:rPr lang="en-US" sz="1100" dirty="0"/>
              <a:t>Encouraging</a:t>
            </a:r>
          </a:p>
          <a:p>
            <a:pPr marL="171450" indent="-171450">
              <a:buFont typeface="Wingdings" panose="05000000000000000000" pitchFamily="2" charset="2"/>
              <a:buChar char="Ø"/>
            </a:pPr>
            <a:r>
              <a:rPr lang="en-US" sz="1100" dirty="0"/>
              <a:t>Engaged (2)</a:t>
            </a:r>
          </a:p>
          <a:p>
            <a:pPr marL="171450" indent="-171450">
              <a:buFont typeface="Wingdings" panose="05000000000000000000" pitchFamily="2" charset="2"/>
              <a:buChar char="Ø"/>
            </a:pPr>
            <a:r>
              <a:rPr lang="en-US" sz="1100" dirty="0"/>
              <a:t>Fair (2)</a:t>
            </a:r>
          </a:p>
          <a:p>
            <a:pPr marL="171450" indent="-171450">
              <a:buFont typeface="Wingdings" panose="05000000000000000000" pitchFamily="2" charset="2"/>
              <a:buChar char="Ø"/>
            </a:pPr>
            <a:r>
              <a:rPr lang="en-US" sz="1100" dirty="0"/>
              <a:t>Fiscally Savvy </a:t>
            </a:r>
          </a:p>
          <a:p>
            <a:pPr marL="171450" indent="-171450">
              <a:buFont typeface="Wingdings" panose="05000000000000000000" pitchFamily="2" charset="2"/>
              <a:buChar char="Ø"/>
            </a:pPr>
            <a:r>
              <a:rPr lang="en-US" sz="1100" dirty="0"/>
              <a:t>Flexible (10)</a:t>
            </a:r>
          </a:p>
          <a:p>
            <a:pPr marL="171450" indent="-171450">
              <a:buFont typeface="Wingdings" panose="05000000000000000000" pitchFamily="2" charset="2"/>
              <a:buChar char="Ø"/>
            </a:pPr>
            <a:r>
              <a:rPr lang="en-US" sz="1100" dirty="0"/>
              <a:t>Focused (6)</a:t>
            </a:r>
          </a:p>
          <a:p>
            <a:pPr marL="171450" indent="-171450">
              <a:buFont typeface="Wingdings" panose="05000000000000000000" pitchFamily="2" charset="2"/>
              <a:buChar char="Ø"/>
            </a:pPr>
            <a:r>
              <a:rPr lang="en-US" sz="1100" dirty="0"/>
              <a:t>Generous</a:t>
            </a:r>
          </a:p>
          <a:p>
            <a:pPr marL="171450" indent="-171450">
              <a:buFont typeface="Wingdings" panose="05000000000000000000" pitchFamily="2" charset="2"/>
              <a:buChar char="Ø"/>
            </a:pPr>
            <a:r>
              <a:rPr lang="en-US" sz="1100" dirty="0"/>
              <a:t>Good at Facilitation (3)</a:t>
            </a:r>
          </a:p>
          <a:p>
            <a:pPr marL="171450" indent="-171450">
              <a:buFont typeface="Wingdings" panose="05000000000000000000" pitchFamily="2" charset="2"/>
              <a:buChar char="Ø"/>
            </a:pPr>
            <a:r>
              <a:rPr lang="en-US" sz="1100" dirty="0"/>
              <a:t>Good at Stress-Management</a:t>
            </a:r>
          </a:p>
          <a:p>
            <a:pPr marL="171450" indent="-171450">
              <a:buFont typeface="Wingdings" panose="05000000000000000000" pitchFamily="2" charset="2"/>
              <a:buChar char="Ø"/>
            </a:pPr>
            <a:r>
              <a:rPr lang="en-US" sz="1100" dirty="0"/>
              <a:t>Good Problem Solving Skills (4)</a:t>
            </a:r>
          </a:p>
          <a:p>
            <a:pPr marL="171450" indent="-171450">
              <a:buFont typeface="Wingdings" panose="05000000000000000000" pitchFamily="2" charset="2"/>
              <a:buChar char="Ø"/>
            </a:pPr>
            <a:r>
              <a:rPr lang="en-US" sz="1100" dirty="0"/>
              <a:t>Good Relationship Skills (12)</a:t>
            </a:r>
          </a:p>
          <a:p>
            <a:pPr marL="171450" indent="-171450">
              <a:buFont typeface="Wingdings" panose="05000000000000000000" pitchFamily="2" charset="2"/>
              <a:buChar char="Ø"/>
            </a:pPr>
            <a:r>
              <a:rPr lang="en-US" sz="1100" dirty="0"/>
              <a:t>Good Team Building Skills (2)</a:t>
            </a:r>
          </a:p>
          <a:p>
            <a:pPr marL="171450" indent="-171450">
              <a:buFont typeface="Wingdings" panose="05000000000000000000" pitchFamily="2" charset="2"/>
              <a:buChar char="Ø"/>
            </a:pPr>
            <a:r>
              <a:rPr lang="en-US" sz="1100" dirty="0"/>
              <a:t>Good Time-Management Skills (2)</a:t>
            </a:r>
          </a:p>
          <a:p>
            <a:pPr marL="171450" indent="-171450">
              <a:buFont typeface="Wingdings" panose="05000000000000000000" pitchFamily="2" charset="2"/>
              <a:buChar char="Ø"/>
            </a:pPr>
            <a:r>
              <a:rPr lang="en-US" sz="1100" dirty="0"/>
              <a:t>Honest (4)</a:t>
            </a:r>
          </a:p>
          <a:p>
            <a:pPr marL="171450" indent="-171450">
              <a:buFont typeface="Wingdings" panose="05000000000000000000" pitchFamily="2" charset="2"/>
              <a:buChar char="Ø"/>
            </a:pPr>
            <a:r>
              <a:rPr lang="en-US" sz="1100" dirty="0"/>
              <a:t>Humble (6)</a:t>
            </a:r>
          </a:p>
          <a:p>
            <a:pPr marL="171450" indent="-171450">
              <a:buFont typeface="Wingdings" panose="05000000000000000000" pitchFamily="2" charset="2"/>
              <a:buChar char="Ø"/>
            </a:pPr>
            <a:r>
              <a:rPr lang="en-US" sz="1100" dirty="0"/>
              <a:t>Hungry</a:t>
            </a:r>
          </a:p>
          <a:p>
            <a:pPr marL="171450" indent="-171450">
              <a:buFont typeface="Wingdings" panose="05000000000000000000" pitchFamily="2" charset="2"/>
              <a:buChar char="Ø"/>
            </a:pPr>
            <a:r>
              <a:rPr lang="en-US" sz="1100" dirty="0"/>
              <a:t>Inclusive</a:t>
            </a:r>
          </a:p>
          <a:p>
            <a:pPr marL="171450" indent="-171450">
              <a:buFont typeface="Wingdings" panose="05000000000000000000" pitchFamily="2" charset="2"/>
              <a:buChar char="Ø"/>
            </a:pPr>
            <a:r>
              <a:rPr lang="en-US" sz="1100" dirty="0"/>
              <a:t>Inspiring</a:t>
            </a:r>
          </a:p>
          <a:p>
            <a:pPr marL="171450" indent="-171450">
              <a:buFont typeface="Wingdings" panose="05000000000000000000" pitchFamily="2" charset="2"/>
              <a:buChar char="Ø"/>
            </a:pPr>
            <a:r>
              <a:rPr lang="en-US" sz="1100" dirty="0"/>
              <a:t>Integrity</a:t>
            </a:r>
          </a:p>
          <a:p>
            <a:pPr marL="171450" indent="-171450">
              <a:buFont typeface="Wingdings" panose="05000000000000000000" pitchFamily="2" charset="2"/>
              <a:buChar char="Ø"/>
            </a:pPr>
            <a:r>
              <a:rPr lang="en-US" sz="1100" dirty="0"/>
              <a:t>Kind (2)</a:t>
            </a:r>
          </a:p>
          <a:p>
            <a:pPr marL="171450" indent="-171450">
              <a:buFont typeface="Wingdings" panose="05000000000000000000" pitchFamily="2" charset="2"/>
              <a:buChar char="Ø"/>
            </a:pPr>
            <a:r>
              <a:rPr lang="en-US" sz="1100" dirty="0"/>
              <a:t>Knowledgeable (12)</a:t>
            </a:r>
          </a:p>
          <a:p>
            <a:pPr marL="171450" indent="-171450">
              <a:buFont typeface="Wingdings" panose="05000000000000000000" pitchFamily="2" charset="2"/>
              <a:buChar char="Ø"/>
            </a:pPr>
            <a:r>
              <a:rPr lang="en-US" sz="1100" dirty="0"/>
              <a:t>Managerial</a:t>
            </a:r>
          </a:p>
          <a:p>
            <a:pPr marL="171450" indent="-171450">
              <a:buFont typeface="Wingdings" panose="05000000000000000000" pitchFamily="2" charset="2"/>
              <a:buChar char="Ø"/>
            </a:pPr>
            <a:r>
              <a:rPr lang="en-US" sz="1100" dirty="0"/>
              <a:t>Motivated </a:t>
            </a:r>
          </a:p>
          <a:p>
            <a:pPr marL="171450" indent="-171450">
              <a:buFont typeface="Wingdings" panose="05000000000000000000" pitchFamily="2" charset="2"/>
              <a:buChar char="Ø"/>
            </a:pPr>
            <a:r>
              <a:rPr lang="en-US" sz="1100" dirty="0"/>
              <a:t>Objective</a:t>
            </a:r>
          </a:p>
          <a:p>
            <a:pPr marL="171450" indent="-171450">
              <a:buFont typeface="Wingdings" panose="05000000000000000000" pitchFamily="2" charset="2"/>
              <a:buChar char="Ø"/>
            </a:pPr>
            <a:r>
              <a:rPr lang="en-US" sz="1100" dirty="0"/>
              <a:t>Open-Minded (11)</a:t>
            </a:r>
          </a:p>
          <a:p>
            <a:pPr marL="171450" indent="-171450">
              <a:buFont typeface="Wingdings" panose="05000000000000000000" pitchFamily="2" charset="2"/>
              <a:buChar char="Ø"/>
            </a:pPr>
            <a:r>
              <a:rPr lang="en-US" sz="1100" dirty="0"/>
              <a:t>Optimistic</a:t>
            </a:r>
          </a:p>
          <a:p>
            <a:pPr marL="171450" indent="-171450">
              <a:buFont typeface="Wingdings" panose="05000000000000000000" pitchFamily="2" charset="2"/>
              <a:buChar char="Ø"/>
            </a:pPr>
            <a:r>
              <a:rPr lang="en-US" sz="1100" dirty="0"/>
              <a:t>Organized</a:t>
            </a:r>
          </a:p>
          <a:p>
            <a:pPr marL="171450" indent="-171450">
              <a:buFont typeface="Wingdings" panose="05000000000000000000" pitchFamily="2" charset="2"/>
              <a:buChar char="Ø"/>
            </a:pPr>
            <a:r>
              <a:rPr lang="en-US" sz="1100" dirty="0"/>
              <a:t>Passionate (3)</a:t>
            </a:r>
          </a:p>
          <a:p>
            <a:pPr marL="171450" indent="-171450">
              <a:buFont typeface="Wingdings" panose="05000000000000000000" pitchFamily="2" charset="2"/>
              <a:buChar char="Ø"/>
            </a:pPr>
            <a:r>
              <a:rPr lang="en-US" sz="1100" dirty="0"/>
              <a:t>Patient (7)</a:t>
            </a:r>
          </a:p>
          <a:p>
            <a:pPr marL="171450" indent="-171450">
              <a:buFont typeface="Wingdings" panose="05000000000000000000" pitchFamily="2" charset="2"/>
              <a:buChar char="Ø"/>
            </a:pPr>
            <a:r>
              <a:rPr lang="en-US" sz="1100" dirty="0"/>
              <a:t>Perceptive</a:t>
            </a:r>
          </a:p>
          <a:p>
            <a:pPr marL="171450" indent="-171450">
              <a:buFont typeface="Wingdings" panose="05000000000000000000" pitchFamily="2" charset="2"/>
              <a:buChar char="Ø"/>
            </a:pPr>
            <a:r>
              <a:rPr lang="en-US" sz="1100" dirty="0"/>
              <a:t>Persistent (3)</a:t>
            </a:r>
          </a:p>
          <a:p>
            <a:pPr marL="171450" indent="-171450">
              <a:buFont typeface="Wingdings" panose="05000000000000000000" pitchFamily="2" charset="2"/>
              <a:buChar char="Ø"/>
            </a:pPr>
            <a:r>
              <a:rPr lang="en-US" sz="1100" dirty="0"/>
              <a:t>Persuasive</a:t>
            </a:r>
          </a:p>
          <a:p>
            <a:pPr marL="171450" indent="-171450">
              <a:buFont typeface="Wingdings" panose="05000000000000000000" pitchFamily="2" charset="2"/>
              <a:buChar char="Ø"/>
            </a:pPr>
            <a:r>
              <a:rPr lang="en-US" sz="1100" dirty="0"/>
              <a:t>Positive (3)</a:t>
            </a:r>
          </a:p>
          <a:p>
            <a:pPr marL="171450" indent="-171450">
              <a:buFont typeface="Wingdings" panose="05000000000000000000" pitchFamily="2" charset="2"/>
              <a:buChar char="Ø"/>
            </a:pPr>
            <a:r>
              <a:rPr lang="en-US" sz="1100" dirty="0"/>
              <a:t>Realistic</a:t>
            </a:r>
          </a:p>
          <a:p>
            <a:pPr marL="171450" indent="-171450">
              <a:buFont typeface="Wingdings" panose="05000000000000000000" pitchFamily="2" charset="2"/>
              <a:buChar char="Ø"/>
            </a:pPr>
            <a:r>
              <a:rPr lang="en-US" sz="1100" dirty="0"/>
              <a:t>Receptive</a:t>
            </a:r>
          </a:p>
          <a:p>
            <a:pPr marL="171450" indent="-171450">
              <a:buFont typeface="Wingdings" panose="05000000000000000000" pitchFamily="2" charset="2"/>
              <a:buChar char="Ø"/>
            </a:pPr>
            <a:r>
              <a:rPr lang="en-US" sz="1100" dirty="0"/>
              <a:t>Reflective</a:t>
            </a:r>
          </a:p>
          <a:p>
            <a:pPr marL="171450" indent="-171450">
              <a:buFont typeface="Wingdings" panose="05000000000000000000" pitchFamily="2" charset="2"/>
              <a:buChar char="Ø"/>
            </a:pPr>
            <a:r>
              <a:rPr lang="en-US" sz="1100" dirty="0"/>
              <a:t>Relaxed</a:t>
            </a:r>
          </a:p>
          <a:p>
            <a:pPr marL="171450" indent="-171450">
              <a:buFont typeface="Wingdings" panose="05000000000000000000" pitchFamily="2" charset="2"/>
              <a:buChar char="Ø"/>
            </a:pPr>
            <a:r>
              <a:rPr lang="en-US" sz="1100" dirty="0"/>
              <a:t>Reliable (2)</a:t>
            </a:r>
          </a:p>
          <a:p>
            <a:pPr marL="171450" indent="-171450">
              <a:buFont typeface="Wingdings" panose="05000000000000000000" pitchFamily="2" charset="2"/>
              <a:buChar char="Ø"/>
            </a:pPr>
            <a:r>
              <a:rPr lang="en-US" sz="1100" dirty="0"/>
              <a:t>Resilient (4)</a:t>
            </a:r>
          </a:p>
          <a:p>
            <a:pPr marL="171450" indent="-171450">
              <a:buFont typeface="Wingdings" panose="05000000000000000000" pitchFamily="2" charset="2"/>
              <a:buChar char="Ø"/>
            </a:pPr>
            <a:r>
              <a:rPr lang="en-US" sz="1100" dirty="0"/>
              <a:t>Resourceful</a:t>
            </a:r>
          </a:p>
          <a:p>
            <a:pPr marL="171450" indent="-171450">
              <a:buFont typeface="Wingdings" panose="05000000000000000000" pitchFamily="2" charset="2"/>
              <a:buChar char="Ø"/>
            </a:pPr>
            <a:r>
              <a:rPr lang="en-US" sz="1100" dirty="0"/>
              <a:t>Respectful</a:t>
            </a:r>
          </a:p>
          <a:p>
            <a:pPr marL="171450" indent="-171450">
              <a:buFont typeface="Wingdings" panose="05000000000000000000" pitchFamily="2" charset="2"/>
              <a:buChar char="Ø"/>
            </a:pPr>
            <a:r>
              <a:rPr lang="en-US" sz="1100" dirty="0"/>
              <a:t>Responsive (4)</a:t>
            </a:r>
          </a:p>
          <a:p>
            <a:pPr marL="171450" indent="-171450">
              <a:buFont typeface="Wingdings" panose="05000000000000000000" pitchFamily="2" charset="2"/>
              <a:buChar char="Ø"/>
            </a:pPr>
            <a:r>
              <a:rPr lang="en-US" sz="1100" dirty="0"/>
              <a:t>Self-Driven</a:t>
            </a:r>
          </a:p>
          <a:p>
            <a:pPr marL="171450" indent="-171450">
              <a:buFont typeface="Wingdings" panose="05000000000000000000" pitchFamily="2" charset="2"/>
              <a:buChar char="Ø"/>
            </a:pPr>
            <a:r>
              <a:rPr lang="en-US" sz="1100" dirty="0"/>
              <a:t>Self-Monitoring</a:t>
            </a:r>
          </a:p>
          <a:p>
            <a:pPr marL="171450" indent="-171450">
              <a:buFont typeface="Wingdings" panose="05000000000000000000" pitchFamily="2" charset="2"/>
              <a:buChar char="Ø"/>
            </a:pPr>
            <a:r>
              <a:rPr lang="en-US" sz="1100" dirty="0"/>
              <a:t>Self-Motivated (2)</a:t>
            </a:r>
          </a:p>
          <a:p>
            <a:pPr marL="171450" indent="-171450">
              <a:buFont typeface="Wingdings" panose="05000000000000000000" pitchFamily="2" charset="2"/>
              <a:buChar char="Ø"/>
            </a:pPr>
            <a:r>
              <a:rPr lang="en-US" sz="1100" dirty="0"/>
              <a:t>Sense of Humor (4)</a:t>
            </a:r>
          </a:p>
          <a:p>
            <a:pPr marL="171450" indent="-171450">
              <a:buFont typeface="Wingdings" panose="05000000000000000000" pitchFamily="2" charset="2"/>
              <a:buChar char="Ø"/>
            </a:pPr>
            <a:r>
              <a:rPr lang="en-US" sz="1100" dirty="0"/>
              <a:t>Service Mentality</a:t>
            </a:r>
          </a:p>
          <a:p>
            <a:pPr marL="171450" indent="-171450">
              <a:buFont typeface="Wingdings" panose="05000000000000000000" pitchFamily="2" charset="2"/>
              <a:buChar char="Ø"/>
            </a:pPr>
            <a:r>
              <a:rPr lang="en-US" sz="1100" dirty="0"/>
              <a:t>Steadfast</a:t>
            </a:r>
          </a:p>
          <a:p>
            <a:pPr marL="171450" indent="-171450">
              <a:buFont typeface="Wingdings" panose="05000000000000000000" pitchFamily="2" charset="2"/>
              <a:buChar char="Ø"/>
            </a:pPr>
            <a:r>
              <a:rPr lang="en-US" sz="1100" dirty="0"/>
              <a:t>Strategic thinking</a:t>
            </a:r>
          </a:p>
          <a:p>
            <a:pPr marL="171450" indent="-171450">
              <a:buFont typeface="Wingdings" panose="05000000000000000000" pitchFamily="2" charset="2"/>
              <a:buChar char="Ø"/>
            </a:pPr>
            <a:r>
              <a:rPr lang="en-US" sz="1100" dirty="0"/>
              <a:t>Strong (3)</a:t>
            </a:r>
          </a:p>
          <a:p>
            <a:pPr marL="171450" indent="-171450">
              <a:buFont typeface="Wingdings" panose="05000000000000000000" pitchFamily="2" charset="2"/>
              <a:buChar char="Ø"/>
            </a:pPr>
            <a:r>
              <a:rPr lang="en-US" sz="1100" dirty="0"/>
              <a:t>Supportive (14)</a:t>
            </a:r>
          </a:p>
          <a:p>
            <a:pPr marL="171450" indent="-171450">
              <a:buFont typeface="Wingdings" panose="05000000000000000000" pitchFamily="2" charset="2"/>
              <a:buChar char="Ø"/>
            </a:pPr>
            <a:r>
              <a:rPr lang="en-US" sz="1100" dirty="0"/>
              <a:t>Teamwork (3)</a:t>
            </a:r>
          </a:p>
          <a:p>
            <a:pPr marL="171450" indent="-171450">
              <a:buFont typeface="Wingdings" panose="05000000000000000000" pitchFamily="2" charset="2"/>
              <a:buChar char="Ø"/>
            </a:pPr>
            <a:r>
              <a:rPr lang="en-US" sz="1100" dirty="0"/>
              <a:t>Tolerant</a:t>
            </a:r>
          </a:p>
          <a:p>
            <a:pPr marL="171450" indent="-171450">
              <a:buFont typeface="Wingdings" panose="05000000000000000000" pitchFamily="2" charset="2"/>
              <a:buChar char="Ø"/>
            </a:pPr>
            <a:r>
              <a:rPr lang="en-US" sz="1100" dirty="0"/>
              <a:t>Transparent (2)</a:t>
            </a:r>
          </a:p>
          <a:p>
            <a:pPr marL="171450" indent="-171450">
              <a:buFont typeface="Wingdings" panose="05000000000000000000" pitchFamily="2" charset="2"/>
              <a:buChar char="Ø"/>
            </a:pPr>
            <a:r>
              <a:rPr lang="en-US" sz="1100" dirty="0"/>
              <a:t>Trustworthy</a:t>
            </a:r>
          </a:p>
          <a:p>
            <a:pPr marL="171450" indent="-171450">
              <a:buFont typeface="Wingdings" panose="05000000000000000000" pitchFamily="2" charset="2"/>
              <a:buChar char="Ø"/>
            </a:pPr>
            <a:r>
              <a:rPr lang="en-US" sz="1100" dirty="0"/>
              <a:t>Understanding (5)</a:t>
            </a:r>
          </a:p>
          <a:p>
            <a:pPr marL="171450" indent="-171450">
              <a:buFont typeface="Wingdings" panose="05000000000000000000" pitchFamily="2" charset="2"/>
              <a:buChar char="Ø"/>
            </a:pPr>
            <a:r>
              <a:rPr lang="en-US" sz="1100" dirty="0"/>
              <a:t>Visionary</a:t>
            </a:r>
          </a:p>
          <a:p>
            <a:pPr marL="171450" indent="-171450">
              <a:buFont typeface="Wingdings" panose="05000000000000000000" pitchFamily="2" charset="2"/>
              <a:buChar char="Ø"/>
            </a:pPr>
            <a:r>
              <a:rPr lang="en-US" sz="1100" dirty="0"/>
              <a:t>Willing</a:t>
            </a:r>
          </a:p>
          <a:p>
            <a:pPr marL="285750" indent="-285750">
              <a:buFont typeface="Wingdings" panose="05000000000000000000" pitchFamily="2" charset="2"/>
              <a:buChar char="Ø"/>
            </a:pPr>
            <a:endParaRPr lang="en-US" sz="1100" dirty="0"/>
          </a:p>
        </p:txBody>
      </p:sp>
    </p:spTree>
    <p:extLst>
      <p:ext uri="{BB962C8B-B14F-4D97-AF65-F5344CB8AC3E}">
        <p14:creationId xmlns:p14="http://schemas.microsoft.com/office/powerpoint/2010/main" val="183393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DE0-3DD7-49AB-B2DD-7B468FA5171C}"/>
              </a:ext>
            </a:extLst>
          </p:cNvPr>
          <p:cNvSpPr>
            <a:spLocks noGrp="1"/>
          </p:cNvSpPr>
          <p:nvPr>
            <p:ph type="title"/>
          </p:nvPr>
        </p:nvSpPr>
        <p:spPr>
          <a:xfrm>
            <a:off x="628650" y="88489"/>
            <a:ext cx="7886700" cy="1325563"/>
          </a:xfrm>
        </p:spPr>
        <p:txBody>
          <a:bodyPr>
            <a:normAutofit/>
          </a:bodyPr>
          <a:lstStyle/>
          <a:p>
            <a:pPr algn="ctr"/>
            <a:r>
              <a:rPr lang="en-US" sz="3200" dirty="0">
                <a:latin typeface="+mj-lt"/>
              </a:rPr>
              <a:t>Methodology For Leadership Curriculum</a:t>
            </a:r>
          </a:p>
        </p:txBody>
      </p:sp>
      <p:sp>
        <p:nvSpPr>
          <p:cNvPr id="3" name="Content Placeholder 2">
            <a:extLst>
              <a:ext uri="{FF2B5EF4-FFF2-40B4-BE49-F238E27FC236}">
                <a16:creationId xmlns:a16="http://schemas.microsoft.com/office/drawing/2014/main" id="{ACB1E772-BC4C-4704-993B-87B96777E74E}"/>
              </a:ext>
            </a:extLst>
          </p:cNvPr>
          <p:cNvSpPr>
            <a:spLocks noGrp="1"/>
          </p:cNvSpPr>
          <p:nvPr>
            <p:ph idx="1"/>
          </p:nvPr>
        </p:nvSpPr>
        <p:spPr>
          <a:xfrm>
            <a:off x="412955" y="1209368"/>
            <a:ext cx="8102395" cy="4866967"/>
          </a:xfrm>
        </p:spPr>
        <p:txBody>
          <a:bodyPr>
            <a:normAutofit fontScale="85000" lnSpcReduction="20000"/>
          </a:bodyPr>
          <a:lstStyle/>
          <a:p>
            <a:pPr marL="742950" indent="-742950">
              <a:buAutoNum type="arabicPeriod"/>
            </a:pPr>
            <a:r>
              <a:rPr lang="en-US" dirty="0"/>
              <a:t>Scan the Literature for leadership types</a:t>
            </a:r>
          </a:p>
          <a:p>
            <a:pPr marL="742950" indent="-742950">
              <a:buAutoNum type="arabicPeriod"/>
            </a:pPr>
            <a:r>
              <a:rPr lang="en-US" dirty="0"/>
              <a:t>Research synthesis as frame</a:t>
            </a:r>
          </a:p>
          <a:p>
            <a:pPr marL="742950" indent="-742950">
              <a:buAutoNum type="arabicPeriod"/>
            </a:pPr>
            <a:r>
              <a:rPr lang="en-US" dirty="0"/>
              <a:t>Think Tanks Part C/619 (2; N=21 participants)</a:t>
            </a:r>
          </a:p>
          <a:p>
            <a:pPr marL="0" indent="0">
              <a:buNone/>
            </a:pPr>
            <a:r>
              <a:rPr lang="en-US" dirty="0"/>
              <a:t>	a) Job descriptions/What you do/Need to 				know</a:t>
            </a:r>
          </a:p>
          <a:p>
            <a:pPr marL="0" indent="0">
              <a:buNone/>
            </a:pPr>
            <a:r>
              <a:rPr lang="en-US" dirty="0"/>
              <a:t>              b) Refine/reduce into critical knowledge and 			skills by level</a:t>
            </a:r>
          </a:p>
          <a:p>
            <a:pPr marL="0" indent="0">
              <a:buNone/>
            </a:pPr>
            <a:r>
              <a:rPr lang="en-US" dirty="0"/>
              <a:t>	c) Theme statements into categories</a:t>
            </a:r>
          </a:p>
          <a:p>
            <a:pPr marL="0" indent="0">
              <a:buNone/>
            </a:pPr>
            <a:r>
              <a:rPr lang="en-US" dirty="0"/>
              <a:t>	d) Translate into competency statements</a:t>
            </a:r>
          </a:p>
          <a:p>
            <a:pPr marL="0" indent="0">
              <a:buNone/>
            </a:pPr>
            <a:r>
              <a:rPr lang="en-US" dirty="0"/>
              <a:t> 4.     Survey/Delphi for validation/consensus</a:t>
            </a:r>
          </a:p>
          <a:p>
            <a:pPr marL="0" indent="0">
              <a:buNone/>
            </a:pPr>
            <a:r>
              <a:rPr lang="en-US" dirty="0"/>
              <a:t> 5.     Refined competencies will be sequenced by level</a:t>
            </a:r>
          </a:p>
          <a:p>
            <a:pPr marL="0" indent="0">
              <a:buNone/>
            </a:pPr>
            <a:r>
              <a:rPr lang="en-US" dirty="0"/>
              <a:t> 6.     Indicators will be developed for each competency</a:t>
            </a:r>
          </a:p>
          <a:p>
            <a:pPr marL="0" indent="0">
              <a:buNone/>
            </a:pPr>
            <a:r>
              <a:rPr lang="en-US" dirty="0"/>
              <a:t> 7.     Curriculum will be developed with learning activities</a:t>
            </a:r>
          </a:p>
          <a:p>
            <a:pPr marL="0" indent="0">
              <a:buNone/>
            </a:pPr>
            <a:endParaRPr lang="en-US" dirty="0"/>
          </a:p>
        </p:txBody>
      </p:sp>
    </p:spTree>
    <p:extLst>
      <p:ext uri="{BB962C8B-B14F-4D97-AF65-F5344CB8AC3E}">
        <p14:creationId xmlns:p14="http://schemas.microsoft.com/office/powerpoint/2010/main" val="365348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828800" y="905775"/>
          <a:ext cx="5486400" cy="489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91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5134-4505-40A0-8F80-3EDACA9EB545}"/>
              </a:ext>
            </a:extLst>
          </p:cNvPr>
          <p:cNvSpPr>
            <a:spLocks noGrp="1"/>
          </p:cNvSpPr>
          <p:nvPr>
            <p:ph type="title"/>
          </p:nvPr>
        </p:nvSpPr>
        <p:spPr/>
        <p:txBody>
          <a:bodyPr/>
          <a:lstStyle/>
          <a:p>
            <a:pPr algn="ctr"/>
            <a:r>
              <a:rPr lang="en-US" b="1" dirty="0"/>
              <a:t>Definitions</a:t>
            </a:r>
          </a:p>
        </p:txBody>
      </p:sp>
      <p:sp>
        <p:nvSpPr>
          <p:cNvPr id="3" name="Content Placeholder 2">
            <a:extLst>
              <a:ext uri="{FF2B5EF4-FFF2-40B4-BE49-F238E27FC236}">
                <a16:creationId xmlns:a16="http://schemas.microsoft.com/office/drawing/2014/main" id="{BEF95502-5999-4510-8885-76F7ADA94BEF}"/>
              </a:ext>
            </a:extLst>
          </p:cNvPr>
          <p:cNvSpPr>
            <a:spLocks noGrp="1"/>
          </p:cNvSpPr>
          <p:nvPr>
            <p:ph idx="1"/>
          </p:nvPr>
        </p:nvSpPr>
        <p:spPr>
          <a:xfrm>
            <a:off x="628650" y="1486412"/>
            <a:ext cx="7886700" cy="4351338"/>
          </a:xfrm>
        </p:spPr>
        <p:txBody>
          <a:bodyPr>
            <a:normAutofit/>
          </a:bodyPr>
          <a:lstStyle/>
          <a:p>
            <a:pPr marL="0" indent="0">
              <a:buNone/>
            </a:pPr>
            <a:r>
              <a:rPr lang="en-US" dirty="0"/>
              <a:t>Practice: the action of doing</a:t>
            </a:r>
          </a:p>
          <a:p>
            <a:pPr marL="0" indent="0">
              <a:buNone/>
            </a:pPr>
            <a:endParaRPr lang="en-US" dirty="0"/>
          </a:p>
          <a:p>
            <a:pPr marL="0" indent="0">
              <a:buNone/>
            </a:pPr>
            <a:r>
              <a:rPr lang="en-US" dirty="0"/>
              <a:t>Standard: What you must know and be able to do (knowledge and skills)</a:t>
            </a:r>
          </a:p>
          <a:p>
            <a:pPr marL="0" indent="0">
              <a:buNone/>
            </a:pPr>
            <a:endParaRPr lang="en-US" b="1" dirty="0"/>
          </a:p>
          <a:p>
            <a:pPr marL="0" indent="0">
              <a:buNone/>
            </a:pPr>
            <a:r>
              <a:rPr lang="en-US" b="1" i="1" dirty="0"/>
              <a:t>Competency: an ability or skill to meet a standard</a:t>
            </a:r>
          </a:p>
          <a:p>
            <a:endParaRPr lang="en-US" dirty="0"/>
          </a:p>
          <a:p>
            <a:pPr marL="0" indent="0">
              <a:buNone/>
            </a:pPr>
            <a:r>
              <a:rPr lang="en-US" dirty="0"/>
              <a:t>Indicator: a rule for the measure of quality; a sign that shows the condition or existence of something</a:t>
            </a:r>
          </a:p>
          <a:p>
            <a:pPr marL="0" indent="0">
              <a:buNone/>
            </a:pPr>
            <a:endParaRPr lang="en-US" dirty="0"/>
          </a:p>
          <a:p>
            <a:endParaRPr lang="en-US" dirty="0"/>
          </a:p>
        </p:txBody>
      </p:sp>
    </p:spTree>
    <p:extLst>
      <p:ext uri="{BB962C8B-B14F-4D97-AF65-F5344CB8AC3E}">
        <p14:creationId xmlns:p14="http://schemas.microsoft.com/office/powerpoint/2010/main" val="246463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233578" y="929929"/>
            <a:ext cx="6858000" cy="461665"/>
          </a:xfrm>
          <a:prstGeom prst="rect">
            <a:avLst/>
          </a:prstGeom>
          <a:noFill/>
          <a:ln w="9525">
            <a:noFill/>
            <a:miter lim="800000"/>
            <a:headEnd/>
            <a:tailEnd/>
          </a:ln>
        </p:spPr>
        <p:txBody>
          <a:bodyPr wrap="square">
            <a:spAutoFit/>
          </a:bodyPr>
          <a:lstStyle/>
          <a:p>
            <a:pPr marL="389339" indent="-389339" algn="ctr">
              <a:spcAft>
                <a:spcPts val="1500"/>
              </a:spcAft>
            </a:pPr>
            <a:r>
              <a:rPr lang="en-US" sz="2400" b="1" cap="small" dirty="0">
                <a:solidFill>
                  <a:srgbClr val="002060"/>
                </a:solidFill>
                <a:latin typeface="+mj-lt"/>
                <a:cs typeface="Times New Roman" panose="02020603050405020304" pitchFamily="18" charset="0"/>
              </a:rPr>
              <a:t>Comprehensive System of Personnel Development</a:t>
            </a:r>
          </a:p>
        </p:txBody>
      </p:sp>
      <p:grpSp>
        <p:nvGrpSpPr>
          <p:cNvPr id="6" name="Group 5"/>
          <p:cNvGrpSpPr/>
          <p:nvPr/>
        </p:nvGrpSpPr>
        <p:grpSpPr>
          <a:xfrm>
            <a:off x="1491831" y="1714500"/>
            <a:ext cx="5772151" cy="3657600"/>
            <a:chOff x="457200" y="1676400"/>
            <a:chExt cx="7696200" cy="4876800"/>
          </a:xfrm>
        </p:grpSpPr>
        <p:graphicFrame>
          <p:nvGraphicFramePr>
            <p:cNvPr id="7" name="Diagram 6"/>
            <p:cNvGraphicFramePr/>
            <p:nvPr/>
          </p:nvGraphicFramePr>
          <p:xfrm>
            <a:off x="457200" y="1676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a:spLocks noChangeArrowheads="1"/>
            </p:cNvSpPr>
            <p:nvPr/>
          </p:nvSpPr>
          <p:spPr bwMode="auto">
            <a:xfrm>
              <a:off x="3404616" y="3337560"/>
              <a:ext cx="1801368" cy="1554480"/>
            </a:xfrm>
            <a:prstGeom prst="roundRect">
              <a:avLst>
                <a:gd name="adj" fmla="val 16667"/>
              </a:avLst>
            </a:prstGeom>
            <a:gradFill rotWithShape="1">
              <a:gsLst>
                <a:gs pos="0">
                  <a:srgbClr val="D59F48"/>
                </a:gs>
                <a:gs pos="20000">
                  <a:srgbClr val="D19D4A"/>
                </a:gs>
                <a:gs pos="100000">
                  <a:srgbClr val="A07837"/>
                </a:gs>
              </a:gsLst>
              <a:lin ang="5400000"/>
            </a:gradFill>
            <a:ln w="9525">
              <a:solidFill>
                <a:srgbClr val="C69C58"/>
              </a:solidFill>
              <a:round/>
              <a:headEnd/>
              <a:tailEnd/>
            </a:ln>
            <a:effectLst>
              <a:outerShdw dist="23000" dir="5400000" rotWithShape="0">
                <a:srgbClr val="808080">
                  <a:alpha val="34999"/>
                </a:srgbClr>
              </a:outerShdw>
            </a:effectLst>
          </p:spPr>
          <p:txBody>
            <a:bodyPr anchor="ctr"/>
            <a:lstStyle/>
            <a:p>
              <a:pPr algn="ctr">
                <a:defRPr/>
              </a:pPr>
              <a:r>
                <a:rPr lang="en-US" sz="1051" dirty="0">
                  <a:solidFill>
                    <a:schemeClr val="lt1"/>
                  </a:solidFill>
                </a:rPr>
                <a:t>Evaluation</a:t>
              </a:r>
            </a:p>
            <a:p>
              <a:pPr algn="ctr">
                <a:defRPr/>
              </a:pPr>
              <a:endParaRPr lang="en-US" sz="900" dirty="0">
                <a:solidFill>
                  <a:schemeClr val="bg1"/>
                </a:solidFill>
              </a:endParaRPr>
            </a:p>
            <a:p>
              <a:pPr algn="ctr">
                <a:defRPr/>
              </a:pPr>
              <a:r>
                <a:rPr lang="en-US" sz="900" dirty="0">
                  <a:solidFill>
                    <a:schemeClr val="bg1"/>
                  </a:solidFill>
                </a:rPr>
                <a:t>Plans for evaluating each subcomponent of the CSPD</a:t>
              </a:r>
            </a:p>
            <a:p>
              <a:pPr algn="ctr">
                <a:defRPr/>
              </a:pPr>
              <a:endParaRPr lang="en-US" sz="1051" dirty="0">
                <a:solidFill>
                  <a:schemeClr val="lt1"/>
                </a:solidFill>
              </a:endParaRPr>
            </a:p>
          </p:txBody>
        </p:sp>
      </p:grpSp>
      <p:cxnSp>
        <p:nvCxnSpPr>
          <p:cNvPr id="9" name="AutoShape 2"/>
          <p:cNvCxnSpPr>
            <a:cxnSpLocks noChangeShapeType="1"/>
          </p:cNvCxnSpPr>
          <p:nvPr/>
        </p:nvCxnSpPr>
        <p:spPr bwMode="auto">
          <a:xfrm>
            <a:off x="1143000" y="1428750"/>
            <a:ext cx="6858000" cy="0"/>
          </a:xfrm>
          <a:prstGeom prst="straightConnector1">
            <a:avLst/>
          </a:prstGeom>
          <a:noFill/>
          <a:ln w="76200" cmpd="sng">
            <a:solidFill>
              <a:srgbClr val="121D89"/>
            </a:solidFill>
            <a:round/>
            <a:headEnd type="none" w="med" len="med"/>
            <a:tailEnd type="non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2835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75763" y="546722"/>
            <a:ext cx="6902825" cy="1361628"/>
          </a:xfrm>
        </p:spPr>
        <p:txBody>
          <a:bodyPr anchor="t" anchorCtr="0">
            <a:normAutofit fontScale="90000"/>
          </a:bodyPr>
          <a:lstStyle/>
          <a:p>
            <a:pPr>
              <a:lnSpc>
                <a:spcPct val="100000"/>
              </a:lnSpc>
            </a:pPr>
            <a:r>
              <a:rPr lang="en-US" sz="4000" dirty="0">
                <a:latin typeface="+mj-lt"/>
              </a:rPr>
              <a:t>What does a Part C / 619 Coordinator need to DO? (level 2) </a:t>
            </a:r>
            <a:br>
              <a:rPr lang="en-US" sz="4000" dirty="0">
                <a:latin typeface="+mj-lt"/>
              </a:rPr>
            </a:br>
            <a:br>
              <a:rPr lang="en-US" sz="4000" dirty="0">
                <a:latin typeface="+mj-lt"/>
              </a:rPr>
            </a:br>
            <a:br>
              <a:rPr lang="en-US" sz="4000" dirty="0">
                <a:latin typeface="+mj-lt"/>
              </a:rPr>
            </a:br>
            <a:endParaRPr lang="en-US" dirty="0"/>
          </a:p>
        </p:txBody>
      </p:sp>
      <p:sp>
        <p:nvSpPr>
          <p:cNvPr id="2" name="TextBox 1"/>
          <p:cNvSpPr txBox="1"/>
          <p:nvPr/>
        </p:nvSpPr>
        <p:spPr>
          <a:xfrm>
            <a:off x="932327" y="2151529"/>
            <a:ext cx="7189695" cy="341632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Strategic planning, vision, alignment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data to inform work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Grow and develop leader including family leader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Get on committees and state work groups so voices are hear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Communicate vision with other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Make good fiscal decisions that match vision; fiscal analysis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 guidance professional development, TA, EBP, innovations, policy decisions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Engender trust and be honest (being honest is a task as a good leader); don’t lie; if you can’t be honest/share information, explain why (authentic); be responsive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Give responsibility and visibility to others and nurture them</a:t>
            </a:r>
          </a:p>
        </p:txBody>
      </p:sp>
    </p:spTree>
    <p:extLst>
      <p:ext uri="{BB962C8B-B14F-4D97-AF65-F5344CB8AC3E}">
        <p14:creationId xmlns:p14="http://schemas.microsoft.com/office/powerpoint/2010/main" val="271182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78537" y="385357"/>
            <a:ext cx="7297274" cy="1361628"/>
          </a:xfrm>
        </p:spPr>
        <p:txBody>
          <a:bodyPr anchor="t" anchorCtr="0">
            <a:normAutofit fontScale="90000"/>
          </a:bodyPr>
          <a:lstStyle/>
          <a:p>
            <a:pPr>
              <a:lnSpc>
                <a:spcPct val="100000"/>
              </a:lnSpc>
            </a:pPr>
            <a:r>
              <a:rPr lang="en-US" sz="4000" dirty="0">
                <a:latin typeface="+mj-lt"/>
              </a:rPr>
              <a:t>What does a Part C / 619 Coordinator need to KNOW (level 2)? </a:t>
            </a:r>
            <a:br>
              <a:rPr lang="en-US" sz="4000" dirty="0">
                <a:latin typeface="+mj-lt"/>
              </a:rPr>
            </a:br>
            <a:br>
              <a:rPr lang="en-US" sz="4000" dirty="0">
                <a:latin typeface="+mj-lt"/>
              </a:rPr>
            </a:br>
            <a:br>
              <a:rPr lang="en-US" sz="4000" dirty="0">
                <a:latin typeface="+mj-lt"/>
              </a:rPr>
            </a:br>
            <a:endParaRPr lang="en-US" dirty="0"/>
          </a:p>
        </p:txBody>
      </p:sp>
      <p:sp>
        <p:nvSpPr>
          <p:cNvPr id="2" name="TextBox 1"/>
          <p:cNvSpPr txBox="1"/>
          <p:nvPr/>
        </p:nvSpPr>
        <p:spPr>
          <a:xfrm>
            <a:off x="932327" y="1908350"/>
            <a:ext cx="7189695" cy="424731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yourself through peer relationships and be reflective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Your revenue sources/amount of funding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 opportunities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Cost to provide services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what your state isn’t doing (what other states have access to)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that you can outsource (if available)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your own strengths and weakness and those of your staff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Available resources around developing leaders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Staff professional development goals/career goals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 for strategic planning and accessing 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has been done in the past/what does it look like/what can you change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Goals of leadership of your agency or state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 a needs assessment or know what providers need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32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70965" y="359595"/>
            <a:ext cx="7709647" cy="1361628"/>
          </a:xfrm>
        </p:spPr>
        <p:txBody>
          <a:bodyPr anchor="t" anchorCtr="0">
            <a:normAutofit fontScale="90000"/>
          </a:bodyPr>
          <a:lstStyle/>
          <a:p>
            <a:pPr>
              <a:lnSpc>
                <a:spcPct val="100000"/>
              </a:lnSpc>
            </a:pPr>
            <a:r>
              <a:rPr lang="en-US" sz="4000" dirty="0">
                <a:latin typeface="+mj-lt"/>
              </a:rPr>
              <a:t>What does a Part C / 619 Coordinator need to KNOW? (</a:t>
            </a:r>
            <a:r>
              <a:rPr lang="en-US" sz="4000" i="1" dirty="0">
                <a:latin typeface="+mj-lt"/>
              </a:rPr>
              <a:t>continued level 2</a:t>
            </a:r>
            <a:r>
              <a:rPr lang="en-US" sz="4000" dirty="0">
                <a:latin typeface="+mj-lt"/>
              </a:rPr>
              <a:t>)</a:t>
            </a:r>
            <a:br>
              <a:rPr lang="en-US" sz="4000" dirty="0">
                <a:latin typeface="+mj-lt"/>
              </a:rPr>
            </a:br>
            <a:br>
              <a:rPr lang="en-US" sz="4000" dirty="0">
                <a:latin typeface="+mj-lt"/>
              </a:rPr>
            </a:br>
            <a:br>
              <a:rPr lang="en-US" sz="4000" dirty="0">
                <a:latin typeface="+mj-lt"/>
              </a:rPr>
            </a:br>
            <a:endParaRPr lang="en-US" dirty="0"/>
          </a:p>
        </p:txBody>
      </p:sp>
      <p:sp>
        <p:nvSpPr>
          <p:cNvPr id="2" name="TextBox 1"/>
          <p:cNvSpPr txBox="1"/>
          <p:nvPr/>
        </p:nvSpPr>
        <p:spPr>
          <a:xfrm>
            <a:off x="932327" y="1721223"/>
            <a:ext cx="7189695" cy="424731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to facilitate activity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Impact the services provided have (long term)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Other social service systems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Where to get data/multiple outlets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data is available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Effective communication techniques/platforms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your audience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your own communication style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 you can train/who can help mentor or train your staff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what your leadership is comfortable with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your stakeholders perceive about your authenticity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does data tell us/what can it tell us? Understanding of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to find, recruit, and meaningfully include advocates (i.e. families); add new voices to conversation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Address the needs of the changing population</a:t>
            </a:r>
          </a:p>
        </p:txBody>
      </p:sp>
    </p:spTree>
    <p:extLst>
      <p:ext uri="{BB962C8B-B14F-4D97-AF65-F5344CB8AC3E}">
        <p14:creationId xmlns:p14="http://schemas.microsoft.com/office/powerpoint/2010/main" val="109625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59383" y="547226"/>
            <a:ext cx="7958328" cy="1361628"/>
          </a:xfrm>
        </p:spPr>
        <p:txBody>
          <a:bodyPr anchor="t" anchorCtr="0">
            <a:normAutofit/>
          </a:bodyPr>
          <a:lstStyle/>
          <a:p>
            <a:pPr>
              <a:lnSpc>
                <a:spcPct val="100000"/>
              </a:lnSpc>
            </a:pPr>
            <a:endParaRPr lang="en-US" dirty="0"/>
          </a:p>
        </p:txBody>
      </p:sp>
      <p:graphicFrame>
        <p:nvGraphicFramePr>
          <p:cNvPr id="6" name="Table 5"/>
          <p:cNvGraphicFramePr>
            <a:graphicFrameLocks noGrp="1"/>
          </p:cNvGraphicFramePr>
          <p:nvPr/>
        </p:nvGraphicFramePr>
        <p:xfrm>
          <a:off x="559383" y="1604054"/>
          <a:ext cx="7958328" cy="2743200"/>
        </p:xfrm>
        <a:graphic>
          <a:graphicData uri="http://schemas.openxmlformats.org/drawingml/2006/table">
            <a:tbl>
              <a:tblPr firstRow="1" bandRow="1">
                <a:tableStyleId>{7DF18680-E054-41AD-8BC1-D1AEF772440D}</a:tableStyleId>
              </a:tblPr>
              <a:tblGrid>
                <a:gridCol w="3979164">
                  <a:extLst>
                    <a:ext uri="{9D8B030D-6E8A-4147-A177-3AD203B41FA5}">
                      <a16:colId xmlns:a16="http://schemas.microsoft.com/office/drawing/2014/main" val="677782686"/>
                    </a:ext>
                  </a:extLst>
                </a:gridCol>
                <a:gridCol w="3979164">
                  <a:extLst>
                    <a:ext uri="{9D8B030D-6E8A-4147-A177-3AD203B41FA5}">
                      <a16:colId xmlns:a16="http://schemas.microsoft.com/office/drawing/2014/main" val="2393844941"/>
                    </a:ext>
                  </a:extLst>
                </a:gridCol>
              </a:tblGrid>
              <a:tr h="370840">
                <a:tc>
                  <a:txBody>
                    <a:bodyPr/>
                    <a:lstStyle/>
                    <a:p>
                      <a:pPr algn="ctr"/>
                      <a:r>
                        <a:rPr lang="en-US" sz="2400" dirty="0"/>
                        <a:t>Level 1 “KNOW” </a:t>
                      </a:r>
                    </a:p>
                  </a:txBody>
                  <a:tcPr>
                    <a:solidFill>
                      <a:srgbClr val="121F88"/>
                    </a:solidFill>
                  </a:tcPr>
                </a:tc>
                <a:tc>
                  <a:txBody>
                    <a:bodyPr/>
                    <a:lstStyle/>
                    <a:p>
                      <a:pPr algn="ctr"/>
                      <a:r>
                        <a:rPr lang="en-US" sz="2400" dirty="0"/>
                        <a:t>Level 1 “DO”</a:t>
                      </a:r>
                    </a:p>
                  </a:txBody>
                  <a:tcPr>
                    <a:solidFill>
                      <a:srgbClr val="121F88"/>
                    </a:solidFill>
                  </a:tcPr>
                </a:tc>
                <a:extLst>
                  <a:ext uri="{0D108BD9-81ED-4DB2-BD59-A6C34878D82A}">
                    <a16:rowId xmlns:a16="http://schemas.microsoft.com/office/drawing/2014/main" val="117665889"/>
                  </a:ext>
                </a:extLst>
              </a:tr>
              <a:tr h="370840">
                <a:tc>
                  <a:txBody>
                    <a:bodyPr/>
                    <a:lstStyle/>
                    <a:p>
                      <a:pPr marL="285750" indent="-285750">
                        <a:buFont typeface="Arial" panose="020B0604020202020204" pitchFamily="34" charset="0"/>
                        <a:buChar char="•"/>
                      </a:pPr>
                      <a:r>
                        <a:rPr lang="en-US" dirty="0"/>
                        <a:t>Content knowledge; mission; system needs; how to find information; don’t have to know it all; don’t take things personally; understand political landscape; how/where to get data; who are your interagency partners; committees/meetings; what is already in place; organize/prioritize</a:t>
                      </a:r>
                    </a:p>
                  </a:txBody>
                  <a:tcPr/>
                </a:tc>
                <a:tc>
                  <a:txBody>
                    <a:bodyPr/>
                    <a:lstStyle/>
                    <a:p>
                      <a:pPr marL="285750" indent="-285750">
                        <a:buFont typeface="Arial" panose="020B0604020202020204" pitchFamily="34" charset="0"/>
                        <a:buChar char="•"/>
                      </a:pPr>
                      <a:r>
                        <a:rPr lang="en-US" dirty="0"/>
                        <a:t>Face to face relationships; focused/disciplined; trust; delegate; be honest; get to know your EC partners; attend relevant meetings</a:t>
                      </a:r>
                    </a:p>
                  </a:txBody>
                  <a:tcPr/>
                </a:tc>
                <a:extLst>
                  <a:ext uri="{0D108BD9-81ED-4DB2-BD59-A6C34878D82A}">
                    <a16:rowId xmlns:a16="http://schemas.microsoft.com/office/drawing/2014/main" val="3939783690"/>
                  </a:ext>
                </a:extLst>
              </a:tr>
            </a:tbl>
          </a:graphicData>
        </a:graphic>
      </p:graphicFrame>
    </p:spTree>
    <p:extLst>
      <p:ext uri="{BB962C8B-B14F-4D97-AF65-F5344CB8AC3E}">
        <p14:creationId xmlns:p14="http://schemas.microsoft.com/office/powerpoint/2010/main" val="399764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59383" y="547226"/>
            <a:ext cx="7958328" cy="1361628"/>
          </a:xfrm>
        </p:spPr>
        <p:txBody>
          <a:bodyPr anchor="t" anchorCtr="0">
            <a:normAutofit/>
          </a:bodyPr>
          <a:lstStyle/>
          <a:p>
            <a:pPr>
              <a:lnSpc>
                <a:spcPct val="100000"/>
              </a:lnSpc>
            </a:pPr>
            <a:endParaRPr lang="en-US" dirty="0"/>
          </a:p>
        </p:txBody>
      </p:sp>
      <p:graphicFrame>
        <p:nvGraphicFramePr>
          <p:cNvPr id="6" name="Table 5"/>
          <p:cNvGraphicFramePr>
            <a:graphicFrameLocks noGrp="1"/>
          </p:cNvGraphicFramePr>
          <p:nvPr/>
        </p:nvGraphicFramePr>
        <p:xfrm>
          <a:off x="559383" y="1604054"/>
          <a:ext cx="7958328" cy="2194560"/>
        </p:xfrm>
        <a:graphic>
          <a:graphicData uri="http://schemas.openxmlformats.org/drawingml/2006/table">
            <a:tbl>
              <a:tblPr firstRow="1" bandRow="1">
                <a:tableStyleId>{5C22544A-7EE6-4342-B048-85BDC9FD1C3A}</a:tableStyleId>
              </a:tblPr>
              <a:tblGrid>
                <a:gridCol w="3979164">
                  <a:extLst>
                    <a:ext uri="{9D8B030D-6E8A-4147-A177-3AD203B41FA5}">
                      <a16:colId xmlns:a16="http://schemas.microsoft.com/office/drawing/2014/main" val="677782686"/>
                    </a:ext>
                  </a:extLst>
                </a:gridCol>
                <a:gridCol w="3979164">
                  <a:extLst>
                    <a:ext uri="{9D8B030D-6E8A-4147-A177-3AD203B41FA5}">
                      <a16:colId xmlns:a16="http://schemas.microsoft.com/office/drawing/2014/main" val="2393844941"/>
                    </a:ext>
                  </a:extLst>
                </a:gridCol>
              </a:tblGrid>
              <a:tr h="370840">
                <a:tc>
                  <a:txBody>
                    <a:bodyPr/>
                    <a:lstStyle/>
                    <a:p>
                      <a:pPr algn="ctr"/>
                      <a:r>
                        <a:rPr lang="en-US" sz="2400" dirty="0"/>
                        <a:t>Level 3 “KNOW” </a:t>
                      </a:r>
                    </a:p>
                  </a:txBody>
                  <a:tcPr>
                    <a:solidFill>
                      <a:srgbClr val="121F88"/>
                    </a:solidFill>
                  </a:tcPr>
                </a:tc>
                <a:tc>
                  <a:txBody>
                    <a:bodyPr/>
                    <a:lstStyle/>
                    <a:p>
                      <a:pPr algn="ctr"/>
                      <a:r>
                        <a:rPr lang="en-US" sz="2400" dirty="0"/>
                        <a:t>Level 3 “DO”</a:t>
                      </a:r>
                    </a:p>
                  </a:txBody>
                  <a:tcPr>
                    <a:solidFill>
                      <a:srgbClr val="121F88"/>
                    </a:solidFill>
                  </a:tcPr>
                </a:tc>
                <a:extLst>
                  <a:ext uri="{0D108BD9-81ED-4DB2-BD59-A6C34878D82A}">
                    <a16:rowId xmlns:a16="http://schemas.microsoft.com/office/drawing/2014/main" val="117665889"/>
                  </a:ext>
                </a:extLst>
              </a:tr>
              <a:tr h="370840">
                <a:tc>
                  <a:txBody>
                    <a:bodyPr/>
                    <a:lstStyle/>
                    <a:p>
                      <a:pPr marL="285750" indent="-285750">
                        <a:buFont typeface="Arial" panose="020B0604020202020204" pitchFamily="34" charset="0"/>
                        <a:buChar char="•"/>
                      </a:pPr>
                      <a:r>
                        <a:rPr lang="en-US" dirty="0"/>
                        <a:t>Implementation science</a:t>
                      </a:r>
                    </a:p>
                    <a:p>
                      <a:pPr marL="285750" indent="-285750">
                        <a:buFont typeface="Arial" panose="020B0604020202020204" pitchFamily="34" charset="0"/>
                        <a:buChar char="•"/>
                      </a:pPr>
                      <a:r>
                        <a:rPr lang="en-US" dirty="0"/>
                        <a:t>How to be comfortable in uncomfortable situations</a:t>
                      </a:r>
                    </a:p>
                    <a:p>
                      <a:endParaRPr lang="en-US" dirty="0"/>
                    </a:p>
                  </a:txBody>
                  <a:tcPr/>
                </a:tc>
                <a:tc>
                  <a:txBody>
                    <a:bodyPr/>
                    <a:lstStyle/>
                    <a:p>
                      <a:pPr marL="285750" indent="-285750">
                        <a:buFont typeface="Arial" panose="020B0604020202020204" pitchFamily="34" charset="0"/>
                        <a:buChar char="•"/>
                      </a:pPr>
                      <a:r>
                        <a:rPr lang="en-US" dirty="0"/>
                        <a:t>Make adaptations based on data</a:t>
                      </a:r>
                    </a:p>
                    <a:p>
                      <a:pPr marL="285750" indent="-285750">
                        <a:buFont typeface="Arial" panose="020B0604020202020204" pitchFamily="34" charset="0"/>
                        <a:buChar char="•"/>
                      </a:pPr>
                      <a:r>
                        <a:rPr lang="en-US" dirty="0"/>
                        <a:t>Lead by example</a:t>
                      </a:r>
                    </a:p>
                    <a:p>
                      <a:pPr marL="285750" indent="-285750">
                        <a:buFont typeface="Arial" panose="020B0604020202020204" pitchFamily="34" charset="0"/>
                        <a:buChar char="•"/>
                      </a:pPr>
                      <a:r>
                        <a:rPr lang="en-US" dirty="0"/>
                        <a:t>Use data to inform decisions</a:t>
                      </a:r>
                    </a:p>
                    <a:p>
                      <a:pPr marL="285750" indent="-285750">
                        <a:buFont typeface="Arial" panose="020B0604020202020204" pitchFamily="34" charset="0"/>
                        <a:buChar char="•"/>
                      </a:pPr>
                      <a:r>
                        <a:rPr lang="en-US" dirty="0"/>
                        <a:t>Validate work of others and celebrate success</a:t>
                      </a:r>
                    </a:p>
                    <a:p>
                      <a:endParaRPr lang="en-US" dirty="0"/>
                    </a:p>
                  </a:txBody>
                  <a:tcPr/>
                </a:tc>
                <a:extLst>
                  <a:ext uri="{0D108BD9-81ED-4DB2-BD59-A6C34878D82A}">
                    <a16:rowId xmlns:a16="http://schemas.microsoft.com/office/drawing/2014/main" val="3939783690"/>
                  </a:ext>
                </a:extLst>
              </a:tr>
            </a:tbl>
          </a:graphicData>
        </a:graphic>
      </p:graphicFrame>
    </p:spTree>
    <p:extLst>
      <p:ext uri="{BB962C8B-B14F-4D97-AF65-F5344CB8AC3E}">
        <p14:creationId xmlns:p14="http://schemas.microsoft.com/office/powerpoint/2010/main" val="1077577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59383" y="547226"/>
            <a:ext cx="7958328" cy="1361628"/>
          </a:xfrm>
        </p:spPr>
        <p:txBody>
          <a:bodyPr anchor="t" anchorCtr="0">
            <a:normAutofit/>
          </a:bodyPr>
          <a:lstStyle/>
          <a:p>
            <a:pPr>
              <a:lnSpc>
                <a:spcPct val="100000"/>
              </a:lnSpc>
            </a:pPr>
            <a:endParaRPr lang="en-US" dirty="0"/>
          </a:p>
        </p:txBody>
      </p:sp>
      <p:graphicFrame>
        <p:nvGraphicFramePr>
          <p:cNvPr id="6" name="Table 5"/>
          <p:cNvGraphicFramePr>
            <a:graphicFrameLocks noGrp="1"/>
          </p:cNvGraphicFramePr>
          <p:nvPr/>
        </p:nvGraphicFramePr>
        <p:xfrm>
          <a:off x="559383" y="1604054"/>
          <a:ext cx="7958328" cy="2743200"/>
        </p:xfrm>
        <a:graphic>
          <a:graphicData uri="http://schemas.openxmlformats.org/drawingml/2006/table">
            <a:tbl>
              <a:tblPr firstRow="1" bandRow="1">
                <a:tableStyleId>{5C22544A-7EE6-4342-B048-85BDC9FD1C3A}</a:tableStyleId>
              </a:tblPr>
              <a:tblGrid>
                <a:gridCol w="3979164">
                  <a:extLst>
                    <a:ext uri="{9D8B030D-6E8A-4147-A177-3AD203B41FA5}">
                      <a16:colId xmlns:a16="http://schemas.microsoft.com/office/drawing/2014/main" val="677782686"/>
                    </a:ext>
                  </a:extLst>
                </a:gridCol>
                <a:gridCol w="3979164">
                  <a:extLst>
                    <a:ext uri="{9D8B030D-6E8A-4147-A177-3AD203B41FA5}">
                      <a16:colId xmlns:a16="http://schemas.microsoft.com/office/drawing/2014/main" val="2393844941"/>
                    </a:ext>
                  </a:extLst>
                </a:gridCol>
              </a:tblGrid>
              <a:tr h="370840">
                <a:tc>
                  <a:txBody>
                    <a:bodyPr/>
                    <a:lstStyle/>
                    <a:p>
                      <a:pPr algn="ctr"/>
                      <a:r>
                        <a:rPr lang="en-US" sz="2400" dirty="0"/>
                        <a:t>Level 3 “KNOW” </a:t>
                      </a:r>
                    </a:p>
                  </a:txBody>
                  <a:tcPr>
                    <a:solidFill>
                      <a:srgbClr val="121F88"/>
                    </a:solidFill>
                  </a:tcPr>
                </a:tc>
                <a:tc>
                  <a:txBody>
                    <a:bodyPr/>
                    <a:lstStyle/>
                    <a:p>
                      <a:pPr algn="ctr"/>
                      <a:r>
                        <a:rPr lang="en-US" sz="2400" dirty="0"/>
                        <a:t>Level 3 “DO”</a:t>
                      </a:r>
                    </a:p>
                  </a:txBody>
                  <a:tcPr>
                    <a:solidFill>
                      <a:srgbClr val="121F88"/>
                    </a:solidFill>
                  </a:tcPr>
                </a:tc>
                <a:extLst>
                  <a:ext uri="{0D108BD9-81ED-4DB2-BD59-A6C34878D82A}">
                    <a16:rowId xmlns:a16="http://schemas.microsoft.com/office/drawing/2014/main" val="117665889"/>
                  </a:ext>
                </a:extLst>
              </a:tr>
              <a:tr h="370840">
                <a:tc>
                  <a:txBody>
                    <a:bodyPr/>
                    <a:lstStyle/>
                    <a:p>
                      <a:pPr marL="285750" indent="-285750">
                        <a:buFont typeface="Arial" panose="020B0604020202020204" pitchFamily="34" charset="0"/>
                        <a:buChar char="•"/>
                      </a:pPr>
                      <a:r>
                        <a:rPr lang="en-US" dirty="0"/>
                        <a:t>Who your interagency partners are</a:t>
                      </a:r>
                    </a:p>
                    <a:p>
                      <a:pPr marL="285750" indent="-285750">
                        <a:buFont typeface="Arial" panose="020B0604020202020204" pitchFamily="34" charset="0"/>
                        <a:buChar char="•"/>
                      </a:pPr>
                      <a:r>
                        <a:rPr lang="en-US" dirty="0"/>
                        <a:t>What your state leadership wants/finds meaningful</a:t>
                      </a:r>
                    </a:p>
                    <a:p>
                      <a:pPr marL="285750" indent="-285750">
                        <a:buFont typeface="Arial" panose="020B0604020202020204" pitchFamily="34" charset="0"/>
                        <a:buChar char="•"/>
                      </a:pPr>
                      <a:r>
                        <a:rPr lang="en-US" dirty="0"/>
                        <a:t>National practices/differences</a:t>
                      </a:r>
                    </a:p>
                    <a:p>
                      <a:endParaRPr lang="en-US" dirty="0"/>
                    </a:p>
                  </a:txBody>
                  <a:tcPr/>
                </a:tc>
                <a:tc>
                  <a:txBody>
                    <a:bodyPr/>
                    <a:lstStyle/>
                    <a:p>
                      <a:pPr marL="285750" indent="-285750">
                        <a:buFont typeface="Arial" panose="020B0604020202020204" pitchFamily="34" charset="0"/>
                        <a:buChar char="•"/>
                      </a:pPr>
                      <a:r>
                        <a:rPr lang="en-US" dirty="0"/>
                        <a:t>Build meaningful connections between your programs/collaborate</a:t>
                      </a:r>
                    </a:p>
                    <a:p>
                      <a:pPr marL="285750" indent="-285750">
                        <a:buFont typeface="Arial" panose="020B0604020202020204" pitchFamily="34" charset="0"/>
                        <a:buChar char="•"/>
                      </a:pPr>
                      <a:r>
                        <a:rPr lang="en-US" dirty="0"/>
                        <a:t>Adapt to changing political or other circumstances</a:t>
                      </a:r>
                    </a:p>
                    <a:p>
                      <a:pPr marL="285750" indent="-285750">
                        <a:buFont typeface="Arial" panose="020B0604020202020204" pitchFamily="34" charset="0"/>
                        <a:buChar char="•"/>
                      </a:pPr>
                      <a:r>
                        <a:rPr lang="en-US" dirty="0"/>
                        <a:t>Network, share information, communication, get information to use in your state</a:t>
                      </a:r>
                    </a:p>
                    <a:p>
                      <a:endParaRPr lang="en-US" dirty="0"/>
                    </a:p>
                  </a:txBody>
                  <a:tcPr/>
                </a:tc>
                <a:extLst>
                  <a:ext uri="{0D108BD9-81ED-4DB2-BD59-A6C34878D82A}">
                    <a16:rowId xmlns:a16="http://schemas.microsoft.com/office/drawing/2014/main" val="3939783690"/>
                  </a:ext>
                </a:extLst>
              </a:tr>
            </a:tbl>
          </a:graphicData>
        </a:graphic>
      </p:graphicFrame>
    </p:spTree>
    <p:extLst>
      <p:ext uri="{BB962C8B-B14F-4D97-AF65-F5344CB8AC3E}">
        <p14:creationId xmlns:p14="http://schemas.microsoft.com/office/powerpoint/2010/main" val="3462333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59383" y="547226"/>
            <a:ext cx="7958328" cy="1361628"/>
          </a:xfrm>
        </p:spPr>
        <p:txBody>
          <a:bodyPr anchor="t" anchorCtr="0">
            <a:normAutofit/>
          </a:bodyPr>
          <a:lstStyle/>
          <a:p>
            <a:pPr>
              <a:lnSpc>
                <a:spcPct val="100000"/>
              </a:lnSpc>
            </a:pPr>
            <a:endParaRPr lang="en-US" dirty="0"/>
          </a:p>
        </p:txBody>
      </p:sp>
      <p:graphicFrame>
        <p:nvGraphicFramePr>
          <p:cNvPr id="6" name="Table 5"/>
          <p:cNvGraphicFramePr>
            <a:graphicFrameLocks noGrp="1"/>
          </p:cNvGraphicFramePr>
          <p:nvPr/>
        </p:nvGraphicFramePr>
        <p:xfrm>
          <a:off x="559383" y="1604054"/>
          <a:ext cx="7958328" cy="1920240"/>
        </p:xfrm>
        <a:graphic>
          <a:graphicData uri="http://schemas.openxmlformats.org/drawingml/2006/table">
            <a:tbl>
              <a:tblPr firstRow="1" bandRow="1">
                <a:tableStyleId>{5C22544A-7EE6-4342-B048-85BDC9FD1C3A}</a:tableStyleId>
              </a:tblPr>
              <a:tblGrid>
                <a:gridCol w="3979164">
                  <a:extLst>
                    <a:ext uri="{9D8B030D-6E8A-4147-A177-3AD203B41FA5}">
                      <a16:colId xmlns:a16="http://schemas.microsoft.com/office/drawing/2014/main" val="677782686"/>
                    </a:ext>
                  </a:extLst>
                </a:gridCol>
                <a:gridCol w="3979164">
                  <a:extLst>
                    <a:ext uri="{9D8B030D-6E8A-4147-A177-3AD203B41FA5}">
                      <a16:colId xmlns:a16="http://schemas.microsoft.com/office/drawing/2014/main" val="2393844941"/>
                    </a:ext>
                  </a:extLst>
                </a:gridCol>
              </a:tblGrid>
              <a:tr h="370840">
                <a:tc>
                  <a:txBody>
                    <a:bodyPr/>
                    <a:lstStyle/>
                    <a:p>
                      <a:pPr algn="ctr"/>
                      <a:r>
                        <a:rPr lang="en-US" sz="2400" dirty="0"/>
                        <a:t>Level 3 “KNOW” </a:t>
                      </a:r>
                    </a:p>
                  </a:txBody>
                  <a:tcPr>
                    <a:solidFill>
                      <a:srgbClr val="121F88"/>
                    </a:solidFill>
                  </a:tcPr>
                </a:tc>
                <a:tc>
                  <a:txBody>
                    <a:bodyPr/>
                    <a:lstStyle/>
                    <a:p>
                      <a:pPr algn="ctr"/>
                      <a:r>
                        <a:rPr lang="en-US" sz="2400" dirty="0"/>
                        <a:t>Level 3 “DO”</a:t>
                      </a:r>
                    </a:p>
                  </a:txBody>
                  <a:tcPr>
                    <a:solidFill>
                      <a:srgbClr val="121F88"/>
                    </a:solidFill>
                  </a:tcPr>
                </a:tc>
                <a:extLst>
                  <a:ext uri="{0D108BD9-81ED-4DB2-BD59-A6C34878D82A}">
                    <a16:rowId xmlns:a16="http://schemas.microsoft.com/office/drawing/2014/main" val="117665889"/>
                  </a:ext>
                </a:extLst>
              </a:tr>
              <a:tr h="370840">
                <a:tc>
                  <a:txBody>
                    <a:bodyPr/>
                    <a:lstStyle/>
                    <a:p>
                      <a:pPr marL="285750" indent="-285750">
                        <a:buFont typeface="Arial" panose="020B0604020202020204" pitchFamily="34" charset="0"/>
                        <a:buChar char="•"/>
                      </a:pPr>
                      <a:r>
                        <a:rPr lang="en-US" dirty="0"/>
                        <a:t>EC partners and initiatives</a:t>
                      </a:r>
                    </a:p>
                    <a:p>
                      <a:pPr marL="285750" indent="-285750">
                        <a:buFont typeface="Arial" panose="020B0604020202020204" pitchFamily="34" charset="0"/>
                        <a:buChar char="•"/>
                      </a:pPr>
                      <a:r>
                        <a:rPr lang="en-US" dirty="0"/>
                        <a:t>Discuss fiscal resources with EC partners</a:t>
                      </a:r>
                    </a:p>
                    <a:p>
                      <a:pPr marL="285750" indent="-285750">
                        <a:buFont typeface="Arial" panose="020B0604020202020204" pitchFamily="34" charset="0"/>
                        <a:buChar char="•"/>
                      </a:pPr>
                      <a:r>
                        <a:rPr lang="en-US" dirty="0"/>
                        <a:t>Know political climate</a:t>
                      </a:r>
                    </a:p>
                    <a:p>
                      <a:endParaRPr lang="en-US" dirty="0"/>
                    </a:p>
                  </a:txBody>
                  <a:tcPr/>
                </a:tc>
                <a:tc>
                  <a:txBody>
                    <a:bodyPr/>
                    <a:lstStyle/>
                    <a:p>
                      <a:pPr marL="285750" indent="-285750">
                        <a:buFont typeface="Arial" panose="020B0604020202020204" pitchFamily="34" charset="0"/>
                        <a:buChar char="•"/>
                      </a:pPr>
                      <a:r>
                        <a:rPr lang="en-US" dirty="0"/>
                        <a:t>EC advisory committees</a:t>
                      </a:r>
                    </a:p>
                    <a:p>
                      <a:pPr marL="285750" indent="-285750">
                        <a:buFont typeface="Arial" panose="020B0604020202020204" pitchFamily="34" charset="0"/>
                        <a:buChar char="•"/>
                      </a:pPr>
                      <a:r>
                        <a:rPr lang="en-US" dirty="0"/>
                        <a:t>Money on the table with hands off</a:t>
                      </a:r>
                    </a:p>
                    <a:p>
                      <a:pPr marL="285750" indent="-285750">
                        <a:buFont typeface="Arial" panose="020B0604020202020204" pitchFamily="34" charset="0"/>
                        <a:buChar char="•"/>
                      </a:pPr>
                      <a:r>
                        <a:rPr lang="en-US" dirty="0"/>
                        <a:t>Be purposeful and smart</a:t>
                      </a:r>
                    </a:p>
                    <a:p>
                      <a:endParaRPr lang="en-US" dirty="0"/>
                    </a:p>
                  </a:txBody>
                  <a:tcPr/>
                </a:tc>
                <a:extLst>
                  <a:ext uri="{0D108BD9-81ED-4DB2-BD59-A6C34878D82A}">
                    <a16:rowId xmlns:a16="http://schemas.microsoft.com/office/drawing/2014/main" val="3939783690"/>
                  </a:ext>
                </a:extLst>
              </a:tr>
            </a:tbl>
          </a:graphicData>
        </a:graphic>
      </p:graphicFrame>
    </p:spTree>
    <p:extLst>
      <p:ext uri="{BB962C8B-B14F-4D97-AF65-F5344CB8AC3E}">
        <p14:creationId xmlns:p14="http://schemas.microsoft.com/office/powerpoint/2010/main" val="3830973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DE0-3DD7-49AB-B2DD-7B468FA5171C}"/>
              </a:ext>
            </a:extLst>
          </p:cNvPr>
          <p:cNvSpPr>
            <a:spLocks noGrp="1"/>
          </p:cNvSpPr>
          <p:nvPr>
            <p:ph type="title"/>
          </p:nvPr>
        </p:nvSpPr>
        <p:spPr>
          <a:xfrm>
            <a:off x="628650" y="88489"/>
            <a:ext cx="7886700" cy="1325563"/>
          </a:xfrm>
        </p:spPr>
        <p:txBody>
          <a:bodyPr>
            <a:normAutofit/>
          </a:bodyPr>
          <a:lstStyle/>
          <a:p>
            <a:pPr algn="ctr"/>
            <a:r>
              <a:rPr lang="en-US" sz="3200" dirty="0">
                <a:latin typeface="+mj-lt"/>
              </a:rPr>
              <a:t>Methodology For Leadership Curriculum</a:t>
            </a:r>
          </a:p>
        </p:txBody>
      </p:sp>
      <p:sp>
        <p:nvSpPr>
          <p:cNvPr id="3" name="Content Placeholder 2">
            <a:extLst>
              <a:ext uri="{FF2B5EF4-FFF2-40B4-BE49-F238E27FC236}">
                <a16:creationId xmlns:a16="http://schemas.microsoft.com/office/drawing/2014/main" id="{ACB1E772-BC4C-4704-993B-87B96777E74E}"/>
              </a:ext>
            </a:extLst>
          </p:cNvPr>
          <p:cNvSpPr>
            <a:spLocks noGrp="1"/>
          </p:cNvSpPr>
          <p:nvPr>
            <p:ph idx="1"/>
          </p:nvPr>
        </p:nvSpPr>
        <p:spPr>
          <a:xfrm>
            <a:off x="412955" y="1209368"/>
            <a:ext cx="8102395" cy="4866967"/>
          </a:xfrm>
        </p:spPr>
        <p:txBody>
          <a:bodyPr>
            <a:normAutofit fontScale="85000" lnSpcReduction="20000"/>
          </a:bodyPr>
          <a:lstStyle/>
          <a:p>
            <a:pPr marL="742950" indent="-742950">
              <a:buAutoNum type="arabicPeriod"/>
            </a:pPr>
            <a:r>
              <a:rPr lang="en-US" dirty="0"/>
              <a:t>Scan the Literature for leadership types</a:t>
            </a:r>
          </a:p>
          <a:p>
            <a:pPr marL="742950" indent="-742950">
              <a:buAutoNum type="arabicPeriod"/>
            </a:pPr>
            <a:r>
              <a:rPr lang="en-US" dirty="0"/>
              <a:t>Research synthesis as frame</a:t>
            </a:r>
          </a:p>
          <a:p>
            <a:pPr marL="742950" indent="-742950">
              <a:buAutoNum type="arabicPeriod"/>
            </a:pPr>
            <a:r>
              <a:rPr lang="en-US" dirty="0"/>
              <a:t>Think Tanks Part C/619 (2; N=21 participants)</a:t>
            </a:r>
          </a:p>
          <a:p>
            <a:pPr marL="0" indent="0">
              <a:buNone/>
            </a:pPr>
            <a:r>
              <a:rPr lang="en-US" dirty="0"/>
              <a:t>	a) Job descriptions/What you do/Need to 				know</a:t>
            </a:r>
          </a:p>
          <a:p>
            <a:pPr marL="0" indent="0">
              <a:buNone/>
            </a:pPr>
            <a:r>
              <a:rPr lang="en-US" dirty="0"/>
              <a:t>              b) Refine/reduce into critical knowledge and 			skills by level</a:t>
            </a:r>
          </a:p>
          <a:p>
            <a:pPr marL="0" indent="0">
              <a:buNone/>
            </a:pPr>
            <a:r>
              <a:rPr lang="en-US" dirty="0"/>
              <a:t>	</a:t>
            </a:r>
            <a:r>
              <a:rPr lang="en-US" b="1" dirty="0"/>
              <a:t>c) Theme statements into categories</a:t>
            </a:r>
          </a:p>
          <a:p>
            <a:pPr marL="0" indent="0">
              <a:buNone/>
            </a:pPr>
            <a:r>
              <a:rPr lang="en-US" dirty="0"/>
              <a:t>	d) Translate into competency statements</a:t>
            </a:r>
          </a:p>
          <a:p>
            <a:pPr marL="0" indent="0">
              <a:buNone/>
            </a:pPr>
            <a:r>
              <a:rPr lang="en-US" dirty="0"/>
              <a:t> 4.     Survey/Delphi for validation/consensus</a:t>
            </a:r>
          </a:p>
          <a:p>
            <a:pPr marL="0" indent="0">
              <a:buNone/>
            </a:pPr>
            <a:r>
              <a:rPr lang="en-US" dirty="0"/>
              <a:t> 5.     Refined competencies will be sequenced by level</a:t>
            </a:r>
          </a:p>
          <a:p>
            <a:pPr marL="0" indent="0">
              <a:buNone/>
            </a:pPr>
            <a:r>
              <a:rPr lang="en-US" dirty="0"/>
              <a:t> 6.     Indicators will be developed for each competency</a:t>
            </a:r>
          </a:p>
          <a:p>
            <a:pPr marL="0" indent="0">
              <a:buNone/>
            </a:pPr>
            <a:r>
              <a:rPr lang="en-US" dirty="0"/>
              <a:t> 7.     Curriculum will be developed with learning activities</a:t>
            </a:r>
          </a:p>
          <a:p>
            <a:pPr marL="0" indent="0">
              <a:buNone/>
            </a:pPr>
            <a:endParaRPr lang="en-US" dirty="0"/>
          </a:p>
        </p:txBody>
      </p:sp>
    </p:spTree>
    <p:extLst>
      <p:ext uri="{BB962C8B-B14F-4D97-AF65-F5344CB8AC3E}">
        <p14:creationId xmlns:p14="http://schemas.microsoft.com/office/powerpoint/2010/main" val="3371039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6649"/>
            <a:ext cx="7772400" cy="993308"/>
          </a:xfrm>
        </p:spPr>
        <p:txBody>
          <a:bodyPr>
            <a:normAutofit/>
          </a:bodyPr>
          <a:lstStyle/>
          <a:p>
            <a:r>
              <a:rPr lang="en-US" sz="4400" b="1" dirty="0">
                <a:latin typeface="+mj-lt"/>
              </a:rPr>
              <a:t>Themes from the Raw Data </a:t>
            </a:r>
          </a:p>
        </p:txBody>
      </p:sp>
      <p:sp>
        <p:nvSpPr>
          <p:cNvPr id="3" name="Subtitle 2"/>
          <p:cNvSpPr>
            <a:spLocks noGrp="1"/>
          </p:cNvSpPr>
          <p:nvPr>
            <p:ph type="subTitle" idx="1"/>
          </p:nvPr>
        </p:nvSpPr>
        <p:spPr>
          <a:xfrm>
            <a:off x="1143000" y="1943101"/>
            <a:ext cx="6858000" cy="3984170"/>
          </a:xfrm>
        </p:spPr>
        <p:txBody>
          <a:bodyPr>
            <a:normAutofit/>
          </a:bodyPr>
          <a:lstStyle/>
          <a:p>
            <a:pPr marL="342900" indent="-342900" algn="l">
              <a:buFont typeface="Arial" panose="020B0604020202020204" pitchFamily="34" charset="0"/>
              <a:buChar char="•"/>
            </a:pPr>
            <a:r>
              <a:rPr lang="en-US" sz="4000" dirty="0"/>
              <a:t>Federal Program Requirement</a:t>
            </a:r>
          </a:p>
          <a:p>
            <a:pPr marL="342900" indent="-342900" algn="l">
              <a:buFont typeface="Arial" panose="020B0604020202020204" pitchFamily="34" charset="0"/>
              <a:buChar char="•"/>
            </a:pPr>
            <a:r>
              <a:rPr lang="en-US" sz="4000" dirty="0"/>
              <a:t>State Program Management</a:t>
            </a:r>
          </a:p>
          <a:p>
            <a:pPr marL="342900" indent="-342900" algn="l">
              <a:buFont typeface="Arial" panose="020B0604020202020204" pitchFamily="34" charset="0"/>
              <a:buChar char="•"/>
            </a:pPr>
            <a:r>
              <a:rPr lang="en-US" sz="4000" dirty="0"/>
              <a:t>Professionalism</a:t>
            </a:r>
          </a:p>
          <a:p>
            <a:pPr marL="342900" indent="-342900" algn="l">
              <a:buFont typeface="Arial" panose="020B0604020202020204" pitchFamily="34" charset="0"/>
              <a:buChar char="•"/>
            </a:pPr>
            <a:r>
              <a:rPr lang="en-US" sz="4000" dirty="0"/>
              <a:t>Stakeholder Engagement</a:t>
            </a:r>
          </a:p>
          <a:p>
            <a:pPr marL="342900" indent="-342900" algn="l">
              <a:buFont typeface="Arial" panose="020B0604020202020204" pitchFamily="34" charset="0"/>
              <a:buChar char="•"/>
            </a:pPr>
            <a:r>
              <a:rPr lang="en-US" sz="4000" dirty="0"/>
              <a:t>Strategic Thinking</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500288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1043" y="1694603"/>
            <a:ext cx="4488599" cy="2246769"/>
          </a:xfrm>
          <a:prstGeom prst="rect">
            <a:avLst/>
          </a:prstGeom>
          <a:noFill/>
        </p:spPr>
        <p:txBody>
          <a:bodyPr wrap="square" rtlCol="0">
            <a:spAutoFit/>
          </a:bodyPr>
          <a:lstStyle/>
          <a:p>
            <a:pPr marL="342900" indent="-342900">
              <a:buFont typeface="Arial" panose="020B0604020202020204" pitchFamily="34" charset="0"/>
              <a:buChar char="•"/>
            </a:pPr>
            <a:r>
              <a:rPr lang="en-US" sz="2400" dirty="0"/>
              <a:t>Federal Program Requirement</a:t>
            </a:r>
          </a:p>
          <a:p>
            <a:pPr marL="342900" indent="-342900">
              <a:buFont typeface="Arial" panose="020B0604020202020204" pitchFamily="34" charset="0"/>
              <a:buChar char="•"/>
            </a:pPr>
            <a:r>
              <a:rPr lang="en-US" sz="2400" dirty="0"/>
              <a:t>State Program Management</a:t>
            </a:r>
          </a:p>
          <a:p>
            <a:pPr marL="342900" indent="-342900">
              <a:buFont typeface="Arial" panose="020B0604020202020204" pitchFamily="34" charset="0"/>
              <a:buChar char="•"/>
            </a:pPr>
            <a:r>
              <a:rPr lang="en-US" sz="2400" dirty="0"/>
              <a:t>Professionalism</a:t>
            </a:r>
          </a:p>
          <a:p>
            <a:pPr marL="342900" indent="-342900">
              <a:buFont typeface="Arial" panose="020B0604020202020204" pitchFamily="34" charset="0"/>
              <a:buChar char="•"/>
            </a:pPr>
            <a:r>
              <a:rPr lang="en-US" sz="2400" dirty="0"/>
              <a:t>Stakeholder Engagement</a:t>
            </a:r>
          </a:p>
          <a:p>
            <a:pPr marL="342900" indent="-342900">
              <a:buFont typeface="Arial" panose="020B0604020202020204" pitchFamily="34" charset="0"/>
              <a:buChar char="•"/>
            </a:pPr>
            <a:r>
              <a:rPr lang="en-US" sz="2400" dirty="0"/>
              <a:t>Strategic Thinking</a:t>
            </a:r>
          </a:p>
          <a:p>
            <a:pPr algn="ctr"/>
            <a:endParaRPr lang="en-US" sz="2000" b="1" u="sng" dirty="0"/>
          </a:p>
        </p:txBody>
      </p:sp>
      <p:graphicFrame>
        <p:nvGraphicFramePr>
          <p:cNvPr id="18" name="Table 17"/>
          <p:cNvGraphicFramePr>
            <a:graphicFrameLocks noGrp="1"/>
          </p:cNvGraphicFramePr>
          <p:nvPr/>
        </p:nvGraphicFramePr>
        <p:xfrm>
          <a:off x="342899" y="3953615"/>
          <a:ext cx="8444196" cy="1625600"/>
        </p:xfrm>
        <a:graphic>
          <a:graphicData uri="http://schemas.openxmlformats.org/drawingml/2006/table">
            <a:tbl>
              <a:tblPr firstRow="1" bandRow="1">
                <a:tableStyleId>{2D5ABB26-0587-4C30-8999-92F81FD0307C}</a:tableStyleId>
              </a:tblPr>
              <a:tblGrid>
                <a:gridCol w="1407366">
                  <a:extLst>
                    <a:ext uri="{9D8B030D-6E8A-4147-A177-3AD203B41FA5}">
                      <a16:colId xmlns:a16="http://schemas.microsoft.com/office/drawing/2014/main" val="399113201"/>
                    </a:ext>
                  </a:extLst>
                </a:gridCol>
                <a:gridCol w="1407366">
                  <a:extLst>
                    <a:ext uri="{9D8B030D-6E8A-4147-A177-3AD203B41FA5}">
                      <a16:colId xmlns:a16="http://schemas.microsoft.com/office/drawing/2014/main" val="3952375699"/>
                    </a:ext>
                  </a:extLst>
                </a:gridCol>
                <a:gridCol w="1407366">
                  <a:extLst>
                    <a:ext uri="{9D8B030D-6E8A-4147-A177-3AD203B41FA5}">
                      <a16:colId xmlns:a16="http://schemas.microsoft.com/office/drawing/2014/main" val="769434836"/>
                    </a:ext>
                  </a:extLst>
                </a:gridCol>
                <a:gridCol w="1407366">
                  <a:extLst>
                    <a:ext uri="{9D8B030D-6E8A-4147-A177-3AD203B41FA5}">
                      <a16:colId xmlns:a16="http://schemas.microsoft.com/office/drawing/2014/main" val="913440896"/>
                    </a:ext>
                  </a:extLst>
                </a:gridCol>
                <a:gridCol w="1407366">
                  <a:extLst>
                    <a:ext uri="{9D8B030D-6E8A-4147-A177-3AD203B41FA5}">
                      <a16:colId xmlns:a16="http://schemas.microsoft.com/office/drawing/2014/main" val="2089183655"/>
                    </a:ext>
                  </a:extLst>
                </a:gridCol>
                <a:gridCol w="1407366">
                  <a:extLst>
                    <a:ext uri="{9D8B030D-6E8A-4147-A177-3AD203B41FA5}">
                      <a16:colId xmlns:a16="http://schemas.microsoft.com/office/drawing/2014/main" val="670830104"/>
                    </a:ext>
                  </a:extLst>
                </a:gridCol>
              </a:tblGrid>
              <a:tr h="370840">
                <a:tc>
                  <a:txBody>
                    <a:bodyPr/>
                    <a:lstStyle/>
                    <a:p>
                      <a:r>
                        <a:rPr lang="en-US" dirty="0"/>
                        <a:t>Level</a:t>
                      </a:r>
                      <a:r>
                        <a:rPr lang="en-US" baseline="0" dirty="0"/>
                        <a:t>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81F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87541173"/>
                  </a:ext>
                </a:extLst>
              </a:tr>
              <a:tr h="182140">
                <a:tc>
                  <a:txBody>
                    <a:bodyPr/>
                    <a:lstStyle/>
                    <a:p>
                      <a:r>
                        <a:rPr lang="en-US" dirty="0"/>
                        <a:t>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5E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49736896"/>
                  </a:ext>
                </a:extLst>
              </a:tr>
              <a:tr h="370840">
                <a:tc>
                  <a:txBody>
                    <a:bodyPr/>
                    <a:lstStyle/>
                    <a:p>
                      <a:r>
                        <a:rPr lang="en-US" dirty="0"/>
                        <a:t>Level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DFF5"/>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20974295"/>
                  </a:ext>
                </a:extLst>
              </a:tr>
              <a:tr h="370840">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Federal Program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State Program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Professionalism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Stakeholder 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Strategic Thinking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072877"/>
                  </a:ext>
                </a:extLst>
              </a:tr>
            </a:tbl>
          </a:graphicData>
        </a:graphic>
      </p:graphicFrame>
      <p:sp>
        <p:nvSpPr>
          <p:cNvPr id="19" name="Down Arrow 18"/>
          <p:cNvSpPr/>
          <p:nvPr/>
        </p:nvSpPr>
        <p:spPr>
          <a:xfrm rot="10800000">
            <a:off x="2291044" y="4114800"/>
            <a:ext cx="400050" cy="876300"/>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Down Arrow 19"/>
          <p:cNvSpPr/>
          <p:nvPr/>
        </p:nvSpPr>
        <p:spPr>
          <a:xfrm rot="10800000">
            <a:off x="3691219" y="4114800"/>
            <a:ext cx="400050" cy="876300"/>
          </a:xfrm>
          <a:prstGeom prst="downArrow">
            <a:avLst/>
          </a:prstGeom>
          <a:solidFill>
            <a:schemeClr val="accent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Down Arrow 20"/>
          <p:cNvSpPr/>
          <p:nvPr/>
        </p:nvSpPr>
        <p:spPr>
          <a:xfrm rot="10800000">
            <a:off x="5091394" y="4114800"/>
            <a:ext cx="400050" cy="876300"/>
          </a:xfrm>
          <a:prstGeom prst="downArrow">
            <a:avLst/>
          </a:pr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Down Arrow 21"/>
          <p:cNvSpPr/>
          <p:nvPr/>
        </p:nvSpPr>
        <p:spPr>
          <a:xfrm rot="10800000">
            <a:off x="6491569" y="4114800"/>
            <a:ext cx="400050" cy="876300"/>
          </a:xfrm>
          <a:prstGeom prst="downArrow">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Down Arrow 22"/>
          <p:cNvSpPr/>
          <p:nvPr/>
        </p:nvSpPr>
        <p:spPr>
          <a:xfrm rot="10800000">
            <a:off x="7925362" y="4114800"/>
            <a:ext cx="400050" cy="876300"/>
          </a:xfrm>
          <a:prstGeom prst="downArrow">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itle 1"/>
          <p:cNvSpPr txBox="1">
            <a:spLocks/>
          </p:cNvSpPr>
          <p:nvPr/>
        </p:nvSpPr>
        <p:spPr>
          <a:xfrm>
            <a:off x="553012" y="348588"/>
            <a:ext cx="7772400" cy="993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21F88"/>
                </a:solidFill>
                <a:latin typeface="+mn-lt"/>
                <a:ea typeface="+mj-ea"/>
                <a:cs typeface="+mj-cs"/>
              </a:defRPr>
            </a:lvl1pPr>
          </a:lstStyle>
          <a:p>
            <a:pPr algn="ctr"/>
            <a:r>
              <a:rPr lang="en-US" sz="3600" dirty="0"/>
              <a:t>Performance Categories</a:t>
            </a:r>
          </a:p>
        </p:txBody>
      </p:sp>
    </p:spTree>
    <p:extLst>
      <p:ext uri="{BB962C8B-B14F-4D97-AF65-F5344CB8AC3E}">
        <p14:creationId xmlns:p14="http://schemas.microsoft.com/office/powerpoint/2010/main" val="191390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53" y="1059928"/>
            <a:ext cx="5915025" cy="994172"/>
          </a:xfrm>
        </p:spPr>
        <p:txBody>
          <a:bodyPr>
            <a:normAutofit fontScale="90000"/>
          </a:bodyPr>
          <a:lstStyle/>
          <a:p>
            <a:pPr algn="ctr"/>
            <a:r>
              <a:rPr lang="en-US" sz="2325" dirty="0">
                <a:cs typeface="Times New Roman" panose="02020603050405020304" pitchFamily="18" charset="0"/>
              </a:rPr>
              <a:t>Comprehensive System Of Personnel Development</a:t>
            </a:r>
            <a:br>
              <a:rPr lang="en-US" b="1" cap="small" dirty="0">
                <a:solidFill>
                  <a:srgbClr val="002060"/>
                </a:solidFill>
                <a:cs typeface="Times New Roman" panose="02020603050405020304" pitchFamily="18" charset="0"/>
              </a:rPr>
            </a:br>
            <a:endParaRPr lang="en-US" dirty="0"/>
          </a:p>
        </p:txBody>
      </p:sp>
      <p:sp>
        <p:nvSpPr>
          <p:cNvPr id="3" name="Content Placeholder 2"/>
          <p:cNvSpPr>
            <a:spLocks noGrp="1"/>
          </p:cNvSpPr>
          <p:nvPr>
            <p:ph idx="1"/>
          </p:nvPr>
        </p:nvSpPr>
        <p:spPr>
          <a:xfrm>
            <a:off x="433668" y="2054099"/>
            <a:ext cx="8310282" cy="3564933"/>
          </a:xfrm>
        </p:spPr>
        <p:txBody>
          <a:bodyPr>
            <a:normAutofit fontScale="25000" lnSpcReduction="20000"/>
          </a:bodyPr>
          <a:lstStyle/>
          <a:p>
            <a:pPr marL="0" indent="0">
              <a:lnSpc>
                <a:spcPct val="120000"/>
              </a:lnSpc>
              <a:spcBef>
                <a:spcPts val="0"/>
              </a:spcBef>
              <a:buNone/>
            </a:pPr>
            <a:r>
              <a:rPr lang="en-US" sz="7200" b="1" dirty="0"/>
              <a:t>Leadership, Coordination &amp; Sustainability</a:t>
            </a:r>
          </a:p>
          <a:p>
            <a:pPr marL="342900" lvl="1" indent="0">
              <a:lnSpc>
                <a:spcPct val="120000"/>
              </a:lnSpc>
              <a:spcBef>
                <a:spcPts val="0"/>
              </a:spcBef>
              <a:buNone/>
            </a:pPr>
            <a:r>
              <a:rPr lang="en-US" sz="7200" dirty="0"/>
              <a:t>Structures for ongoing support of all personnel development activities</a:t>
            </a:r>
          </a:p>
          <a:p>
            <a:pPr marL="342900" lvl="1" indent="0">
              <a:lnSpc>
                <a:spcPct val="120000"/>
              </a:lnSpc>
              <a:spcBef>
                <a:spcPts val="0"/>
              </a:spcBef>
              <a:buNone/>
            </a:pPr>
            <a:endParaRPr lang="en-US" sz="7200" dirty="0"/>
          </a:p>
          <a:p>
            <a:pPr marL="0" indent="0">
              <a:lnSpc>
                <a:spcPct val="120000"/>
              </a:lnSpc>
              <a:spcBef>
                <a:spcPts val="0"/>
              </a:spcBef>
              <a:buNone/>
            </a:pPr>
            <a:r>
              <a:rPr lang="en-US" sz="7200" b="1" dirty="0"/>
              <a:t>Recruitment and Retention</a:t>
            </a:r>
          </a:p>
          <a:p>
            <a:pPr marL="0" indent="0">
              <a:lnSpc>
                <a:spcPct val="120000"/>
              </a:lnSpc>
              <a:spcBef>
                <a:spcPts val="0"/>
              </a:spcBef>
              <a:buNone/>
            </a:pPr>
            <a:r>
              <a:rPr lang="en-US" sz="7200" dirty="0"/>
              <a:t>	Strategies to identify, hire and maintain a qualified workforce across sectors and disciplines </a:t>
            </a:r>
          </a:p>
          <a:p>
            <a:pPr marL="0" indent="0">
              <a:lnSpc>
                <a:spcPct val="120000"/>
              </a:lnSpc>
              <a:spcBef>
                <a:spcPts val="0"/>
              </a:spcBef>
              <a:buNone/>
            </a:pPr>
            <a:endParaRPr lang="en-US" sz="7200" dirty="0"/>
          </a:p>
          <a:p>
            <a:pPr marL="0" indent="0">
              <a:lnSpc>
                <a:spcPct val="120000"/>
              </a:lnSpc>
              <a:spcBef>
                <a:spcPts val="0"/>
              </a:spcBef>
              <a:buNone/>
            </a:pPr>
            <a:r>
              <a:rPr lang="en-US" sz="7200" b="1" dirty="0"/>
              <a:t>Personnel Standards</a:t>
            </a:r>
          </a:p>
          <a:p>
            <a:pPr marL="0" indent="0">
              <a:lnSpc>
                <a:spcPct val="120000"/>
              </a:lnSpc>
              <a:spcBef>
                <a:spcPts val="0"/>
              </a:spcBef>
              <a:buNone/>
            </a:pPr>
            <a:r>
              <a:rPr lang="en-US" sz="7200" dirty="0"/>
              <a:t>	Discipline specific knowledge, skills and competencies for the EC workforce</a:t>
            </a:r>
          </a:p>
          <a:p>
            <a:pPr marL="0" indent="0">
              <a:lnSpc>
                <a:spcPct val="120000"/>
              </a:lnSpc>
              <a:spcBef>
                <a:spcPts val="0"/>
              </a:spcBef>
              <a:buNone/>
            </a:pPr>
            <a:endParaRPr lang="en-US" sz="7200" dirty="0"/>
          </a:p>
          <a:p>
            <a:pPr marL="0" indent="0">
              <a:lnSpc>
                <a:spcPct val="120000"/>
              </a:lnSpc>
              <a:spcBef>
                <a:spcPts val="0"/>
              </a:spcBef>
              <a:buNone/>
            </a:pPr>
            <a:r>
              <a:rPr lang="en-US" sz="7200" b="1" dirty="0"/>
              <a:t>Preservice Training</a:t>
            </a:r>
          </a:p>
          <a:p>
            <a:pPr marL="0" indent="0">
              <a:lnSpc>
                <a:spcPct val="120000"/>
              </a:lnSpc>
              <a:spcBef>
                <a:spcPts val="0"/>
              </a:spcBef>
              <a:buNone/>
            </a:pPr>
            <a:r>
              <a:rPr lang="en-US" sz="7200" dirty="0"/>
              <a:t>	Formal program of study at an IHE to prepare for the EC workforce</a:t>
            </a:r>
          </a:p>
          <a:p>
            <a:pPr marL="0" indent="0">
              <a:lnSpc>
                <a:spcPct val="120000"/>
              </a:lnSpc>
              <a:spcBef>
                <a:spcPts val="0"/>
              </a:spcBef>
              <a:buNone/>
            </a:pPr>
            <a:endParaRPr lang="en-US" sz="7200" dirty="0"/>
          </a:p>
          <a:p>
            <a:pPr marL="0" indent="0">
              <a:lnSpc>
                <a:spcPct val="120000"/>
              </a:lnSpc>
              <a:spcBef>
                <a:spcPts val="0"/>
              </a:spcBef>
              <a:buNone/>
            </a:pPr>
            <a:r>
              <a:rPr lang="en-US" sz="7200" b="1" dirty="0"/>
              <a:t>Inservice Training</a:t>
            </a:r>
          </a:p>
          <a:p>
            <a:pPr marL="0" indent="0">
              <a:lnSpc>
                <a:spcPct val="120000"/>
              </a:lnSpc>
              <a:spcBef>
                <a:spcPts val="0"/>
              </a:spcBef>
              <a:buNone/>
            </a:pPr>
            <a:r>
              <a:rPr lang="en-US" sz="7200" dirty="0"/>
              <a:t>	Ongoing learning activities to maintain and build the competence of the EC workforce </a:t>
            </a:r>
          </a:p>
          <a:p>
            <a:pPr marL="0" indent="0" algn="ctr">
              <a:lnSpc>
                <a:spcPct val="120000"/>
              </a:lnSpc>
              <a:spcBef>
                <a:spcPts val="0"/>
              </a:spcBef>
              <a:buNone/>
              <a:defRPr/>
            </a:pPr>
            <a:r>
              <a:rPr lang="en-US" sz="7200" dirty="0">
                <a:solidFill>
                  <a:schemeClr val="lt1"/>
                </a:solidFill>
              </a:rPr>
              <a:t>Evaluation</a:t>
            </a:r>
          </a:p>
          <a:p>
            <a:pPr marL="0" indent="0" algn="ctr">
              <a:lnSpc>
                <a:spcPct val="120000"/>
              </a:lnSpc>
              <a:spcBef>
                <a:spcPts val="0"/>
              </a:spcBef>
              <a:buNone/>
              <a:defRPr/>
            </a:pPr>
            <a:endParaRPr lang="en-US" sz="3375" dirty="0">
              <a:solidFill>
                <a:schemeClr val="bg1"/>
              </a:solidFill>
            </a:endParaRPr>
          </a:p>
          <a:p>
            <a:pPr marL="0" indent="0" algn="ctr">
              <a:lnSpc>
                <a:spcPct val="120000"/>
              </a:lnSpc>
              <a:spcBef>
                <a:spcPts val="0"/>
              </a:spcBef>
              <a:buNone/>
              <a:defRPr/>
            </a:pPr>
            <a:r>
              <a:rPr lang="en-US" sz="3375" dirty="0">
                <a:solidFill>
                  <a:schemeClr val="bg1"/>
                </a:solidFill>
              </a:rPr>
              <a:t>Plans for evaluating each subcomponent of the CSPD</a:t>
            </a:r>
          </a:p>
          <a:p>
            <a:pPr marL="0" indent="0">
              <a:lnSpc>
                <a:spcPct val="120000"/>
              </a:lnSpc>
              <a:spcBef>
                <a:spcPts val="0"/>
              </a:spcBef>
              <a:buNone/>
            </a:pPr>
            <a:endParaRPr lang="en-US" sz="3375" dirty="0"/>
          </a:p>
          <a:p>
            <a:pPr marL="0" indent="0">
              <a:lnSpc>
                <a:spcPct val="120000"/>
              </a:lnSpc>
              <a:spcBef>
                <a:spcPts val="0"/>
              </a:spcBef>
              <a:buNone/>
            </a:pPr>
            <a:endParaRPr lang="en-US" sz="3375" dirty="0"/>
          </a:p>
          <a:p>
            <a:pPr marL="0" indent="0">
              <a:lnSpc>
                <a:spcPct val="120000"/>
              </a:lnSpc>
              <a:spcBef>
                <a:spcPts val="0"/>
              </a:spcBef>
              <a:buNone/>
            </a:pPr>
            <a:endParaRPr lang="en-US" sz="3375" dirty="0"/>
          </a:p>
          <a:p>
            <a:pPr marL="0" indent="0">
              <a:lnSpc>
                <a:spcPct val="120000"/>
              </a:lnSpc>
              <a:spcBef>
                <a:spcPts val="0"/>
              </a:spcBef>
              <a:buNone/>
            </a:pPr>
            <a:endParaRPr lang="en-US" sz="900" dirty="0"/>
          </a:p>
          <a:p>
            <a:pPr marL="342900" lvl="1" indent="0">
              <a:lnSpc>
                <a:spcPct val="120000"/>
              </a:lnSpc>
              <a:spcBef>
                <a:spcPts val="0"/>
              </a:spcBef>
              <a:buNone/>
            </a:pPr>
            <a:endParaRPr lang="en-US" sz="1500" dirty="0"/>
          </a:p>
          <a:p>
            <a:pPr marL="0" indent="0">
              <a:lnSpc>
                <a:spcPct val="120000"/>
              </a:lnSpc>
              <a:spcBef>
                <a:spcPts val="0"/>
              </a:spcBef>
              <a:buNone/>
            </a:pPr>
            <a:endParaRPr lang="en-US" sz="1800" dirty="0"/>
          </a:p>
        </p:txBody>
      </p:sp>
    </p:spTree>
    <p:extLst>
      <p:ext uri="{BB962C8B-B14F-4D97-AF65-F5344CB8AC3E}">
        <p14:creationId xmlns:p14="http://schemas.microsoft.com/office/powerpoint/2010/main" val="285876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C78D-2B03-4357-90F9-FD4C4BA46BF9}"/>
              </a:ext>
            </a:extLst>
          </p:cNvPr>
          <p:cNvSpPr>
            <a:spLocks noGrp="1"/>
          </p:cNvSpPr>
          <p:nvPr>
            <p:ph type="ctrTitle"/>
          </p:nvPr>
        </p:nvSpPr>
        <p:spPr/>
        <p:txBody>
          <a:bodyPr>
            <a:normAutofit/>
          </a:bodyPr>
          <a:lstStyle/>
          <a:p>
            <a:r>
              <a:rPr lang="en-US" sz="4050" dirty="0"/>
              <a:t>ECPC Leadership Competencies Prioritized</a:t>
            </a:r>
          </a:p>
        </p:txBody>
      </p:sp>
    </p:spTree>
    <p:extLst>
      <p:ext uri="{BB962C8B-B14F-4D97-AF65-F5344CB8AC3E}">
        <p14:creationId xmlns:p14="http://schemas.microsoft.com/office/powerpoint/2010/main" val="2323017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1</a:t>
            </a:r>
          </a:p>
        </p:txBody>
      </p:sp>
      <p:sp>
        <p:nvSpPr>
          <p:cNvPr id="3" name="Content Placeholder 2"/>
          <p:cNvSpPr>
            <a:spLocks noGrp="1"/>
          </p:cNvSpPr>
          <p:nvPr>
            <p:ph idx="1"/>
          </p:nvPr>
        </p:nvSpPr>
        <p:spPr>
          <a:xfrm>
            <a:off x="628650" y="1998497"/>
            <a:ext cx="8155132" cy="4420774"/>
          </a:xfrm>
        </p:spPr>
        <p:txBody>
          <a:bodyPr numCol="2">
            <a:normAutofit fontScale="47500" lnSpcReduction="20000"/>
          </a:bodyPr>
          <a:lstStyle/>
          <a:p>
            <a:pPr lvl="0">
              <a:lnSpc>
                <a:spcPct val="120000"/>
              </a:lnSpc>
            </a:pPr>
            <a:r>
              <a:rPr lang="en-US" sz="3800" dirty="0"/>
              <a:t>Federal requirements</a:t>
            </a:r>
          </a:p>
          <a:p>
            <a:pPr lvl="0">
              <a:lnSpc>
                <a:spcPct val="120000"/>
              </a:lnSpc>
            </a:pPr>
            <a:r>
              <a:rPr lang="en-US" sz="3800" dirty="0"/>
              <a:t>Federal and local statute/laws/rules</a:t>
            </a:r>
          </a:p>
          <a:p>
            <a:pPr lvl="0">
              <a:lnSpc>
                <a:spcPct val="120000"/>
              </a:lnSpc>
            </a:pPr>
            <a:r>
              <a:rPr lang="en-US" sz="3800" dirty="0"/>
              <a:t>SSIP/APR; data collection, data review, ongoing implementation</a:t>
            </a:r>
          </a:p>
          <a:p>
            <a:pPr lvl="0">
              <a:lnSpc>
                <a:spcPct val="120000"/>
              </a:lnSpc>
            </a:pPr>
            <a:r>
              <a:rPr lang="en-US" sz="3800" dirty="0"/>
              <a:t>General supervision</a:t>
            </a:r>
          </a:p>
          <a:p>
            <a:pPr lvl="0">
              <a:lnSpc>
                <a:spcPct val="120000"/>
              </a:lnSpc>
            </a:pPr>
            <a:r>
              <a:rPr lang="en-US" sz="3800" dirty="0"/>
              <a:t>Oversight of general supervision</a:t>
            </a:r>
          </a:p>
          <a:p>
            <a:pPr lvl="0">
              <a:lnSpc>
                <a:spcPct val="120000"/>
              </a:lnSpc>
            </a:pPr>
            <a:r>
              <a:rPr lang="en-US" sz="3800" dirty="0"/>
              <a:t>Grant applications</a:t>
            </a:r>
          </a:p>
          <a:p>
            <a:pPr lvl="0">
              <a:lnSpc>
                <a:spcPct val="120000"/>
              </a:lnSpc>
            </a:pPr>
            <a:r>
              <a:rPr lang="en-US" sz="3800" dirty="0"/>
              <a:t>Review legislation</a:t>
            </a:r>
          </a:p>
          <a:p>
            <a:pPr lvl="0">
              <a:lnSpc>
                <a:spcPct val="120000"/>
              </a:lnSpc>
            </a:pPr>
            <a:r>
              <a:rPr lang="en-US" sz="3800" dirty="0"/>
              <a:t>Compliance monitoring</a:t>
            </a:r>
          </a:p>
          <a:p>
            <a:pPr lvl="0">
              <a:lnSpc>
                <a:spcPct val="120000"/>
              </a:lnSpc>
            </a:pPr>
            <a:r>
              <a:rPr lang="en-US" sz="3800" dirty="0"/>
              <a:t>OSEP application</a:t>
            </a:r>
          </a:p>
          <a:p>
            <a:pPr lvl="0">
              <a:lnSpc>
                <a:spcPct val="120000"/>
              </a:lnSpc>
            </a:pPr>
            <a:r>
              <a:rPr lang="en-US" sz="3800" dirty="0"/>
              <a:t>Establishing activities to support APR (LRE, child outcomes)</a:t>
            </a:r>
          </a:p>
          <a:p>
            <a:pPr lvl="0">
              <a:lnSpc>
                <a:spcPct val="120000"/>
              </a:lnSpc>
            </a:pPr>
            <a:r>
              <a:rPr lang="en-US" sz="3800" dirty="0"/>
              <a:t>Budget analysis/plan how to spend money</a:t>
            </a:r>
          </a:p>
          <a:p>
            <a:pPr lvl="0">
              <a:lnSpc>
                <a:spcPct val="120000"/>
              </a:lnSpc>
            </a:pPr>
            <a:r>
              <a:rPr lang="en-US" sz="3800" dirty="0"/>
              <a:t>Grant system, changes to grants, fiscal management</a:t>
            </a:r>
          </a:p>
          <a:p>
            <a:pPr lvl="0">
              <a:lnSpc>
                <a:spcPct val="120000"/>
              </a:lnSpc>
            </a:pPr>
            <a:r>
              <a:rPr lang="en-US" sz="3800" dirty="0"/>
              <a:t>Manage budget</a:t>
            </a:r>
          </a:p>
          <a:p>
            <a:pPr lvl="0">
              <a:lnSpc>
                <a:spcPct val="120000"/>
              </a:lnSpc>
            </a:pPr>
            <a:r>
              <a:rPr lang="en-US" sz="3800" dirty="0"/>
              <a:t>Budget planning/fiscal management</a:t>
            </a:r>
          </a:p>
          <a:p>
            <a:pPr lvl="0">
              <a:lnSpc>
                <a:spcPct val="120000"/>
              </a:lnSpc>
            </a:pPr>
            <a:r>
              <a:rPr lang="en-US" sz="3800" dirty="0"/>
              <a:t>Advise RFP process/procurement</a:t>
            </a:r>
          </a:p>
          <a:p>
            <a:pPr lvl="0">
              <a:lnSpc>
                <a:spcPct val="120000"/>
              </a:lnSpc>
            </a:pPr>
            <a:r>
              <a:rPr lang="en-US" sz="3800" dirty="0"/>
              <a:t>Create reports when requested</a:t>
            </a:r>
          </a:p>
          <a:p>
            <a:pPr lvl="0">
              <a:lnSpc>
                <a:spcPct val="120000"/>
              </a:lnSpc>
            </a:pPr>
            <a:r>
              <a:rPr lang="en-US" sz="3800" dirty="0"/>
              <a:t>Managing/monitoring data/data systems(both)</a:t>
            </a:r>
          </a:p>
          <a:p>
            <a:pPr>
              <a:lnSpc>
                <a:spcPct val="120000"/>
              </a:lnSpc>
            </a:pPr>
            <a:endParaRPr lang="en-US" dirty="0"/>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Federal Program Requirement</a:t>
            </a:r>
          </a:p>
        </p:txBody>
      </p:sp>
    </p:spTree>
    <p:extLst>
      <p:ext uri="{BB962C8B-B14F-4D97-AF65-F5344CB8AC3E}">
        <p14:creationId xmlns:p14="http://schemas.microsoft.com/office/powerpoint/2010/main" val="2225630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1</a:t>
            </a:r>
          </a:p>
        </p:txBody>
      </p:sp>
      <p:sp>
        <p:nvSpPr>
          <p:cNvPr id="3" name="Content Placeholder 2"/>
          <p:cNvSpPr>
            <a:spLocks noGrp="1"/>
          </p:cNvSpPr>
          <p:nvPr>
            <p:ph idx="1"/>
          </p:nvPr>
        </p:nvSpPr>
        <p:spPr>
          <a:xfrm>
            <a:off x="628650" y="2041612"/>
            <a:ext cx="7886700" cy="3869662"/>
          </a:xfrm>
        </p:spPr>
        <p:txBody>
          <a:bodyPr numCol="3">
            <a:normAutofit fontScale="40000" lnSpcReduction="20000"/>
          </a:bodyPr>
          <a:lstStyle/>
          <a:p>
            <a:pPr lvl="0">
              <a:lnSpc>
                <a:spcPct val="120000"/>
              </a:lnSpc>
              <a:spcBef>
                <a:spcPts val="0"/>
              </a:spcBef>
            </a:pPr>
            <a:r>
              <a:rPr lang="en-US" dirty="0"/>
              <a:t>Manage budget </a:t>
            </a:r>
          </a:p>
          <a:p>
            <a:pPr lvl="0">
              <a:lnSpc>
                <a:spcPct val="120000"/>
              </a:lnSpc>
              <a:spcBef>
                <a:spcPts val="0"/>
              </a:spcBef>
            </a:pPr>
            <a:r>
              <a:rPr lang="en-US" dirty="0"/>
              <a:t>Budget planning/fiscal management</a:t>
            </a:r>
          </a:p>
          <a:p>
            <a:pPr lvl="0">
              <a:lnSpc>
                <a:spcPct val="120000"/>
              </a:lnSpc>
              <a:spcBef>
                <a:spcPts val="0"/>
              </a:spcBef>
            </a:pPr>
            <a:r>
              <a:rPr lang="en-US" dirty="0"/>
              <a:t>Review IEPs/IFSPs</a:t>
            </a:r>
          </a:p>
          <a:p>
            <a:pPr lvl="0">
              <a:lnSpc>
                <a:spcPct val="120000"/>
              </a:lnSpc>
              <a:spcBef>
                <a:spcPts val="0"/>
              </a:spcBef>
            </a:pPr>
            <a:r>
              <a:rPr lang="en-US" dirty="0"/>
              <a:t>Monitor local programs (monitoring)</a:t>
            </a:r>
          </a:p>
          <a:p>
            <a:pPr lvl="0">
              <a:lnSpc>
                <a:spcPct val="120000"/>
              </a:lnSpc>
              <a:spcBef>
                <a:spcPts val="0"/>
              </a:spcBef>
            </a:pPr>
            <a:r>
              <a:rPr lang="en-US" dirty="0"/>
              <a:t>Listening sessions/public hearings</a:t>
            </a:r>
          </a:p>
          <a:p>
            <a:pPr lvl="0">
              <a:lnSpc>
                <a:spcPct val="120000"/>
              </a:lnSpc>
              <a:spcBef>
                <a:spcPts val="0"/>
              </a:spcBef>
            </a:pPr>
            <a:r>
              <a:rPr lang="en-US" dirty="0"/>
              <a:t>Interpret and modify procedures</a:t>
            </a:r>
          </a:p>
          <a:p>
            <a:pPr lvl="0">
              <a:lnSpc>
                <a:spcPct val="120000"/>
              </a:lnSpc>
              <a:spcBef>
                <a:spcPts val="0"/>
              </a:spcBef>
            </a:pPr>
            <a:r>
              <a:rPr lang="en-US" dirty="0"/>
              <a:t>Clarify policy and refer to handbook/regulations</a:t>
            </a:r>
          </a:p>
          <a:p>
            <a:pPr lvl="0">
              <a:lnSpc>
                <a:spcPct val="120000"/>
              </a:lnSpc>
              <a:spcBef>
                <a:spcPts val="0"/>
              </a:spcBef>
            </a:pPr>
            <a:r>
              <a:rPr lang="en-US" dirty="0"/>
              <a:t>Updating guidance documents/policy manuals</a:t>
            </a:r>
          </a:p>
          <a:p>
            <a:pPr lvl="0">
              <a:lnSpc>
                <a:spcPct val="120000"/>
              </a:lnSpc>
              <a:spcBef>
                <a:spcPts val="0"/>
              </a:spcBef>
            </a:pPr>
            <a:r>
              <a:rPr lang="en-US" dirty="0"/>
              <a:t>Quality assurance—state/local</a:t>
            </a:r>
          </a:p>
          <a:p>
            <a:pPr lvl="0">
              <a:lnSpc>
                <a:spcPct val="120000"/>
              </a:lnSpc>
              <a:spcBef>
                <a:spcPts val="0"/>
              </a:spcBef>
            </a:pPr>
            <a:r>
              <a:rPr lang="en-US" dirty="0"/>
              <a:t>Site visits</a:t>
            </a:r>
          </a:p>
          <a:p>
            <a:pPr lvl="0">
              <a:lnSpc>
                <a:spcPct val="120000"/>
              </a:lnSpc>
              <a:spcBef>
                <a:spcPts val="0"/>
              </a:spcBef>
            </a:pPr>
            <a:r>
              <a:rPr lang="en-US" dirty="0"/>
              <a:t>Determinations</a:t>
            </a:r>
          </a:p>
          <a:p>
            <a:pPr lvl="0">
              <a:lnSpc>
                <a:spcPct val="120000"/>
              </a:lnSpc>
              <a:spcBef>
                <a:spcPts val="0"/>
              </a:spcBef>
            </a:pPr>
            <a:r>
              <a:rPr lang="en-US" dirty="0"/>
              <a:t>Go on site to investigate complaints</a:t>
            </a:r>
          </a:p>
          <a:p>
            <a:pPr lvl="0">
              <a:lnSpc>
                <a:spcPct val="120000"/>
              </a:lnSpc>
              <a:spcBef>
                <a:spcPts val="0"/>
              </a:spcBef>
            </a:pPr>
            <a:r>
              <a:rPr lang="en-US" dirty="0"/>
              <a:t>Often go on site to visit local programs</a:t>
            </a:r>
          </a:p>
          <a:p>
            <a:pPr lvl="0">
              <a:lnSpc>
                <a:spcPct val="120000"/>
              </a:lnSpc>
              <a:spcBef>
                <a:spcPts val="0"/>
              </a:spcBef>
            </a:pPr>
            <a:r>
              <a:rPr lang="en-US" dirty="0"/>
              <a:t>Child find activities</a:t>
            </a:r>
          </a:p>
          <a:p>
            <a:pPr lvl="0">
              <a:lnSpc>
                <a:spcPct val="120000"/>
              </a:lnSpc>
              <a:spcBef>
                <a:spcPts val="0"/>
              </a:spcBef>
            </a:pPr>
            <a:r>
              <a:rPr lang="en-US" dirty="0"/>
              <a:t>Coaching staff/writing staff reviews</a:t>
            </a:r>
          </a:p>
          <a:p>
            <a:pPr lvl="0">
              <a:lnSpc>
                <a:spcPct val="120000"/>
              </a:lnSpc>
              <a:spcBef>
                <a:spcPts val="0"/>
              </a:spcBef>
            </a:pPr>
            <a:r>
              <a:rPr lang="en-US" dirty="0"/>
              <a:t>“Coaching up”</a:t>
            </a:r>
          </a:p>
          <a:p>
            <a:pPr lvl="0">
              <a:lnSpc>
                <a:spcPct val="120000"/>
              </a:lnSpc>
              <a:spcBef>
                <a:spcPts val="0"/>
              </a:spcBef>
            </a:pPr>
            <a:r>
              <a:rPr lang="en-US" dirty="0"/>
              <a:t>Manage people</a:t>
            </a:r>
          </a:p>
          <a:p>
            <a:pPr lvl="0">
              <a:lnSpc>
                <a:spcPct val="120000"/>
              </a:lnSpc>
              <a:spcBef>
                <a:spcPts val="0"/>
              </a:spcBef>
            </a:pPr>
            <a:r>
              <a:rPr lang="en-US" dirty="0"/>
              <a:t>Morale building/building relationships</a:t>
            </a:r>
          </a:p>
          <a:p>
            <a:pPr lvl="0">
              <a:lnSpc>
                <a:spcPct val="120000"/>
              </a:lnSpc>
              <a:spcBef>
                <a:spcPts val="0"/>
              </a:spcBef>
            </a:pPr>
            <a:r>
              <a:rPr lang="en-US" dirty="0"/>
              <a:t>Supervising staff</a:t>
            </a:r>
          </a:p>
          <a:p>
            <a:pPr lvl="0">
              <a:lnSpc>
                <a:spcPct val="120000"/>
              </a:lnSpc>
              <a:spcBef>
                <a:spcPts val="0"/>
              </a:spcBef>
            </a:pPr>
            <a:r>
              <a:rPr lang="en-US" dirty="0"/>
              <a:t>Targeting with staff</a:t>
            </a:r>
          </a:p>
          <a:p>
            <a:pPr lvl="0">
              <a:lnSpc>
                <a:spcPct val="120000"/>
              </a:lnSpc>
              <a:spcBef>
                <a:spcPts val="0"/>
              </a:spcBef>
            </a:pPr>
            <a:r>
              <a:rPr lang="en-US" dirty="0"/>
              <a:t>Work with consultants (manage people/activities)</a:t>
            </a:r>
          </a:p>
          <a:p>
            <a:pPr lvl="0">
              <a:lnSpc>
                <a:spcPct val="120000"/>
              </a:lnSpc>
              <a:spcBef>
                <a:spcPts val="0"/>
              </a:spcBef>
            </a:pPr>
            <a:r>
              <a:rPr lang="en-US" dirty="0"/>
              <a:t>Project management </a:t>
            </a:r>
          </a:p>
          <a:p>
            <a:pPr lvl="0">
              <a:lnSpc>
                <a:spcPct val="120000"/>
              </a:lnSpc>
              <a:spcBef>
                <a:spcPts val="0"/>
              </a:spcBef>
            </a:pPr>
            <a:r>
              <a:rPr lang="en-US" dirty="0"/>
              <a:t>Approve time sheets/time off requests</a:t>
            </a:r>
          </a:p>
          <a:p>
            <a:pPr lvl="0">
              <a:lnSpc>
                <a:spcPct val="120000"/>
              </a:lnSpc>
              <a:spcBef>
                <a:spcPts val="0"/>
              </a:spcBef>
            </a:pPr>
            <a:r>
              <a:rPr lang="en-US" dirty="0"/>
              <a:t>MOU</a:t>
            </a:r>
          </a:p>
          <a:p>
            <a:pPr lvl="0">
              <a:lnSpc>
                <a:spcPct val="120000"/>
              </a:lnSpc>
              <a:spcBef>
                <a:spcPts val="0"/>
              </a:spcBef>
            </a:pPr>
            <a:r>
              <a:rPr lang="en-US" dirty="0"/>
              <a:t>Deal with HR/hiring/onboarding</a:t>
            </a:r>
          </a:p>
          <a:p>
            <a:pPr lvl="0">
              <a:lnSpc>
                <a:spcPct val="120000"/>
              </a:lnSpc>
              <a:spcBef>
                <a:spcPts val="0"/>
              </a:spcBef>
            </a:pPr>
            <a:r>
              <a:rPr lang="en-US" dirty="0"/>
              <a:t>Time management </a:t>
            </a:r>
          </a:p>
          <a:p>
            <a:pPr lvl="0">
              <a:lnSpc>
                <a:spcPct val="120000"/>
              </a:lnSpc>
              <a:spcBef>
                <a:spcPts val="0"/>
              </a:spcBef>
            </a:pPr>
            <a:r>
              <a:rPr lang="en-US" dirty="0"/>
              <a:t>Managing other programs</a:t>
            </a:r>
          </a:p>
          <a:p>
            <a:pPr lvl="0">
              <a:lnSpc>
                <a:spcPct val="120000"/>
              </a:lnSpc>
              <a:spcBef>
                <a:spcPts val="0"/>
              </a:spcBef>
            </a:pPr>
            <a:r>
              <a:rPr lang="en-US" dirty="0"/>
              <a:t>Hiring staff</a:t>
            </a:r>
          </a:p>
          <a:p>
            <a:pPr lvl="0">
              <a:lnSpc>
                <a:spcPct val="120000"/>
              </a:lnSpc>
              <a:spcBef>
                <a:spcPts val="0"/>
              </a:spcBef>
            </a:pPr>
            <a:r>
              <a:rPr lang="en-US" dirty="0"/>
              <a:t>Supervise staff/hiring/HR</a:t>
            </a:r>
          </a:p>
          <a:p>
            <a:pPr lvl="0">
              <a:lnSpc>
                <a:spcPct val="120000"/>
              </a:lnSpc>
              <a:spcBef>
                <a:spcPts val="0"/>
              </a:spcBef>
            </a:pPr>
            <a:r>
              <a:rPr lang="en-US" dirty="0"/>
              <a:t>Contract management</a:t>
            </a:r>
          </a:p>
          <a:p>
            <a:pPr lvl="0">
              <a:lnSpc>
                <a:spcPct val="120000"/>
              </a:lnSpc>
              <a:spcBef>
                <a:spcPts val="0"/>
              </a:spcBef>
            </a:pPr>
            <a:r>
              <a:rPr lang="en-US" dirty="0"/>
              <a:t>Billing waivers</a:t>
            </a:r>
          </a:p>
          <a:p>
            <a:pPr lvl="0">
              <a:lnSpc>
                <a:spcPct val="120000"/>
              </a:lnSpc>
              <a:spcBef>
                <a:spcPts val="0"/>
              </a:spcBef>
            </a:pPr>
            <a:r>
              <a:rPr lang="en-US" dirty="0"/>
              <a:t>Manage and monitor contracts</a:t>
            </a:r>
          </a:p>
          <a:p>
            <a:pPr lvl="0">
              <a:lnSpc>
                <a:spcPct val="120000"/>
              </a:lnSpc>
              <a:spcBef>
                <a:spcPts val="0"/>
              </a:spcBef>
            </a:pPr>
            <a:r>
              <a:rPr lang="en-US" dirty="0"/>
              <a:t>Collect data/review/analyze data</a:t>
            </a:r>
          </a:p>
          <a:p>
            <a:pPr lvl="0">
              <a:lnSpc>
                <a:spcPct val="120000"/>
              </a:lnSpc>
              <a:spcBef>
                <a:spcPts val="0"/>
              </a:spcBef>
            </a:pPr>
            <a:r>
              <a:rPr lang="en-US" dirty="0"/>
              <a:t>Checking data</a:t>
            </a:r>
          </a:p>
          <a:p>
            <a:pPr lvl="0">
              <a:lnSpc>
                <a:spcPct val="120000"/>
              </a:lnSpc>
              <a:spcBef>
                <a:spcPts val="0"/>
              </a:spcBef>
            </a:pPr>
            <a:r>
              <a:rPr lang="en-US" dirty="0"/>
              <a:t>Data management</a:t>
            </a:r>
          </a:p>
          <a:p>
            <a:pPr lvl="0">
              <a:lnSpc>
                <a:spcPct val="120000"/>
              </a:lnSpc>
              <a:spcBef>
                <a:spcPts val="0"/>
              </a:spcBef>
            </a:pPr>
            <a:r>
              <a:rPr lang="en-US" dirty="0"/>
              <a:t>Managing/monitoring data/data systems</a:t>
            </a:r>
          </a:p>
          <a:p>
            <a:pPr lvl="0">
              <a:lnSpc>
                <a:spcPct val="120000"/>
              </a:lnSpc>
              <a:spcBef>
                <a:spcPts val="0"/>
              </a:spcBef>
            </a:pPr>
            <a:r>
              <a:rPr lang="en-US" dirty="0"/>
              <a:t>IT/security/data system</a:t>
            </a:r>
          </a:p>
          <a:p>
            <a:pPr lvl="0">
              <a:lnSpc>
                <a:spcPct val="120000"/>
              </a:lnSpc>
              <a:spcBef>
                <a:spcPts val="0"/>
              </a:spcBef>
            </a:pPr>
            <a:r>
              <a:rPr lang="en-US" dirty="0"/>
              <a:t>Create reports when requested</a:t>
            </a:r>
          </a:p>
          <a:p>
            <a:pPr lvl="0">
              <a:lnSpc>
                <a:spcPct val="120000"/>
              </a:lnSpc>
              <a:spcBef>
                <a:spcPts val="0"/>
              </a:spcBef>
            </a:pPr>
            <a:r>
              <a:rPr lang="en-US" dirty="0"/>
              <a:t>Read emails </a:t>
            </a:r>
          </a:p>
          <a:p>
            <a:pPr lvl="0">
              <a:lnSpc>
                <a:spcPct val="120000"/>
              </a:lnSpc>
              <a:spcBef>
                <a:spcPts val="0"/>
              </a:spcBef>
            </a:pPr>
            <a:r>
              <a:rPr lang="en-US" dirty="0"/>
              <a:t>Answer phone calls </a:t>
            </a:r>
          </a:p>
          <a:p>
            <a:pPr lvl="0">
              <a:lnSpc>
                <a:spcPct val="120000"/>
              </a:lnSpc>
              <a:spcBef>
                <a:spcPts val="0"/>
              </a:spcBef>
            </a:pPr>
            <a:r>
              <a:rPr lang="en-US" dirty="0"/>
              <a:t>Meetings/virtual meetings </a:t>
            </a:r>
          </a:p>
          <a:p>
            <a:pPr lvl="0">
              <a:lnSpc>
                <a:spcPct val="120000"/>
              </a:lnSpc>
              <a:spcBef>
                <a:spcPts val="0"/>
              </a:spcBef>
            </a:pPr>
            <a:r>
              <a:rPr lang="en-US" dirty="0"/>
              <a:t>Field calls/complaints</a:t>
            </a:r>
          </a:p>
          <a:p>
            <a:pPr lvl="0">
              <a:lnSpc>
                <a:spcPct val="120000"/>
              </a:lnSpc>
              <a:spcBef>
                <a:spcPts val="0"/>
              </a:spcBef>
            </a:pPr>
            <a:r>
              <a:rPr lang="en-US" dirty="0"/>
              <a:t>Writing</a:t>
            </a:r>
          </a:p>
          <a:p>
            <a:pPr lvl="0">
              <a:lnSpc>
                <a:spcPct val="120000"/>
              </a:lnSpc>
              <a:spcBef>
                <a:spcPts val="0"/>
              </a:spcBef>
            </a:pPr>
            <a:r>
              <a:rPr lang="en-US" dirty="0"/>
              <a:t>Sharing information</a:t>
            </a:r>
          </a:p>
          <a:p>
            <a:pPr lvl="0">
              <a:lnSpc>
                <a:spcPct val="120000"/>
              </a:lnSpc>
              <a:spcBef>
                <a:spcPts val="0"/>
              </a:spcBef>
            </a:pPr>
            <a:r>
              <a:rPr lang="en-US" dirty="0"/>
              <a:t>Question procedures</a:t>
            </a:r>
          </a:p>
          <a:p>
            <a:pPr lvl="0">
              <a:lnSpc>
                <a:spcPct val="120000"/>
              </a:lnSpc>
              <a:spcBef>
                <a:spcPts val="0"/>
              </a:spcBef>
            </a:pPr>
            <a:r>
              <a:rPr lang="en-US" dirty="0"/>
              <a:t>Preparing reports</a:t>
            </a:r>
          </a:p>
          <a:p>
            <a:pPr lvl="0">
              <a:lnSpc>
                <a:spcPct val="120000"/>
              </a:lnSpc>
              <a:spcBef>
                <a:spcPts val="0"/>
              </a:spcBef>
            </a:pPr>
            <a:r>
              <a:rPr lang="en-US" dirty="0"/>
              <a:t>Organizing notes/schedule</a:t>
            </a:r>
          </a:p>
          <a:p>
            <a:pPr lvl="0">
              <a:lnSpc>
                <a:spcPct val="120000"/>
              </a:lnSpc>
              <a:spcBef>
                <a:spcPts val="0"/>
              </a:spcBef>
            </a:pPr>
            <a:r>
              <a:rPr lang="en-US" dirty="0"/>
              <a:t>Agency required meetings/trainings</a:t>
            </a:r>
          </a:p>
          <a:p>
            <a:pPr lvl="0">
              <a:lnSpc>
                <a:spcPct val="120000"/>
              </a:lnSpc>
              <a:spcBef>
                <a:spcPts val="0"/>
              </a:spcBef>
            </a:pPr>
            <a:r>
              <a:rPr lang="en-US" dirty="0"/>
              <a:t>Training</a:t>
            </a:r>
          </a:p>
          <a:p>
            <a:pPr lvl="0">
              <a:lnSpc>
                <a:spcPct val="120000"/>
              </a:lnSpc>
              <a:spcBef>
                <a:spcPts val="0"/>
              </a:spcBef>
            </a:pPr>
            <a:r>
              <a:rPr lang="en-US" dirty="0"/>
              <a:t>TA to families/school districts</a:t>
            </a:r>
          </a:p>
          <a:p>
            <a:pPr lvl="0">
              <a:lnSpc>
                <a:spcPct val="120000"/>
              </a:lnSpc>
              <a:spcBef>
                <a:spcPts val="0"/>
              </a:spcBef>
            </a:pPr>
            <a:r>
              <a:rPr lang="en-US" dirty="0"/>
              <a:t>TA- 50,000 agency initiatives</a:t>
            </a:r>
          </a:p>
          <a:p>
            <a:pPr lvl="0">
              <a:lnSpc>
                <a:spcPct val="120000"/>
              </a:lnSpc>
              <a:spcBef>
                <a:spcPts val="0"/>
              </a:spcBef>
            </a:pPr>
            <a:r>
              <a:rPr lang="en-US" dirty="0"/>
              <a:t>National COPS/learning communities</a:t>
            </a:r>
          </a:p>
          <a:p>
            <a:pPr lvl="0">
              <a:lnSpc>
                <a:spcPct val="120000"/>
              </a:lnSpc>
              <a:spcBef>
                <a:spcPts val="0"/>
              </a:spcBef>
            </a:pPr>
            <a:r>
              <a:rPr lang="en-US" dirty="0"/>
              <a:t>CSPD activities</a:t>
            </a:r>
          </a:p>
          <a:p>
            <a:pPr lvl="0">
              <a:lnSpc>
                <a:spcPct val="120000"/>
              </a:lnSpc>
              <a:spcBef>
                <a:spcPts val="0"/>
              </a:spcBef>
            </a:pPr>
            <a:r>
              <a:rPr lang="en-US" dirty="0"/>
              <a:t>TA and PD activities</a:t>
            </a:r>
          </a:p>
          <a:p>
            <a:pPr lvl="0">
              <a:lnSpc>
                <a:spcPct val="120000"/>
              </a:lnSpc>
              <a:spcBef>
                <a:spcPts val="0"/>
              </a:spcBef>
            </a:pPr>
            <a:r>
              <a:rPr lang="en-US" dirty="0"/>
              <a:t>Keep child with disability at every table of 10 called in as the expert</a:t>
            </a:r>
          </a:p>
          <a:p>
            <a:pPr lvl="0">
              <a:lnSpc>
                <a:spcPct val="120000"/>
              </a:lnSpc>
              <a:spcBef>
                <a:spcPts val="0"/>
              </a:spcBef>
            </a:pPr>
            <a:r>
              <a:rPr lang="en-US" dirty="0"/>
              <a:t>Family centered practices</a:t>
            </a:r>
          </a:p>
          <a:p>
            <a:pPr lvl="0">
              <a:lnSpc>
                <a:spcPct val="120000"/>
              </a:lnSpc>
              <a:spcBef>
                <a:spcPts val="0"/>
              </a:spcBef>
            </a:pPr>
            <a:r>
              <a:rPr lang="en-US" dirty="0"/>
              <a:t>Grant meetings</a:t>
            </a:r>
          </a:p>
          <a:p>
            <a:pPr lvl="0">
              <a:lnSpc>
                <a:spcPct val="120000"/>
              </a:lnSpc>
              <a:spcBef>
                <a:spcPts val="0"/>
              </a:spcBef>
            </a:pPr>
            <a:r>
              <a:rPr lang="en-US" dirty="0"/>
              <a:t>Oversight of statewide initiatives</a:t>
            </a:r>
          </a:p>
          <a:p>
            <a:pPr lvl="0">
              <a:lnSpc>
                <a:spcPct val="120000"/>
              </a:lnSpc>
              <a:spcBef>
                <a:spcPts val="0"/>
              </a:spcBef>
            </a:pPr>
            <a:r>
              <a:rPr lang="en-US" dirty="0"/>
              <a:t>Political have-</a:t>
            </a:r>
            <a:r>
              <a:rPr lang="en-US" dirty="0" err="1"/>
              <a:t>to’s</a:t>
            </a:r>
            <a:r>
              <a:rPr lang="en-US" dirty="0"/>
              <a:t>; politically motivated tasks</a:t>
            </a:r>
          </a:p>
          <a:p>
            <a:pPr lvl="0">
              <a:lnSpc>
                <a:spcPct val="120000"/>
              </a:lnSpc>
              <a:spcBef>
                <a:spcPts val="0"/>
              </a:spcBef>
            </a:pPr>
            <a:r>
              <a:rPr lang="en-US" dirty="0"/>
              <a:t>Checking on accountability</a:t>
            </a:r>
          </a:p>
          <a:p>
            <a:pPr>
              <a:lnSpc>
                <a:spcPct val="120000"/>
              </a:lnSpc>
              <a:spcBef>
                <a:spcPts val="0"/>
              </a:spcBef>
            </a:pPr>
            <a:endParaRPr lang="en-US" dirty="0"/>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State Program Management: </a:t>
            </a:r>
            <a:endParaRPr lang="en-US" sz="2000" u="sng" dirty="0"/>
          </a:p>
        </p:txBody>
      </p:sp>
    </p:spTree>
    <p:extLst>
      <p:ext uri="{BB962C8B-B14F-4D97-AF65-F5344CB8AC3E}">
        <p14:creationId xmlns:p14="http://schemas.microsoft.com/office/powerpoint/2010/main" val="562247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1</a:t>
            </a:r>
          </a:p>
        </p:txBody>
      </p:sp>
      <p:sp>
        <p:nvSpPr>
          <p:cNvPr id="3" name="Content Placeholder 2"/>
          <p:cNvSpPr>
            <a:spLocks noGrp="1"/>
          </p:cNvSpPr>
          <p:nvPr>
            <p:ph idx="1"/>
          </p:nvPr>
        </p:nvSpPr>
        <p:spPr>
          <a:xfrm>
            <a:off x="628650" y="2041612"/>
            <a:ext cx="7886700" cy="3869662"/>
          </a:xfrm>
        </p:spPr>
        <p:txBody>
          <a:bodyPr numCol="1">
            <a:normAutofit/>
          </a:bodyPr>
          <a:lstStyle/>
          <a:p>
            <a:pPr lvl="0"/>
            <a:r>
              <a:rPr lang="en-US" sz="1800" dirty="0"/>
              <a:t>Verbal recognition</a:t>
            </a:r>
          </a:p>
          <a:p>
            <a:pPr lvl="0"/>
            <a:r>
              <a:rPr lang="en-US" sz="1800" dirty="0"/>
              <a:t>Self-care</a:t>
            </a:r>
          </a:p>
          <a:p>
            <a:pPr lvl="0"/>
            <a:r>
              <a:rPr lang="en-US" sz="1800" dirty="0"/>
              <a:t>Validating practice</a:t>
            </a:r>
          </a:p>
          <a:p>
            <a:pPr lvl="0"/>
            <a:r>
              <a:rPr lang="en-US" sz="1800" dirty="0"/>
              <a:t>Navigate conversations to promote quality and compliance- both state and federal</a:t>
            </a:r>
          </a:p>
          <a:p>
            <a:pPr lvl="0"/>
            <a:r>
              <a:rPr lang="en-US" sz="1800" dirty="0"/>
              <a:t>Balance between compliance and quality –both state and federal</a:t>
            </a:r>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Professionalism: </a:t>
            </a:r>
            <a:endParaRPr lang="en-US" sz="2000" u="sng" dirty="0"/>
          </a:p>
        </p:txBody>
      </p:sp>
    </p:spTree>
    <p:extLst>
      <p:ext uri="{BB962C8B-B14F-4D97-AF65-F5344CB8AC3E}">
        <p14:creationId xmlns:p14="http://schemas.microsoft.com/office/powerpoint/2010/main" val="3819981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1</a:t>
            </a:r>
          </a:p>
        </p:txBody>
      </p:sp>
      <p:sp>
        <p:nvSpPr>
          <p:cNvPr id="3" name="Content Placeholder 2"/>
          <p:cNvSpPr>
            <a:spLocks noGrp="1"/>
          </p:cNvSpPr>
          <p:nvPr>
            <p:ph idx="1"/>
          </p:nvPr>
        </p:nvSpPr>
        <p:spPr>
          <a:xfrm>
            <a:off x="387927" y="2041611"/>
            <a:ext cx="8506691" cy="4137516"/>
          </a:xfrm>
        </p:spPr>
        <p:txBody>
          <a:bodyPr numCol="2">
            <a:noAutofit/>
          </a:bodyPr>
          <a:lstStyle/>
          <a:p>
            <a:pPr lvl="0">
              <a:lnSpc>
                <a:spcPct val="120000"/>
              </a:lnSpc>
            </a:pPr>
            <a:r>
              <a:rPr lang="en-US" sz="1400" dirty="0"/>
              <a:t>Create newsletters</a:t>
            </a:r>
          </a:p>
          <a:p>
            <a:pPr lvl="0">
              <a:lnSpc>
                <a:spcPct val="120000"/>
              </a:lnSpc>
            </a:pPr>
            <a:r>
              <a:rPr lang="en-US" sz="1400" dirty="0"/>
              <a:t>Website </a:t>
            </a:r>
          </a:p>
          <a:p>
            <a:pPr lvl="0">
              <a:lnSpc>
                <a:spcPct val="120000"/>
              </a:lnSpc>
            </a:pPr>
            <a:r>
              <a:rPr lang="en-US" sz="1400" dirty="0"/>
              <a:t>Stakeholder input (listen)</a:t>
            </a:r>
          </a:p>
          <a:p>
            <a:pPr lvl="0">
              <a:lnSpc>
                <a:spcPct val="120000"/>
              </a:lnSpc>
            </a:pPr>
            <a:r>
              <a:rPr lang="en-US" sz="1400" dirty="0"/>
              <a:t>Represent agency</a:t>
            </a:r>
          </a:p>
          <a:p>
            <a:pPr lvl="0">
              <a:lnSpc>
                <a:spcPct val="120000"/>
              </a:lnSpc>
            </a:pPr>
            <a:r>
              <a:rPr lang="en-US" sz="1400" dirty="0"/>
              <a:t>Represent (part C) in other groups/advocacy</a:t>
            </a:r>
          </a:p>
          <a:p>
            <a:pPr lvl="0">
              <a:lnSpc>
                <a:spcPct val="120000"/>
              </a:lnSpc>
            </a:pPr>
            <a:r>
              <a:rPr lang="en-US" sz="1400" dirty="0"/>
              <a:t>Defining role in relationships- see what’s working</a:t>
            </a:r>
          </a:p>
          <a:p>
            <a:pPr lvl="0">
              <a:lnSpc>
                <a:spcPct val="120000"/>
              </a:lnSpc>
            </a:pPr>
            <a:r>
              <a:rPr lang="en-US" sz="1400" dirty="0"/>
              <a:t>Interagency collaborative meetings</a:t>
            </a:r>
          </a:p>
          <a:p>
            <a:pPr lvl="0">
              <a:lnSpc>
                <a:spcPct val="120000"/>
              </a:lnSpc>
            </a:pPr>
            <a:r>
              <a:rPr lang="en-US" sz="1400" dirty="0"/>
              <a:t>ICC- statewide and local activities</a:t>
            </a:r>
          </a:p>
          <a:p>
            <a:pPr lvl="0">
              <a:lnSpc>
                <a:spcPct val="120000"/>
              </a:lnSpc>
            </a:pPr>
            <a:r>
              <a:rPr lang="en-US" sz="1400" dirty="0"/>
              <a:t>Responding to legislature</a:t>
            </a:r>
          </a:p>
          <a:p>
            <a:pPr lvl="0">
              <a:lnSpc>
                <a:spcPct val="120000"/>
              </a:lnSpc>
            </a:pPr>
            <a:r>
              <a:rPr lang="en-US" sz="1400" dirty="0"/>
              <a:t>Adjustments within each new administration</a:t>
            </a:r>
          </a:p>
          <a:p>
            <a:pPr lvl="0">
              <a:lnSpc>
                <a:spcPct val="120000"/>
              </a:lnSpc>
            </a:pPr>
            <a:r>
              <a:rPr lang="en-US" sz="1400" dirty="0"/>
              <a:t>Legislative questions</a:t>
            </a:r>
          </a:p>
          <a:p>
            <a:pPr lvl="0">
              <a:lnSpc>
                <a:spcPct val="120000"/>
              </a:lnSpc>
            </a:pPr>
            <a:r>
              <a:rPr lang="en-US" sz="1400" dirty="0"/>
              <a:t>Statewide boards, commissions</a:t>
            </a:r>
          </a:p>
          <a:p>
            <a:pPr lvl="0">
              <a:lnSpc>
                <a:spcPct val="120000"/>
              </a:lnSpc>
            </a:pPr>
            <a:r>
              <a:rPr lang="en-US" sz="1400" dirty="0"/>
              <a:t>Collaboration (between C/619)</a:t>
            </a:r>
          </a:p>
          <a:p>
            <a:pPr lvl="0">
              <a:lnSpc>
                <a:spcPct val="120000"/>
              </a:lnSpc>
            </a:pPr>
            <a:r>
              <a:rPr lang="en-US" sz="1400" dirty="0"/>
              <a:t>Building relationship between B and C interagency collaboration</a:t>
            </a:r>
          </a:p>
          <a:p>
            <a:pPr lvl="0">
              <a:lnSpc>
                <a:spcPct val="120000"/>
              </a:lnSpc>
            </a:pPr>
            <a:r>
              <a:rPr lang="en-US" sz="1400" dirty="0"/>
              <a:t>Push and pull between two agencies, balance conflicting priorities</a:t>
            </a:r>
          </a:p>
          <a:p>
            <a:pPr lvl="0">
              <a:lnSpc>
                <a:spcPct val="120000"/>
              </a:lnSpc>
            </a:pPr>
            <a:r>
              <a:rPr lang="en-US" sz="1400" dirty="0"/>
              <a:t>Communication with local providers (meetings, newsletters, webinars)</a:t>
            </a:r>
          </a:p>
          <a:p>
            <a:pPr lvl="0">
              <a:lnSpc>
                <a:spcPct val="120000"/>
              </a:lnSpc>
            </a:pPr>
            <a:r>
              <a:rPr lang="en-US" sz="1400" dirty="0"/>
              <a:t>Advocate for position</a:t>
            </a:r>
          </a:p>
          <a:p>
            <a:pPr>
              <a:lnSpc>
                <a:spcPct val="120000"/>
              </a:lnSpc>
              <a:spcBef>
                <a:spcPts val="0"/>
              </a:spcBef>
            </a:pPr>
            <a:endParaRPr lang="en-US" sz="1600" dirty="0"/>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Stakeholder Engagement: </a:t>
            </a:r>
            <a:endParaRPr lang="en-US" sz="2000" u="sng" dirty="0"/>
          </a:p>
        </p:txBody>
      </p:sp>
    </p:spTree>
    <p:extLst>
      <p:ext uri="{BB962C8B-B14F-4D97-AF65-F5344CB8AC3E}">
        <p14:creationId xmlns:p14="http://schemas.microsoft.com/office/powerpoint/2010/main" val="2344110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1</a:t>
            </a:r>
          </a:p>
        </p:txBody>
      </p:sp>
      <p:sp>
        <p:nvSpPr>
          <p:cNvPr id="3" name="Content Placeholder 2"/>
          <p:cNvSpPr>
            <a:spLocks noGrp="1"/>
          </p:cNvSpPr>
          <p:nvPr>
            <p:ph idx="1"/>
          </p:nvPr>
        </p:nvSpPr>
        <p:spPr>
          <a:xfrm>
            <a:off x="628650" y="2041611"/>
            <a:ext cx="7886700" cy="3731116"/>
          </a:xfrm>
        </p:spPr>
        <p:txBody>
          <a:bodyPr numCol="1">
            <a:normAutofit/>
          </a:bodyPr>
          <a:lstStyle/>
          <a:p>
            <a:pPr lvl="0"/>
            <a:r>
              <a:rPr lang="en-US" sz="1800" dirty="0"/>
              <a:t>Long term planning/system development</a:t>
            </a:r>
          </a:p>
          <a:p>
            <a:pPr lvl="0"/>
            <a:r>
              <a:rPr lang="en-US" sz="1800" dirty="0"/>
              <a:t>Reading/learning- staying up to date on research</a:t>
            </a:r>
          </a:p>
          <a:p>
            <a:pPr lvl="0"/>
            <a:r>
              <a:rPr lang="en-US" sz="1800" dirty="0"/>
              <a:t>Outreach and increasing sphere of influence</a:t>
            </a:r>
          </a:p>
          <a:p>
            <a:pPr lvl="0"/>
            <a:r>
              <a:rPr lang="en-US" sz="1800" dirty="0"/>
              <a:t>Research other EC/ECSE programs</a:t>
            </a:r>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Strategic Thinking: </a:t>
            </a:r>
            <a:endParaRPr lang="en-US" sz="2000" u="sng" dirty="0"/>
          </a:p>
        </p:txBody>
      </p:sp>
    </p:spTree>
    <p:extLst>
      <p:ext uri="{BB962C8B-B14F-4D97-AF65-F5344CB8AC3E}">
        <p14:creationId xmlns:p14="http://schemas.microsoft.com/office/powerpoint/2010/main" val="3020568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2</a:t>
            </a:r>
          </a:p>
        </p:txBody>
      </p:sp>
      <p:sp>
        <p:nvSpPr>
          <p:cNvPr id="3" name="Content Placeholder 2"/>
          <p:cNvSpPr>
            <a:spLocks noGrp="1"/>
          </p:cNvSpPr>
          <p:nvPr>
            <p:ph idx="1"/>
          </p:nvPr>
        </p:nvSpPr>
        <p:spPr>
          <a:xfrm>
            <a:off x="628650" y="2041611"/>
            <a:ext cx="7886700" cy="3731116"/>
          </a:xfrm>
        </p:spPr>
        <p:txBody>
          <a:bodyPr numCol="1">
            <a:normAutofit/>
          </a:bodyPr>
          <a:lstStyle/>
          <a:p>
            <a:pPr lvl="0"/>
            <a:r>
              <a:rPr lang="en-US" sz="1800" dirty="0"/>
              <a:t>Monitor legislation for potential impact and feed to appropriate agency personnel</a:t>
            </a:r>
          </a:p>
          <a:p>
            <a:pPr lvl="0"/>
            <a:r>
              <a:rPr lang="en-US" sz="1800" dirty="0"/>
              <a:t>Evaluate/interpret legislative proposals/take position</a:t>
            </a:r>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Federal Program Requirement: </a:t>
            </a:r>
            <a:endParaRPr lang="en-US" sz="2000" u="sng" dirty="0"/>
          </a:p>
        </p:txBody>
      </p:sp>
    </p:spTree>
    <p:extLst>
      <p:ext uri="{BB962C8B-B14F-4D97-AF65-F5344CB8AC3E}">
        <p14:creationId xmlns:p14="http://schemas.microsoft.com/office/powerpoint/2010/main" val="2510295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2</a:t>
            </a:r>
          </a:p>
        </p:txBody>
      </p:sp>
      <p:sp>
        <p:nvSpPr>
          <p:cNvPr id="3" name="Content Placeholder 2"/>
          <p:cNvSpPr>
            <a:spLocks noGrp="1"/>
          </p:cNvSpPr>
          <p:nvPr>
            <p:ph idx="1"/>
          </p:nvPr>
        </p:nvSpPr>
        <p:spPr>
          <a:xfrm>
            <a:off x="628650" y="2100096"/>
            <a:ext cx="7886700" cy="4079031"/>
          </a:xfrm>
        </p:spPr>
        <p:txBody>
          <a:bodyPr numCol="2">
            <a:normAutofit fontScale="47500" lnSpcReduction="20000"/>
          </a:bodyPr>
          <a:lstStyle/>
          <a:p>
            <a:pPr lvl="0">
              <a:lnSpc>
                <a:spcPct val="120000"/>
              </a:lnSpc>
              <a:spcBef>
                <a:spcPts val="600"/>
              </a:spcBef>
            </a:pPr>
            <a:r>
              <a:rPr lang="en-US" dirty="0"/>
              <a:t>How to be aware of staff’s comfort level with recognition; relationship building</a:t>
            </a:r>
          </a:p>
          <a:p>
            <a:pPr lvl="0">
              <a:lnSpc>
                <a:spcPct val="120000"/>
              </a:lnSpc>
              <a:spcBef>
                <a:spcPts val="600"/>
              </a:spcBef>
            </a:pPr>
            <a:r>
              <a:rPr lang="en-US" dirty="0"/>
              <a:t>Keeping your people, “core” to your agency needs</a:t>
            </a:r>
          </a:p>
          <a:p>
            <a:pPr lvl="0">
              <a:lnSpc>
                <a:spcPct val="120000"/>
              </a:lnSpc>
              <a:spcBef>
                <a:spcPts val="600"/>
              </a:spcBef>
            </a:pPr>
            <a:r>
              <a:rPr lang="en-US" dirty="0"/>
              <a:t>Share tools to help others do their job</a:t>
            </a:r>
          </a:p>
          <a:p>
            <a:pPr lvl="0">
              <a:lnSpc>
                <a:spcPct val="120000"/>
              </a:lnSpc>
              <a:spcBef>
                <a:spcPts val="600"/>
              </a:spcBef>
            </a:pPr>
            <a:r>
              <a:rPr lang="en-US" dirty="0"/>
              <a:t>Encouraging your staff to be innovative</a:t>
            </a:r>
          </a:p>
          <a:p>
            <a:pPr lvl="0">
              <a:lnSpc>
                <a:spcPct val="120000"/>
              </a:lnSpc>
              <a:spcBef>
                <a:spcPts val="600"/>
              </a:spcBef>
            </a:pPr>
            <a:r>
              <a:rPr lang="en-US" dirty="0"/>
              <a:t>Give advice/advise commissioner</a:t>
            </a:r>
          </a:p>
          <a:p>
            <a:pPr lvl="0">
              <a:lnSpc>
                <a:spcPct val="120000"/>
              </a:lnSpc>
              <a:spcBef>
                <a:spcPts val="600"/>
              </a:spcBef>
            </a:pPr>
            <a:r>
              <a:rPr lang="en-US" dirty="0"/>
              <a:t>Let senior management know about potential push back from changes/complaints; no surprises</a:t>
            </a:r>
          </a:p>
          <a:p>
            <a:pPr lvl="0">
              <a:lnSpc>
                <a:spcPct val="120000"/>
              </a:lnSpc>
              <a:spcBef>
                <a:spcPts val="600"/>
              </a:spcBef>
            </a:pPr>
            <a:r>
              <a:rPr lang="en-US" dirty="0"/>
              <a:t>Inform senior management with an “elevator speech” (talking points) of fun facts about your program</a:t>
            </a:r>
          </a:p>
          <a:p>
            <a:pPr lvl="0">
              <a:lnSpc>
                <a:spcPct val="120000"/>
              </a:lnSpc>
              <a:spcBef>
                <a:spcPts val="600"/>
              </a:spcBef>
            </a:pPr>
            <a:r>
              <a:rPr lang="en-US" dirty="0"/>
              <a:t>Monitor legislation for potential impact and feed to appropriate agency personnel</a:t>
            </a:r>
          </a:p>
          <a:p>
            <a:pPr lvl="0">
              <a:lnSpc>
                <a:spcPct val="120000"/>
              </a:lnSpc>
              <a:spcBef>
                <a:spcPts val="600"/>
              </a:spcBef>
            </a:pPr>
            <a:r>
              <a:rPr lang="en-US" dirty="0"/>
              <a:t>Know what everyone else does in your agency</a:t>
            </a:r>
          </a:p>
          <a:p>
            <a:pPr lvl="0">
              <a:lnSpc>
                <a:spcPct val="120000"/>
              </a:lnSpc>
              <a:spcBef>
                <a:spcPts val="600"/>
              </a:spcBef>
            </a:pPr>
            <a:r>
              <a:rPr lang="en-US" dirty="0"/>
              <a:t>Be responsive to other agency initiatives</a:t>
            </a:r>
          </a:p>
          <a:p>
            <a:pPr lvl="0">
              <a:lnSpc>
                <a:spcPct val="120000"/>
              </a:lnSpc>
              <a:spcBef>
                <a:spcPts val="600"/>
              </a:spcBef>
            </a:pPr>
            <a:r>
              <a:rPr lang="en-US" dirty="0"/>
              <a:t>Make sure full agency understands what program is/is not</a:t>
            </a:r>
          </a:p>
          <a:p>
            <a:pPr lvl="0">
              <a:lnSpc>
                <a:spcPct val="120000"/>
              </a:lnSpc>
              <a:spcBef>
                <a:spcPts val="600"/>
              </a:spcBef>
            </a:pPr>
            <a:r>
              <a:rPr lang="en-US" dirty="0"/>
              <a:t>Know training, infrastructure</a:t>
            </a:r>
          </a:p>
          <a:p>
            <a:pPr lvl="0">
              <a:lnSpc>
                <a:spcPct val="120000"/>
              </a:lnSpc>
              <a:spcBef>
                <a:spcPts val="600"/>
              </a:spcBef>
            </a:pPr>
            <a:r>
              <a:rPr lang="en-US" dirty="0"/>
              <a:t>Good understanding of state system speed; most things done happen quickly</a:t>
            </a:r>
          </a:p>
          <a:p>
            <a:pPr lvl="0">
              <a:lnSpc>
                <a:spcPct val="120000"/>
              </a:lnSpc>
              <a:spcBef>
                <a:spcPts val="600"/>
              </a:spcBef>
            </a:pPr>
            <a:r>
              <a:rPr lang="en-US" dirty="0"/>
              <a:t>Find state strengths to support growth of agency</a:t>
            </a:r>
          </a:p>
          <a:p>
            <a:pPr lvl="0">
              <a:lnSpc>
                <a:spcPct val="120000"/>
              </a:lnSpc>
              <a:spcBef>
                <a:spcPts val="600"/>
              </a:spcBef>
            </a:pPr>
            <a:r>
              <a:rPr lang="en-US" dirty="0"/>
              <a:t>Be aware of what is going on so you can leverage national/state resources and share initiatives Observation of the foundation (check the climate)</a:t>
            </a:r>
          </a:p>
          <a:p>
            <a:pPr lvl="0">
              <a:lnSpc>
                <a:spcPct val="120000"/>
              </a:lnSpc>
              <a:spcBef>
                <a:spcPts val="600"/>
              </a:spcBef>
            </a:pPr>
            <a:r>
              <a:rPr lang="en-US" dirty="0"/>
              <a:t>Be at the table for all the grant writing</a:t>
            </a:r>
          </a:p>
          <a:p>
            <a:pPr lvl="0">
              <a:lnSpc>
                <a:spcPct val="120000"/>
              </a:lnSpc>
              <a:spcBef>
                <a:spcPts val="600"/>
              </a:spcBef>
            </a:pPr>
            <a:r>
              <a:rPr lang="en-US" dirty="0"/>
              <a:t>Evaluate/interpret legislative proposals/take position</a:t>
            </a:r>
          </a:p>
          <a:p>
            <a:pPr lvl="0">
              <a:lnSpc>
                <a:spcPct val="120000"/>
              </a:lnSpc>
              <a:spcBef>
                <a:spcPts val="600"/>
              </a:spcBef>
            </a:pPr>
            <a:r>
              <a:rPr lang="en-US" dirty="0"/>
              <a:t>Insure people in your department; know who you are, know your position/program, why your program should or should not be at the table</a:t>
            </a:r>
          </a:p>
          <a:p>
            <a:pPr lvl="0">
              <a:lnSpc>
                <a:spcPct val="120000"/>
              </a:lnSpc>
              <a:spcBef>
                <a:spcPts val="600"/>
              </a:spcBef>
            </a:pPr>
            <a:r>
              <a:rPr lang="en-US" dirty="0"/>
              <a:t>Be an advocate for your children with disabilities</a:t>
            </a:r>
          </a:p>
          <a:p>
            <a:pPr lvl="0">
              <a:lnSpc>
                <a:spcPct val="120000"/>
              </a:lnSpc>
              <a:spcBef>
                <a:spcPts val="600"/>
              </a:spcBef>
            </a:pPr>
            <a:r>
              <a:rPr lang="en-US" dirty="0"/>
              <a:t>Represent families and infants/children with disabilities in every discussion</a:t>
            </a:r>
          </a:p>
          <a:p>
            <a:pPr lvl="0">
              <a:lnSpc>
                <a:spcPct val="120000"/>
              </a:lnSpc>
              <a:spcBef>
                <a:spcPts val="600"/>
              </a:spcBef>
            </a:pPr>
            <a:r>
              <a:rPr lang="en-US" dirty="0"/>
              <a:t>“Wiggle” in the door; be a champion for all kids</a:t>
            </a:r>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State Program Management: </a:t>
            </a:r>
            <a:endParaRPr lang="en-US" sz="2000" u="sng" dirty="0"/>
          </a:p>
        </p:txBody>
      </p:sp>
    </p:spTree>
    <p:extLst>
      <p:ext uri="{BB962C8B-B14F-4D97-AF65-F5344CB8AC3E}">
        <p14:creationId xmlns:p14="http://schemas.microsoft.com/office/powerpoint/2010/main" val="3226289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2</a:t>
            </a:r>
          </a:p>
        </p:txBody>
      </p:sp>
      <p:sp>
        <p:nvSpPr>
          <p:cNvPr id="3" name="Content Placeholder 2"/>
          <p:cNvSpPr>
            <a:spLocks noGrp="1"/>
          </p:cNvSpPr>
          <p:nvPr>
            <p:ph idx="1"/>
          </p:nvPr>
        </p:nvSpPr>
        <p:spPr>
          <a:xfrm>
            <a:off x="628650" y="2100096"/>
            <a:ext cx="7886700" cy="3940486"/>
          </a:xfrm>
        </p:spPr>
        <p:txBody>
          <a:bodyPr numCol="2">
            <a:normAutofit fontScale="55000" lnSpcReduction="20000"/>
          </a:bodyPr>
          <a:lstStyle/>
          <a:p>
            <a:pPr lvl="0">
              <a:lnSpc>
                <a:spcPct val="120000"/>
              </a:lnSpc>
              <a:spcBef>
                <a:spcPts val="600"/>
              </a:spcBef>
            </a:pPr>
            <a:r>
              <a:rPr lang="en-US" dirty="0"/>
              <a:t>Recognition of excellence; working together as a team</a:t>
            </a:r>
          </a:p>
          <a:p>
            <a:pPr lvl="0">
              <a:lnSpc>
                <a:spcPct val="120000"/>
              </a:lnSpc>
              <a:spcBef>
                <a:spcPts val="600"/>
              </a:spcBef>
            </a:pPr>
            <a:r>
              <a:rPr lang="en-US" dirty="0"/>
              <a:t>Have an arsenal of motivational strategies</a:t>
            </a:r>
          </a:p>
          <a:p>
            <a:pPr lvl="0">
              <a:lnSpc>
                <a:spcPct val="120000"/>
              </a:lnSpc>
              <a:spcBef>
                <a:spcPts val="600"/>
              </a:spcBef>
            </a:pPr>
            <a:r>
              <a:rPr lang="en-US" dirty="0"/>
              <a:t>Provide opportunities</a:t>
            </a:r>
          </a:p>
          <a:p>
            <a:pPr lvl="0">
              <a:lnSpc>
                <a:spcPct val="120000"/>
              </a:lnSpc>
              <a:spcBef>
                <a:spcPts val="600"/>
              </a:spcBef>
            </a:pPr>
            <a:r>
              <a:rPr lang="en-US" dirty="0"/>
              <a:t>Check ourselves (am I modeling successfully? Am I doing what I need to support staff?)</a:t>
            </a:r>
          </a:p>
          <a:p>
            <a:pPr lvl="0">
              <a:lnSpc>
                <a:spcPct val="120000"/>
              </a:lnSpc>
              <a:spcBef>
                <a:spcPts val="600"/>
              </a:spcBef>
            </a:pPr>
            <a:r>
              <a:rPr lang="en-US" dirty="0"/>
              <a:t>Show that your passionate about your work </a:t>
            </a:r>
          </a:p>
          <a:p>
            <a:pPr lvl="0">
              <a:lnSpc>
                <a:spcPct val="120000"/>
              </a:lnSpc>
              <a:spcBef>
                <a:spcPts val="600"/>
              </a:spcBef>
            </a:pPr>
            <a:r>
              <a:rPr lang="en-US" dirty="0"/>
              <a:t>Passion; have it, share it; be tenacious, persistent, push the envelope, bust myths, tell real story of the program without being perceived as pushy</a:t>
            </a:r>
          </a:p>
          <a:p>
            <a:pPr lvl="0">
              <a:lnSpc>
                <a:spcPct val="120000"/>
              </a:lnSpc>
              <a:spcBef>
                <a:spcPts val="600"/>
              </a:spcBef>
            </a:pPr>
            <a:r>
              <a:rPr lang="en-US" dirty="0"/>
              <a:t>Be a team player</a:t>
            </a:r>
          </a:p>
          <a:p>
            <a:pPr lvl="0">
              <a:lnSpc>
                <a:spcPct val="120000"/>
              </a:lnSpc>
              <a:spcBef>
                <a:spcPts val="600"/>
              </a:spcBef>
            </a:pPr>
            <a:r>
              <a:rPr lang="en-US" dirty="0"/>
              <a:t>Be a connector; not isolated</a:t>
            </a:r>
          </a:p>
          <a:p>
            <a:pPr lvl="0">
              <a:lnSpc>
                <a:spcPct val="120000"/>
              </a:lnSpc>
              <a:spcBef>
                <a:spcPts val="600"/>
              </a:spcBef>
            </a:pPr>
            <a:r>
              <a:rPr lang="en-US" dirty="0"/>
              <a:t>Be a good communicator; how things happen in your program and vice versa</a:t>
            </a:r>
          </a:p>
          <a:p>
            <a:pPr lvl="0">
              <a:lnSpc>
                <a:spcPct val="120000"/>
              </a:lnSpc>
              <a:spcBef>
                <a:spcPts val="600"/>
              </a:spcBef>
            </a:pPr>
            <a:r>
              <a:rPr lang="en-US" dirty="0"/>
              <a:t>Common language</a:t>
            </a:r>
          </a:p>
          <a:p>
            <a:pPr lvl="0">
              <a:lnSpc>
                <a:spcPct val="120000"/>
              </a:lnSpc>
              <a:spcBef>
                <a:spcPts val="600"/>
              </a:spcBef>
            </a:pPr>
            <a:r>
              <a:rPr lang="en-US" dirty="0"/>
              <a:t>Establishing communication and trust</a:t>
            </a:r>
          </a:p>
          <a:p>
            <a:pPr lvl="0">
              <a:lnSpc>
                <a:spcPct val="120000"/>
              </a:lnSpc>
              <a:spcBef>
                <a:spcPts val="600"/>
              </a:spcBef>
            </a:pPr>
            <a:r>
              <a:rPr lang="en-US" dirty="0"/>
              <a:t>Be professional</a:t>
            </a:r>
          </a:p>
          <a:p>
            <a:pPr lvl="0">
              <a:lnSpc>
                <a:spcPct val="120000"/>
              </a:lnSpc>
              <a:spcBef>
                <a:spcPts val="600"/>
              </a:spcBef>
            </a:pPr>
            <a:r>
              <a:rPr lang="en-US" dirty="0"/>
              <a:t>Let people know what you can do</a:t>
            </a:r>
          </a:p>
          <a:p>
            <a:pPr lvl="0">
              <a:lnSpc>
                <a:spcPct val="120000"/>
              </a:lnSpc>
              <a:spcBef>
                <a:spcPts val="600"/>
              </a:spcBef>
            </a:pPr>
            <a:r>
              <a:rPr lang="en-US" dirty="0"/>
              <a:t>Don’t take things personally; have a thick skin </a:t>
            </a:r>
          </a:p>
          <a:p>
            <a:pPr lvl="0">
              <a:lnSpc>
                <a:spcPct val="120000"/>
              </a:lnSpc>
              <a:spcBef>
                <a:spcPts val="600"/>
              </a:spcBef>
            </a:pPr>
            <a:r>
              <a:rPr lang="en-US" dirty="0"/>
              <a:t>Stay sane</a:t>
            </a:r>
          </a:p>
        </p:txBody>
      </p:sp>
      <p:sp>
        <p:nvSpPr>
          <p:cNvPr id="4" name="TextBox 3"/>
          <p:cNvSpPr txBox="1"/>
          <p:nvPr/>
        </p:nvSpPr>
        <p:spPr>
          <a:xfrm>
            <a:off x="0" y="1506023"/>
            <a:ext cx="9144000" cy="400110"/>
          </a:xfrm>
          <a:prstGeom prst="rect">
            <a:avLst/>
          </a:prstGeom>
          <a:noFill/>
        </p:spPr>
        <p:txBody>
          <a:bodyPr wrap="square" rtlCol="0">
            <a:spAutoFit/>
          </a:bodyPr>
          <a:lstStyle/>
          <a:p>
            <a:pPr algn="ctr"/>
            <a:r>
              <a:rPr lang="en-US" sz="2000" b="1" u="sng" dirty="0"/>
              <a:t>Professionalism: </a:t>
            </a:r>
            <a:endParaRPr lang="en-US" sz="2000" u="sng" dirty="0"/>
          </a:p>
        </p:txBody>
      </p:sp>
    </p:spTree>
    <p:extLst>
      <p:ext uri="{BB962C8B-B14F-4D97-AF65-F5344CB8AC3E}">
        <p14:creationId xmlns:p14="http://schemas.microsoft.com/office/powerpoint/2010/main" val="672019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2</a:t>
            </a:r>
          </a:p>
        </p:txBody>
      </p:sp>
      <p:sp>
        <p:nvSpPr>
          <p:cNvPr id="3" name="Content Placeholder 2"/>
          <p:cNvSpPr>
            <a:spLocks noGrp="1"/>
          </p:cNvSpPr>
          <p:nvPr>
            <p:ph idx="1"/>
          </p:nvPr>
        </p:nvSpPr>
        <p:spPr>
          <a:xfrm>
            <a:off x="628650" y="2100097"/>
            <a:ext cx="7886700" cy="3183104"/>
          </a:xfrm>
        </p:spPr>
        <p:txBody>
          <a:bodyPr numCol="2">
            <a:normAutofit/>
          </a:bodyPr>
          <a:lstStyle/>
          <a:p>
            <a:pPr lvl="0"/>
            <a:r>
              <a:rPr lang="en-US" sz="1800" dirty="0"/>
              <a:t>Be a cheerleader</a:t>
            </a:r>
          </a:p>
          <a:p>
            <a:pPr lvl="0"/>
            <a:r>
              <a:rPr lang="en-US" sz="1800" dirty="0"/>
              <a:t>Advocate/sell your program; shared sense of agency </a:t>
            </a:r>
          </a:p>
          <a:p>
            <a:pPr lvl="0"/>
            <a:r>
              <a:rPr lang="en-US" sz="1800" dirty="0"/>
              <a:t>Program champion/cheerleader</a:t>
            </a:r>
          </a:p>
          <a:p>
            <a:pPr lvl="0"/>
            <a:r>
              <a:rPr lang="en-US" sz="1800" dirty="0"/>
              <a:t>Answer the door when opportunity knocks</a:t>
            </a:r>
            <a:r>
              <a:rPr lang="en-US" sz="1800" b="1" dirty="0"/>
              <a:t> </a:t>
            </a:r>
            <a:endParaRPr lang="en-US" sz="1800" dirty="0"/>
          </a:p>
          <a:p>
            <a:pPr lvl="0"/>
            <a:r>
              <a:rPr lang="en-US" sz="1800" dirty="0"/>
              <a:t>Look for opportunities to collaborate</a:t>
            </a:r>
          </a:p>
          <a:p>
            <a:pPr lvl="0"/>
            <a:r>
              <a:rPr lang="en-US" sz="1800" dirty="0"/>
              <a:t>Work the ICC to promote what the system needs</a:t>
            </a:r>
          </a:p>
          <a:p>
            <a:pPr lvl="0"/>
            <a:r>
              <a:rPr lang="en-US" sz="1800" dirty="0"/>
              <a:t>Interagency and inter-department collaboration</a:t>
            </a:r>
          </a:p>
          <a:p>
            <a:pPr lvl="0"/>
            <a:r>
              <a:rPr lang="en-US" sz="1800" dirty="0"/>
              <a:t>Promote engagement with stakeholders</a:t>
            </a:r>
          </a:p>
          <a:p>
            <a:pPr lvl="0"/>
            <a:r>
              <a:rPr lang="en-US" sz="1800" dirty="0"/>
              <a:t>Know how to collaborate across departments in agency (vertical)</a:t>
            </a:r>
          </a:p>
          <a:p>
            <a:pPr lvl="0"/>
            <a:r>
              <a:rPr lang="en-US" sz="1800" dirty="0"/>
              <a:t>Establish feedback loop with locals (meetings/surveys)</a:t>
            </a:r>
          </a:p>
          <a:p>
            <a:pPr lvl="0"/>
            <a:r>
              <a:rPr lang="en-US" sz="1800" dirty="0"/>
              <a:t>Good elevator speech</a:t>
            </a:r>
          </a:p>
        </p:txBody>
      </p:sp>
      <p:sp>
        <p:nvSpPr>
          <p:cNvPr id="4" name="TextBox 3"/>
          <p:cNvSpPr txBox="1"/>
          <p:nvPr/>
        </p:nvSpPr>
        <p:spPr>
          <a:xfrm>
            <a:off x="0" y="1506023"/>
            <a:ext cx="9144000" cy="461665"/>
          </a:xfrm>
          <a:prstGeom prst="rect">
            <a:avLst/>
          </a:prstGeom>
          <a:noFill/>
        </p:spPr>
        <p:txBody>
          <a:bodyPr wrap="square" rtlCol="0">
            <a:spAutoFit/>
          </a:bodyPr>
          <a:lstStyle/>
          <a:p>
            <a:pPr algn="ctr"/>
            <a:r>
              <a:rPr lang="en-US" sz="2000" b="1" u="sng" dirty="0"/>
              <a:t>Stakeholder Engagement</a:t>
            </a:r>
            <a:r>
              <a:rPr lang="en-US" sz="2000" u="sng" dirty="0"/>
              <a:t>:</a:t>
            </a:r>
            <a:r>
              <a:rPr lang="en-US" sz="2400" b="1" u="sng" dirty="0"/>
              <a:t> </a:t>
            </a:r>
            <a:endParaRPr lang="en-US" sz="2400" u="sng" dirty="0"/>
          </a:p>
        </p:txBody>
      </p:sp>
    </p:spTree>
    <p:extLst>
      <p:ext uri="{BB962C8B-B14F-4D97-AF65-F5344CB8AC3E}">
        <p14:creationId xmlns:p14="http://schemas.microsoft.com/office/powerpoint/2010/main" val="16629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9E28-9E2B-9C49-B12F-F54D0B6C07D0}"/>
              </a:ext>
            </a:extLst>
          </p:cNvPr>
          <p:cNvSpPr>
            <a:spLocks noGrp="1"/>
          </p:cNvSpPr>
          <p:nvPr>
            <p:ph type="title"/>
          </p:nvPr>
        </p:nvSpPr>
        <p:spPr/>
        <p:txBody>
          <a:bodyPr>
            <a:normAutofit/>
          </a:bodyPr>
          <a:lstStyle/>
          <a:p>
            <a:pPr algn="ctr"/>
            <a:r>
              <a:rPr lang="en-US" sz="2700" dirty="0"/>
              <a:t>An </a:t>
            </a:r>
            <a:r>
              <a:rPr lang="en-US" sz="2700" u="sng" dirty="0"/>
              <a:t>Effective</a:t>
            </a:r>
            <a:r>
              <a:rPr lang="en-US" sz="2700" dirty="0"/>
              <a:t> Comprehensive System of Personnel Development (CSPD)</a:t>
            </a:r>
          </a:p>
        </p:txBody>
      </p:sp>
      <p:sp>
        <p:nvSpPr>
          <p:cNvPr id="3" name="Content Placeholder 2">
            <a:extLst>
              <a:ext uri="{FF2B5EF4-FFF2-40B4-BE49-F238E27FC236}">
                <a16:creationId xmlns:a16="http://schemas.microsoft.com/office/drawing/2014/main" id="{447F39D3-75E8-D548-820B-14E7AE64F367}"/>
              </a:ext>
            </a:extLst>
          </p:cNvPr>
          <p:cNvSpPr>
            <a:spLocks noGrp="1"/>
          </p:cNvSpPr>
          <p:nvPr>
            <p:ph idx="1"/>
          </p:nvPr>
        </p:nvSpPr>
        <p:spPr/>
        <p:txBody>
          <a:bodyPr>
            <a:normAutofit fontScale="92500" lnSpcReduction="10000"/>
          </a:bodyPr>
          <a:lstStyle/>
          <a:p>
            <a:endParaRPr lang="en-US" dirty="0"/>
          </a:p>
          <a:p>
            <a:r>
              <a:rPr lang="en-US" dirty="0"/>
              <a:t>Coordinates and addresses state needs for quantity and quality of ECI personnel and their need for training and support</a:t>
            </a:r>
          </a:p>
          <a:p>
            <a:endParaRPr lang="en-US" dirty="0"/>
          </a:p>
          <a:p>
            <a:r>
              <a:rPr lang="en-US" dirty="0"/>
              <a:t>Acknowledges the coordination between pre- and in-service personnel development (PD) to ensure consistency of practice</a:t>
            </a:r>
          </a:p>
          <a:p>
            <a:pPr marL="0" indent="0">
              <a:buNone/>
            </a:pPr>
            <a:endParaRPr lang="en-US" dirty="0"/>
          </a:p>
          <a:p>
            <a:r>
              <a:rPr lang="en-US" dirty="0"/>
              <a:t>Uses ongoing evaluation via multiple sources to monitor child and family outcomes</a:t>
            </a:r>
          </a:p>
        </p:txBody>
      </p:sp>
    </p:spTree>
    <p:extLst>
      <p:ext uri="{BB962C8B-B14F-4D97-AF65-F5344CB8AC3E}">
        <p14:creationId xmlns:p14="http://schemas.microsoft.com/office/powerpoint/2010/main" val="3560716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2</a:t>
            </a:r>
          </a:p>
        </p:txBody>
      </p:sp>
      <p:sp>
        <p:nvSpPr>
          <p:cNvPr id="3" name="Content Placeholder 2"/>
          <p:cNvSpPr>
            <a:spLocks noGrp="1"/>
          </p:cNvSpPr>
          <p:nvPr>
            <p:ph idx="1"/>
          </p:nvPr>
        </p:nvSpPr>
        <p:spPr>
          <a:xfrm>
            <a:off x="628650" y="2100096"/>
            <a:ext cx="7886700" cy="3681867"/>
          </a:xfrm>
        </p:spPr>
        <p:txBody>
          <a:bodyPr numCol="2">
            <a:normAutofit/>
          </a:bodyPr>
          <a:lstStyle/>
          <a:p>
            <a:pPr lvl="0">
              <a:lnSpc>
                <a:spcPct val="120000"/>
              </a:lnSpc>
              <a:spcBef>
                <a:spcPts val="600"/>
              </a:spcBef>
            </a:pPr>
            <a:r>
              <a:rPr lang="en-US" sz="1800" dirty="0"/>
              <a:t>Be political, pick battles</a:t>
            </a:r>
          </a:p>
          <a:p>
            <a:pPr lvl="0">
              <a:lnSpc>
                <a:spcPct val="120000"/>
              </a:lnSpc>
              <a:spcBef>
                <a:spcPts val="600"/>
              </a:spcBef>
            </a:pPr>
            <a:r>
              <a:rPr lang="en-US" sz="1800" dirty="0"/>
              <a:t>Always be thinking of new initiatives that fit within the goals/mission/vision of the larger agency</a:t>
            </a:r>
          </a:p>
          <a:p>
            <a:pPr lvl="0">
              <a:lnSpc>
                <a:spcPct val="120000"/>
              </a:lnSpc>
              <a:spcBef>
                <a:spcPts val="600"/>
              </a:spcBef>
            </a:pPr>
            <a:r>
              <a:rPr lang="en-US" sz="1800" dirty="0"/>
              <a:t>Be innovative (find new solutions)</a:t>
            </a:r>
          </a:p>
          <a:p>
            <a:pPr lvl="0">
              <a:lnSpc>
                <a:spcPct val="120000"/>
              </a:lnSpc>
              <a:spcBef>
                <a:spcPts val="600"/>
              </a:spcBef>
            </a:pPr>
            <a:r>
              <a:rPr lang="en-US" sz="1800" dirty="0"/>
              <a:t>Articulate the vision</a:t>
            </a:r>
          </a:p>
          <a:p>
            <a:pPr lvl="0">
              <a:lnSpc>
                <a:spcPct val="120000"/>
              </a:lnSpc>
              <a:spcBef>
                <a:spcPts val="600"/>
              </a:spcBef>
            </a:pPr>
            <a:r>
              <a:rPr lang="en-US" sz="1800" dirty="0"/>
              <a:t>Speak to long term vision, mission</a:t>
            </a:r>
          </a:p>
          <a:p>
            <a:pPr lvl="0">
              <a:lnSpc>
                <a:spcPct val="120000"/>
              </a:lnSpc>
              <a:spcBef>
                <a:spcPts val="600"/>
              </a:spcBef>
            </a:pPr>
            <a:r>
              <a:rPr lang="en-US" sz="1800" dirty="0"/>
              <a:t>Paint a picture of the future; where everyone fits</a:t>
            </a:r>
          </a:p>
          <a:p>
            <a:pPr lvl="0">
              <a:lnSpc>
                <a:spcPct val="120000"/>
              </a:lnSpc>
              <a:spcBef>
                <a:spcPts val="600"/>
              </a:spcBef>
            </a:pPr>
            <a:r>
              <a:rPr lang="en-US" sz="1800" dirty="0"/>
              <a:t>Action planning/strategic planning</a:t>
            </a:r>
          </a:p>
          <a:p>
            <a:pPr lvl="0">
              <a:lnSpc>
                <a:spcPct val="120000"/>
              </a:lnSpc>
              <a:spcBef>
                <a:spcPts val="600"/>
              </a:spcBef>
            </a:pPr>
            <a:r>
              <a:rPr lang="en-US" sz="1800" dirty="0"/>
              <a:t>Be strategic, push certain agendas</a:t>
            </a:r>
          </a:p>
          <a:p>
            <a:pPr lvl="0">
              <a:lnSpc>
                <a:spcPct val="120000"/>
              </a:lnSpc>
              <a:spcBef>
                <a:spcPts val="600"/>
              </a:spcBef>
            </a:pPr>
            <a:r>
              <a:rPr lang="en-US" sz="1800" dirty="0"/>
              <a:t>Evaluation for your strategic plan; are you where you wanted to be? How do you align with full agency plan?</a:t>
            </a:r>
          </a:p>
          <a:p>
            <a:pPr lvl="0">
              <a:lnSpc>
                <a:spcPct val="120000"/>
              </a:lnSpc>
              <a:spcBef>
                <a:spcPts val="600"/>
              </a:spcBef>
            </a:pPr>
            <a:r>
              <a:rPr lang="en-US" sz="1800" dirty="0"/>
              <a:t>Vision/mission based on data/stakeholders with action plan and strategies liked to vision/mission</a:t>
            </a:r>
          </a:p>
        </p:txBody>
      </p:sp>
      <p:sp>
        <p:nvSpPr>
          <p:cNvPr id="4" name="TextBox 3"/>
          <p:cNvSpPr txBox="1"/>
          <p:nvPr/>
        </p:nvSpPr>
        <p:spPr>
          <a:xfrm>
            <a:off x="0" y="1506023"/>
            <a:ext cx="9144000" cy="461665"/>
          </a:xfrm>
          <a:prstGeom prst="rect">
            <a:avLst/>
          </a:prstGeom>
          <a:noFill/>
        </p:spPr>
        <p:txBody>
          <a:bodyPr wrap="square" rtlCol="0">
            <a:spAutoFit/>
          </a:bodyPr>
          <a:lstStyle/>
          <a:p>
            <a:pPr algn="ctr"/>
            <a:r>
              <a:rPr lang="en-US" sz="2000" b="1" u="sng" dirty="0"/>
              <a:t>Strategic Thinking</a:t>
            </a:r>
            <a:r>
              <a:rPr lang="en-US" sz="2000" u="sng" dirty="0"/>
              <a:t>:</a:t>
            </a:r>
            <a:r>
              <a:rPr lang="en-US" sz="2400" b="1" u="sng" dirty="0"/>
              <a:t> </a:t>
            </a:r>
            <a:endParaRPr lang="en-US" sz="2400" u="sng" dirty="0"/>
          </a:p>
        </p:txBody>
      </p:sp>
    </p:spTree>
    <p:extLst>
      <p:ext uri="{BB962C8B-B14F-4D97-AF65-F5344CB8AC3E}">
        <p14:creationId xmlns:p14="http://schemas.microsoft.com/office/powerpoint/2010/main" val="982738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3</a:t>
            </a:r>
          </a:p>
        </p:txBody>
      </p:sp>
      <p:sp>
        <p:nvSpPr>
          <p:cNvPr id="3" name="Content Placeholder 2"/>
          <p:cNvSpPr>
            <a:spLocks noGrp="1"/>
          </p:cNvSpPr>
          <p:nvPr>
            <p:ph idx="1"/>
          </p:nvPr>
        </p:nvSpPr>
        <p:spPr>
          <a:xfrm>
            <a:off x="628650" y="2100096"/>
            <a:ext cx="7886700" cy="3681867"/>
          </a:xfrm>
        </p:spPr>
        <p:txBody>
          <a:bodyPr numCol="1">
            <a:normAutofit/>
          </a:bodyPr>
          <a:lstStyle/>
          <a:p>
            <a:pPr lvl="0"/>
            <a:r>
              <a:rPr lang="en-US" sz="2200" dirty="0"/>
              <a:t>Know when federal grants are coming; laws/regulations changing; what peer states are doing</a:t>
            </a:r>
          </a:p>
        </p:txBody>
      </p:sp>
      <p:sp>
        <p:nvSpPr>
          <p:cNvPr id="4" name="TextBox 3"/>
          <p:cNvSpPr txBox="1"/>
          <p:nvPr/>
        </p:nvSpPr>
        <p:spPr>
          <a:xfrm>
            <a:off x="0" y="1506023"/>
            <a:ext cx="9144000" cy="461665"/>
          </a:xfrm>
          <a:prstGeom prst="rect">
            <a:avLst/>
          </a:prstGeom>
          <a:noFill/>
        </p:spPr>
        <p:txBody>
          <a:bodyPr wrap="square" rtlCol="0">
            <a:spAutoFit/>
          </a:bodyPr>
          <a:lstStyle/>
          <a:p>
            <a:pPr algn="ctr"/>
            <a:r>
              <a:rPr lang="en-US" sz="2000" b="1" u="sng" dirty="0"/>
              <a:t>Federal Program Requirement</a:t>
            </a:r>
            <a:r>
              <a:rPr lang="en-US" sz="2000" u="sng" dirty="0"/>
              <a:t>:</a:t>
            </a:r>
            <a:r>
              <a:rPr lang="en-US" sz="2400" b="1" u="sng" dirty="0"/>
              <a:t> </a:t>
            </a:r>
            <a:endParaRPr lang="en-US" sz="2400" u="sng" dirty="0"/>
          </a:p>
        </p:txBody>
      </p:sp>
    </p:spTree>
    <p:extLst>
      <p:ext uri="{BB962C8B-B14F-4D97-AF65-F5344CB8AC3E}">
        <p14:creationId xmlns:p14="http://schemas.microsoft.com/office/powerpoint/2010/main" val="3549892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3</a:t>
            </a:r>
          </a:p>
        </p:txBody>
      </p:sp>
      <p:sp>
        <p:nvSpPr>
          <p:cNvPr id="3" name="Content Placeholder 2"/>
          <p:cNvSpPr>
            <a:spLocks noGrp="1"/>
          </p:cNvSpPr>
          <p:nvPr>
            <p:ph idx="1"/>
          </p:nvPr>
        </p:nvSpPr>
        <p:spPr>
          <a:xfrm>
            <a:off x="628650" y="2100096"/>
            <a:ext cx="7886700" cy="3681867"/>
          </a:xfrm>
        </p:spPr>
        <p:txBody>
          <a:bodyPr numCol="1">
            <a:normAutofit fontScale="62500" lnSpcReduction="20000"/>
          </a:bodyPr>
          <a:lstStyle/>
          <a:p>
            <a:pPr lvl="0"/>
            <a:r>
              <a:rPr lang="en-US" dirty="0"/>
              <a:t>Attend board meetings</a:t>
            </a:r>
          </a:p>
          <a:p>
            <a:pPr lvl="0"/>
            <a:r>
              <a:rPr lang="en-US" dirty="0"/>
              <a:t>Demonstrate that you value the work of other EC programs</a:t>
            </a:r>
          </a:p>
          <a:p>
            <a:pPr lvl="0"/>
            <a:r>
              <a:rPr lang="en-US" dirty="0"/>
              <a:t>Know national scene</a:t>
            </a:r>
          </a:p>
          <a:p>
            <a:pPr lvl="0"/>
            <a:r>
              <a:rPr lang="en-US" dirty="0"/>
              <a:t>Understand purpose of funding for all programs in state</a:t>
            </a:r>
          </a:p>
          <a:p>
            <a:pPr lvl="0"/>
            <a:r>
              <a:rPr lang="en-US" dirty="0"/>
              <a:t>Review data to provide guidance to parents, schools, providers</a:t>
            </a:r>
          </a:p>
          <a:p>
            <a:pPr lvl="0"/>
            <a:r>
              <a:rPr lang="en-US" dirty="0"/>
              <a:t>Research to bolster capacity</a:t>
            </a:r>
          </a:p>
          <a:p>
            <a:pPr lvl="0"/>
            <a:r>
              <a:rPr lang="en-US" dirty="0"/>
              <a:t>Data sharing</a:t>
            </a:r>
          </a:p>
          <a:p>
            <a:pPr lvl="0"/>
            <a:r>
              <a:rPr lang="en-US" dirty="0"/>
              <a:t>Disseminate information (e.g. OSEP) to colleagues</a:t>
            </a:r>
          </a:p>
          <a:p>
            <a:pPr lvl="0"/>
            <a:r>
              <a:rPr lang="en-US" dirty="0"/>
              <a:t>Building materials for staff/providers</a:t>
            </a:r>
          </a:p>
          <a:p>
            <a:pPr lvl="0"/>
            <a:r>
              <a:rPr lang="en-US" dirty="0"/>
              <a:t>Present at any EC meeting/initiative- invite yourself if needed, or ask someone to represent C/619</a:t>
            </a:r>
          </a:p>
          <a:p>
            <a:pPr lvl="0"/>
            <a:r>
              <a:rPr lang="en-US" dirty="0"/>
              <a:t>Know fit within the system</a:t>
            </a:r>
          </a:p>
        </p:txBody>
      </p:sp>
      <p:sp>
        <p:nvSpPr>
          <p:cNvPr id="4" name="TextBox 3"/>
          <p:cNvSpPr txBox="1"/>
          <p:nvPr/>
        </p:nvSpPr>
        <p:spPr>
          <a:xfrm>
            <a:off x="0" y="1506023"/>
            <a:ext cx="9144000" cy="461665"/>
          </a:xfrm>
          <a:prstGeom prst="rect">
            <a:avLst/>
          </a:prstGeom>
          <a:noFill/>
        </p:spPr>
        <p:txBody>
          <a:bodyPr wrap="square" rtlCol="0">
            <a:spAutoFit/>
          </a:bodyPr>
          <a:lstStyle/>
          <a:p>
            <a:pPr algn="ctr"/>
            <a:r>
              <a:rPr lang="en-US" sz="2000" b="1" u="sng" dirty="0"/>
              <a:t>State Program Management</a:t>
            </a:r>
            <a:r>
              <a:rPr lang="en-US" sz="2000" u="sng" dirty="0"/>
              <a:t>:</a:t>
            </a:r>
            <a:r>
              <a:rPr lang="en-US" sz="2400" b="1" u="sng" dirty="0"/>
              <a:t> </a:t>
            </a:r>
            <a:endParaRPr lang="en-US" sz="2400" u="sng" dirty="0"/>
          </a:p>
        </p:txBody>
      </p:sp>
    </p:spTree>
    <p:extLst>
      <p:ext uri="{BB962C8B-B14F-4D97-AF65-F5344CB8AC3E}">
        <p14:creationId xmlns:p14="http://schemas.microsoft.com/office/powerpoint/2010/main" val="43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3</a:t>
            </a:r>
          </a:p>
        </p:txBody>
      </p:sp>
      <p:sp>
        <p:nvSpPr>
          <p:cNvPr id="3" name="Content Placeholder 2"/>
          <p:cNvSpPr>
            <a:spLocks noGrp="1"/>
          </p:cNvSpPr>
          <p:nvPr>
            <p:ph idx="1"/>
          </p:nvPr>
        </p:nvSpPr>
        <p:spPr>
          <a:xfrm>
            <a:off x="628650" y="2100096"/>
            <a:ext cx="7886700" cy="3681867"/>
          </a:xfrm>
        </p:spPr>
        <p:txBody>
          <a:bodyPr numCol="1">
            <a:normAutofit/>
          </a:bodyPr>
          <a:lstStyle/>
          <a:p>
            <a:pPr lvl="0"/>
            <a:r>
              <a:rPr lang="en-US" sz="1800" dirty="0"/>
              <a:t>Flexibility to move through roles as needed</a:t>
            </a:r>
          </a:p>
          <a:p>
            <a:pPr lvl="0"/>
            <a:r>
              <a:rPr lang="en-US" sz="1800" dirty="0"/>
              <a:t>Self-care/self-reflect</a:t>
            </a:r>
          </a:p>
          <a:p>
            <a:pPr lvl="0"/>
            <a:r>
              <a:rPr lang="en-US" sz="1800" dirty="0"/>
              <a:t>Make commitments and follow through with obligations </a:t>
            </a:r>
          </a:p>
          <a:p>
            <a:pPr lvl="0"/>
            <a:r>
              <a:rPr lang="en-US" sz="1800" dirty="0"/>
              <a:t>Values put in place</a:t>
            </a:r>
          </a:p>
          <a:p>
            <a:pPr lvl="0"/>
            <a:r>
              <a:rPr lang="en-US" sz="1800" dirty="0"/>
              <a:t>Choose your battles</a:t>
            </a:r>
          </a:p>
          <a:p>
            <a:pPr lvl="0"/>
            <a:r>
              <a:rPr lang="en-US" sz="1800" dirty="0"/>
              <a:t>Be present</a:t>
            </a:r>
          </a:p>
          <a:p>
            <a:pPr lvl="0"/>
            <a:r>
              <a:rPr lang="en-US" sz="1800" dirty="0"/>
              <a:t>Attend conferences/institutes/meetings to learn/grow/share ideas</a:t>
            </a:r>
          </a:p>
          <a:p>
            <a:pPr lvl="0"/>
            <a:r>
              <a:rPr lang="en-US" sz="1800" dirty="0"/>
              <a:t>Bring back information from national conferences</a:t>
            </a:r>
          </a:p>
        </p:txBody>
      </p:sp>
      <p:sp>
        <p:nvSpPr>
          <p:cNvPr id="4" name="TextBox 3"/>
          <p:cNvSpPr txBox="1"/>
          <p:nvPr/>
        </p:nvSpPr>
        <p:spPr>
          <a:xfrm>
            <a:off x="0" y="1506023"/>
            <a:ext cx="9144000" cy="461665"/>
          </a:xfrm>
          <a:prstGeom prst="rect">
            <a:avLst/>
          </a:prstGeom>
          <a:noFill/>
        </p:spPr>
        <p:txBody>
          <a:bodyPr wrap="square" rtlCol="0">
            <a:spAutoFit/>
          </a:bodyPr>
          <a:lstStyle/>
          <a:p>
            <a:pPr algn="ctr"/>
            <a:r>
              <a:rPr lang="en-US" sz="2000" b="1" u="sng" dirty="0"/>
              <a:t>Professionalism</a:t>
            </a:r>
            <a:r>
              <a:rPr lang="en-US" sz="2000" u="sng" dirty="0"/>
              <a:t>:</a:t>
            </a:r>
            <a:r>
              <a:rPr lang="en-US" sz="2400" b="1" u="sng" dirty="0"/>
              <a:t> </a:t>
            </a:r>
            <a:endParaRPr lang="en-US" sz="2400" u="sng" dirty="0"/>
          </a:p>
        </p:txBody>
      </p:sp>
    </p:spTree>
    <p:extLst>
      <p:ext uri="{BB962C8B-B14F-4D97-AF65-F5344CB8AC3E}">
        <p14:creationId xmlns:p14="http://schemas.microsoft.com/office/powerpoint/2010/main" val="487203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3</a:t>
            </a:r>
          </a:p>
        </p:txBody>
      </p:sp>
      <p:sp>
        <p:nvSpPr>
          <p:cNvPr id="3" name="Content Placeholder 2"/>
          <p:cNvSpPr>
            <a:spLocks noGrp="1"/>
          </p:cNvSpPr>
          <p:nvPr>
            <p:ph idx="1"/>
          </p:nvPr>
        </p:nvSpPr>
        <p:spPr>
          <a:xfrm>
            <a:off x="628650" y="2100096"/>
            <a:ext cx="7886700" cy="4023613"/>
          </a:xfrm>
        </p:spPr>
        <p:txBody>
          <a:bodyPr numCol="2">
            <a:normAutofit fontScale="40000" lnSpcReduction="20000"/>
          </a:bodyPr>
          <a:lstStyle/>
          <a:p>
            <a:pPr lvl="0">
              <a:lnSpc>
                <a:spcPct val="120000"/>
              </a:lnSpc>
              <a:spcBef>
                <a:spcPts val="600"/>
              </a:spcBef>
            </a:pPr>
            <a:r>
              <a:rPr lang="en-US" dirty="0"/>
              <a:t>Be a voice</a:t>
            </a:r>
          </a:p>
          <a:p>
            <a:pPr lvl="0">
              <a:lnSpc>
                <a:spcPct val="120000"/>
              </a:lnSpc>
              <a:spcBef>
                <a:spcPts val="600"/>
              </a:spcBef>
            </a:pPr>
            <a:r>
              <a:rPr lang="en-US" dirty="0"/>
              <a:t>Use a common vocabulary</a:t>
            </a:r>
          </a:p>
          <a:p>
            <a:pPr lvl="0">
              <a:lnSpc>
                <a:spcPct val="120000"/>
              </a:lnSpc>
              <a:spcBef>
                <a:spcPts val="600"/>
              </a:spcBef>
            </a:pPr>
            <a:r>
              <a:rPr lang="en-US" dirty="0"/>
              <a:t>Bring value to table</a:t>
            </a:r>
          </a:p>
          <a:p>
            <a:pPr lvl="0">
              <a:lnSpc>
                <a:spcPct val="120000"/>
              </a:lnSpc>
              <a:spcBef>
                <a:spcPts val="600"/>
              </a:spcBef>
            </a:pPr>
            <a:r>
              <a:rPr lang="en-US" dirty="0"/>
              <a:t>Get out to as many stakeholder groups as possible</a:t>
            </a:r>
          </a:p>
          <a:p>
            <a:pPr lvl="0">
              <a:lnSpc>
                <a:spcPct val="120000"/>
              </a:lnSpc>
              <a:spcBef>
                <a:spcPts val="600"/>
              </a:spcBef>
            </a:pPr>
            <a:r>
              <a:rPr lang="en-US" dirty="0"/>
              <a:t>Promoting/educating about the program</a:t>
            </a:r>
          </a:p>
          <a:p>
            <a:pPr lvl="0">
              <a:lnSpc>
                <a:spcPct val="120000"/>
              </a:lnSpc>
              <a:spcBef>
                <a:spcPts val="600"/>
              </a:spcBef>
            </a:pPr>
            <a:r>
              <a:rPr lang="en-US" dirty="0"/>
              <a:t>Building relationships with partners</a:t>
            </a:r>
          </a:p>
          <a:p>
            <a:pPr lvl="0">
              <a:lnSpc>
                <a:spcPct val="120000"/>
              </a:lnSpc>
              <a:spcBef>
                <a:spcPts val="600"/>
              </a:spcBef>
            </a:pPr>
            <a:r>
              <a:rPr lang="en-US" dirty="0"/>
              <a:t>Be mindful of bigger picture- how to promote for agency not just EI</a:t>
            </a:r>
          </a:p>
          <a:p>
            <a:pPr lvl="0">
              <a:lnSpc>
                <a:spcPct val="120000"/>
              </a:lnSpc>
              <a:spcBef>
                <a:spcPts val="600"/>
              </a:spcBef>
            </a:pPr>
            <a:r>
              <a:rPr lang="en-US" dirty="0"/>
              <a:t>Show the connection between agencies- show how families/kids will benefit</a:t>
            </a:r>
          </a:p>
          <a:p>
            <a:pPr lvl="0">
              <a:lnSpc>
                <a:spcPct val="120000"/>
              </a:lnSpc>
              <a:spcBef>
                <a:spcPts val="600"/>
              </a:spcBef>
            </a:pPr>
            <a:r>
              <a:rPr lang="en-US" dirty="0"/>
              <a:t>Continue to build collaborations between agencies, be supportive, build support</a:t>
            </a:r>
          </a:p>
          <a:p>
            <a:pPr lvl="0">
              <a:lnSpc>
                <a:spcPct val="120000"/>
              </a:lnSpc>
              <a:spcBef>
                <a:spcPts val="600"/>
              </a:spcBef>
            </a:pPr>
            <a:r>
              <a:rPr lang="en-US" dirty="0"/>
              <a:t>Acknowledge the competition for resources and learn to partner to use limited resources</a:t>
            </a:r>
          </a:p>
          <a:p>
            <a:pPr lvl="0">
              <a:lnSpc>
                <a:spcPct val="120000"/>
              </a:lnSpc>
              <a:spcBef>
                <a:spcPts val="600"/>
              </a:spcBef>
            </a:pPr>
            <a:r>
              <a:rPr lang="en-US" dirty="0"/>
              <a:t>Relationship building across agencies</a:t>
            </a:r>
          </a:p>
          <a:p>
            <a:pPr lvl="0">
              <a:lnSpc>
                <a:spcPct val="120000"/>
              </a:lnSpc>
              <a:spcBef>
                <a:spcPts val="600"/>
              </a:spcBef>
            </a:pPr>
            <a:r>
              <a:rPr lang="en-US" dirty="0"/>
              <a:t>Demonstrate that you value the work of other EC programs</a:t>
            </a:r>
          </a:p>
          <a:p>
            <a:pPr lvl="0">
              <a:lnSpc>
                <a:spcPct val="120000"/>
              </a:lnSpc>
              <a:spcBef>
                <a:spcPts val="600"/>
              </a:spcBef>
            </a:pPr>
            <a:r>
              <a:rPr lang="en-US" dirty="0"/>
              <a:t>Offer to participate in other EC initiatives/TA/PD</a:t>
            </a:r>
          </a:p>
          <a:p>
            <a:pPr lvl="0">
              <a:lnSpc>
                <a:spcPct val="120000"/>
              </a:lnSpc>
              <a:spcBef>
                <a:spcPts val="600"/>
              </a:spcBef>
            </a:pPr>
            <a:r>
              <a:rPr lang="en-US" dirty="0"/>
              <a:t>Find common threads across agencies/EC programs</a:t>
            </a:r>
          </a:p>
          <a:p>
            <a:pPr lvl="0">
              <a:lnSpc>
                <a:spcPct val="120000"/>
              </a:lnSpc>
              <a:spcBef>
                <a:spcPts val="600"/>
              </a:spcBef>
            </a:pPr>
            <a:r>
              <a:rPr lang="en-US" dirty="0"/>
              <a:t>Invite other EC programs to your table</a:t>
            </a:r>
          </a:p>
          <a:p>
            <a:pPr lvl="0">
              <a:lnSpc>
                <a:spcPct val="120000"/>
              </a:lnSpc>
              <a:spcBef>
                <a:spcPts val="600"/>
              </a:spcBef>
            </a:pPr>
            <a:r>
              <a:rPr lang="en-US" dirty="0"/>
              <a:t>Make presentations statewide on EI to dispel myths</a:t>
            </a:r>
          </a:p>
          <a:p>
            <a:pPr lvl="0">
              <a:lnSpc>
                <a:spcPct val="120000"/>
              </a:lnSpc>
              <a:spcBef>
                <a:spcPts val="600"/>
              </a:spcBef>
            </a:pPr>
            <a:r>
              <a:rPr lang="en-US" dirty="0"/>
              <a:t>Cross-pollinate group to group by inviting someone from one group to another group</a:t>
            </a:r>
          </a:p>
          <a:p>
            <a:pPr lvl="0">
              <a:lnSpc>
                <a:spcPct val="120000"/>
              </a:lnSpc>
              <a:spcBef>
                <a:spcPts val="600"/>
              </a:spcBef>
            </a:pPr>
            <a:r>
              <a:rPr lang="en-US" dirty="0"/>
              <a:t>Find opportunities to share resources and information with your EC contacts in other agencies</a:t>
            </a:r>
          </a:p>
          <a:p>
            <a:pPr lvl="0">
              <a:lnSpc>
                <a:spcPct val="120000"/>
              </a:lnSpc>
              <a:spcBef>
                <a:spcPts val="600"/>
              </a:spcBef>
            </a:pPr>
            <a:r>
              <a:rPr lang="en-US" dirty="0"/>
              <a:t>Look for opportunities to promote Part C/619 outside the agency</a:t>
            </a:r>
          </a:p>
          <a:p>
            <a:pPr lvl="0">
              <a:lnSpc>
                <a:spcPct val="120000"/>
              </a:lnSpc>
              <a:spcBef>
                <a:spcPts val="600"/>
              </a:spcBef>
            </a:pPr>
            <a:r>
              <a:rPr lang="en-US" dirty="0"/>
              <a:t>Build relationships with champions in the legislature</a:t>
            </a:r>
          </a:p>
          <a:p>
            <a:pPr lvl="0">
              <a:lnSpc>
                <a:spcPct val="120000"/>
              </a:lnSpc>
              <a:spcBef>
                <a:spcPts val="600"/>
              </a:spcBef>
            </a:pPr>
            <a:r>
              <a:rPr lang="en-US" dirty="0"/>
              <a:t>Strengthen/partner with IHE- know standards</a:t>
            </a:r>
          </a:p>
          <a:p>
            <a:pPr lvl="0">
              <a:lnSpc>
                <a:spcPct val="120000"/>
              </a:lnSpc>
              <a:spcBef>
                <a:spcPts val="600"/>
              </a:spcBef>
            </a:pPr>
            <a:r>
              <a:rPr lang="en-US" dirty="0"/>
              <a:t>Bring new/diverse stakeholders</a:t>
            </a:r>
          </a:p>
          <a:p>
            <a:pPr lvl="0">
              <a:lnSpc>
                <a:spcPct val="120000"/>
              </a:lnSpc>
              <a:spcBef>
                <a:spcPts val="600"/>
              </a:spcBef>
            </a:pPr>
            <a:r>
              <a:rPr lang="en-US" dirty="0"/>
              <a:t>Assure it is clear where birth to five sits in the big picture</a:t>
            </a:r>
          </a:p>
          <a:p>
            <a:pPr lvl="0">
              <a:lnSpc>
                <a:spcPct val="120000"/>
              </a:lnSpc>
              <a:spcBef>
                <a:spcPts val="600"/>
              </a:spcBef>
            </a:pPr>
            <a:r>
              <a:rPr lang="en-US" dirty="0"/>
              <a:t>External work</a:t>
            </a:r>
          </a:p>
          <a:p>
            <a:pPr lvl="0">
              <a:lnSpc>
                <a:spcPct val="120000"/>
              </a:lnSpc>
              <a:spcBef>
                <a:spcPts val="600"/>
              </a:spcBef>
            </a:pPr>
            <a:r>
              <a:rPr lang="en-US" dirty="0"/>
              <a:t>Have champions</a:t>
            </a:r>
          </a:p>
          <a:p>
            <a:pPr lvl="0">
              <a:lnSpc>
                <a:spcPct val="120000"/>
              </a:lnSpc>
              <a:spcBef>
                <a:spcPts val="600"/>
              </a:spcBef>
            </a:pPr>
            <a:r>
              <a:rPr lang="en-US" dirty="0"/>
              <a:t>Bind the relationship; work beyond the person</a:t>
            </a:r>
          </a:p>
        </p:txBody>
      </p:sp>
      <p:sp>
        <p:nvSpPr>
          <p:cNvPr id="4" name="TextBox 3"/>
          <p:cNvSpPr txBox="1"/>
          <p:nvPr/>
        </p:nvSpPr>
        <p:spPr>
          <a:xfrm>
            <a:off x="0" y="1506023"/>
            <a:ext cx="9144000" cy="461665"/>
          </a:xfrm>
          <a:prstGeom prst="rect">
            <a:avLst/>
          </a:prstGeom>
          <a:noFill/>
        </p:spPr>
        <p:txBody>
          <a:bodyPr wrap="square" rtlCol="0">
            <a:spAutoFit/>
          </a:bodyPr>
          <a:lstStyle/>
          <a:p>
            <a:pPr algn="ctr"/>
            <a:r>
              <a:rPr lang="en-US" sz="2000" b="1" u="sng" dirty="0"/>
              <a:t>Stakeholder Engagement</a:t>
            </a:r>
            <a:r>
              <a:rPr lang="en-US" sz="2000" u="sng" dirty="0"/>
              <a:t>:</a:t>
            </a:r>
            <a:r>
              <a:rPr lang="en-US" sz="2400" b="1" u="sng" dirty="0"/>
              <a:t> </a:t>
            </a:r>
            <a:endParaRPr lang="en-US" sz="2400" u="sng" dirty="0"/>
          </a:p>
        </p:txBody>
      </p:sp>
    </p:spTree>
    <p:extLst>
      <p:ext uri="{BB962C8B-B14F-4D97-AF65-F5344CB8AC3E}">
        <p14:creationId xmlns:p14="http://schemas.microsoft.com/office/powerpoint/2010/main" val="943287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460"/>
            <a:ext cx="7886700" cy="1325563"/>
          </a:xfrm>
        </p:spPr>
        <p:txBody>
          <a:bodyPr>
            <a:normAutofit/>
          </a:bodyPr>
          <a:lstStyle/>
          <a:p>
            <a:pPr algn="ctr"/>
            <a:r>
              <a:rPr lang="en-US" sz="3600" dirty="0"/>
              <a:t>Level 3</a:t>
            </a:r>
          </a:p>
        </p:txBody>
      </p:sp>
      <p:sp>
        <p:nvSpPr>
          <p:cNvPr id="3" name="Content Placeholder 2"/>
          <p:cNvSpPr>
            <a:spLocks noGrp="1"/>
          </p:cNvSpPr>
          <p:nvPr>
            <p:ph idx="1"/>
          </p:nvPr>
        </p:nvSpPr>
        <p:spPr>
          <a:xfrm>
            <a:off x="628650" y="2100096"/>
            <a:ext cx="7886700" cy="3681867"/>
          </a:xfrm>
        </p:spPr>
        <p:txBody>
          <a:bodyPr numCol="1">
            <a:normAutofit/>
          </a:bodyPr>
          <a:lstStyle/>
          <a:p>
            <a:pPr lvl="0"/>
            <a:r>
              <a:rPr lang="en-US" sz="1800" dirty="0"/>
              <a:t>Be mindful of bigger picture- how to promote for agency not just EI</a:t>
            </a:r>
          </a:p>
          <a:p>
            <a:pPr lvl="0"/>
            <a:r>
              <a:rPr lang="en-US" sz="1800" dirty="0"/>
              <a:t>Bring audacious ideas</a:t>
            </a:r>
          </a:p>
          <a:p>
            <a:pPr lvl="0"/>
            <a:r>
              <a:rPr lang="en-US" sz="1800" dirty="0"/>
              <a:t>Long-term prep—your success is our success</a:t>
            </a:r>
          </a:p>
          <a:p>
            <a:pPr lvl="0"/>
            <a:r>
              <a:rPr lang="en-US" sz="1800" dirty="0"/>
              <a:t>Need to be successful after exiting the system</a:t>
            </a:r>
          </a:p>
          <a:p>
            <a:pPr lvl="0"/>
            <a:r>
              <a:rPr lang="en-US" sz="1800" dirty="0"/>
              <a:t>Two gen focus</a:t>
            </a:r>
          </a:p>
        </p:txBody>
      </p:sp>
      <p:sp>
        <p:nvSpPr>
          <p:cNvPr id="4" name="TextBox 3"/>
          <p:cNvSpPr txBox="1"/>
          <p:nvPr/>
        </p:nvSpPr>
        <p:spPr>
          <a:xfrm>
            <a:off x="0" y="1506023"/>
            <a:ext cx="9144000" cy="461665"/>
          </a:xfrm>
          <a:prstGeom prst="rect">
            <a:avLst/>
          </a:prstGeom>
          <a:noFill/>
        </p:spPr>
        <p:txBody>
          <a:bodyPr wrap="square" rtlCol="0">
            <a:spAutoFit/>
          </a:bodyPr>
          <a:lstStyle/>
          <a:p>
            <a:pPr algn="ctr"/>
            <a:r>
              <a:rPr lang="en-US" sz="2000" b="1" u="sng" dirty="0"/>
              <a:t>Strategic Thinking</a:t>
            </a:r>
            <a:r>
              <a:rPr lang="en-US" sz="2000" u="sng" dirty="0"/>
              <a:t>:</a:t>
            </a:r>
            <a:r>
              <a:rPr lang="en-US" sz="2400" b="1" u="sng" dirty="0"/>
              <a:t> </a:t>
            </a:r>
            <a:endParaRPr lang="en-US" sz="2400" u="sng" dirty="0"/>
          </a:p>
        </p:txBody>
      </p:sp>
    </p:spTree>
    <p:extLst>
      <p:ext uri="{BB962C8B-B14F-4D97-AF65-F5344CB8AC3E}">
        <p14:creationId xmlns:p14="http://schemas.microsoft.com/office/powerpoint/2010/main" val="1472492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DE0-3DD7-49AB-B2DD-7B468FA5171C}"/>
              </a:ext>
            </a:extLst>
          </p:cNvPr>
          <p:cNvSpPr>
            <a:spLocks noGrp="1"/>
          </p:cNvSpPr>
          <p:nvPr>
            <p:ph type="title"/>
          </p:nvPr>
        </p:nvSpPr>
        <p:spPr>
          <a:xfrm>
            <a:off x="628650" y="88489"/>
            <a:ext cx="7886700" cy="1325563"/>
          </a:xfrm>
        </p:spPr>
        <p:txBody>
          <a:bodyPr>
            <a:normAutofit/>
          </a:bodyPr>
          <a:lstStyle/>
          <a:p>
            <a:pPr algn="ctr"/>
            <a:r>
              <a:rPr lang="en-US" sz="3200" dirty="0">
                <a:latin typeface="+mj-lt"/>
              </a:rPr>
              <a:t>Methodology For Leadership Curriculum</a:t>
            </a:r>
          </a:p>
        </p:txBody>
      </p:sp>
      <p:sp>
        <p:nvSpPr>
          <p:cNvPr id="3" name="Content Placeholder 2">
            <a:extLst>
              <a:ext uri="{FF2B5EF4-FFF2-40B4-BE49-F238E27FC236}">
                <a16:creationId xmlns:a16="http://schemas.microsoft.com/office/drawing/2014/main" id="{ACB1E772-BC4C-4704-993B-87B96777E74E}"/>
              </a:ext>
            </a:extLst>
          </p:cNvPr>
          <p:cNvSpPr>
            <a:spLocks noGrp="1"/>
          </p:cNvSpPr>
          <p:nvPr>
            <p:ph idx="1"/>
          </p:nvPr>
        </p:nvSpPr>
        <p:spPr>
          <a:xfrm>
            <a:off x="412955" y="1209368"/>
            <a:ext cx="8102395" cy="4866967"/>
          </a:xfrm>
        </p:spPr>
        <p:txBody>
          <a:bodyPr>
            <a:normAutofit fontScale="85000" lnSpcReduction="20000"/>
          </a:bodyPr>
          <a:lstStyle/>
          <a:p>
            <a:pPr marL="742950" indent="-742950">
              <a:buAutoNum type="arabicPeriod"/>
            </a:pPr>
            <a:r>
              <a:rPr lang="en-US" dirty="0"/>
              <a:t>Scan the Literature for leadership types</a:t>
            </a:r>
          </a:p>
          <a:p>
            <a:pPr marL="742950" indent="-742950">
              <a:buAutoNum type="arabicPeriod"/>
            </a:pPr>
            <a:r>
              <a:rPr lang="en-US" dirty="0"/>
              <a:t>Research synthesis as frame</a:t>
            </a:r>
          </a:p>
          <a:p>
            <a:pPr marL="742950" indent="-742950">
              <a:buAutoNum type="arabicPeriod"/>
            </a:pPr>
            <a:r>
              <a:rPr lang="en-US" dirty="0"/>
              <a:t>Think Tanks Part C/619 (2; N=21 participants)</a:t>
            </a:r>
          </a:p>
          <a:p>
            <a:pPr marL="0" indent="0">
              <a:buNone/>
            </a:pPr>
            <a:r>
              <a:rPr lang="en-US" dirty="0"/>
              <a:t>	a) Job descriptions/What you do/Need to 				know</a:t>
            </a:r>
          </a:p>
          <a:p>
            <a:pPr marL="0" indent="0">
              <a:buNone/>
            </a:pPr>
            <a:r>
              <a:rPr lang="en-US" dirty="0"/>
              <a:t>              b) Refine/reduce into critical knowledge and 			skills by level</a:t>
            </a:r>
          </a:p>
          <a:p>
            <a:pPr marL="0" indent="0">
              <a:buNone/>
            </a:pPr>
            <a:r>
              <a:rPr lang="en-US" dirty="0"/>
              <a:t>	c) Theme statements into categories</a:t>
            </a:r>
          </a:p>
          <a:p>
            <a:pPr marL="0" indent="0">
              <a:buNone/>
            </a:pPr>
            <a:r>
              <a:rPr lang="en-US" dirty="0"/>
              <a:t>	</a:t>
            </a:r>
            <a:r>
              <a:rPr lang="en-US" b="1" dirty="0"/>
              <a:t>d) Translate into competency statements</a:t>
            </a:r>
          </a:p>
          <a:p>
            <a:pPr marL="0" indent="0">
              <a:buNone/>
            </a:pPr>
            <a:r>
              <a:rPr lang="en-US" dirty="0"/>
              <a:t> 4.     Survey/Delphi for validation/consensus</a:t>
            </a:r>
          </a:p>
          <a:p>
            <a:pPr marL="0" indent="0">
              <a:buNone/>
            </a:pPr>
            <a:r>
              <a:rPr lang="en-US" dirty="0"/>
              <a:t> 5.     Refined competencies will be sequenced by level</a:t>
            </a:r>
          </a:p>
          <a:p>
            <a:pPr marL="0" indent="0">
              <a:buNone/>
            </a:pPr>
            <a:r>
              <a:rPr lang="en-US" dirty="0"/>
              <a:t> 6.     Indicators will be developed for each competency</a:t>
            </a:r>
          </a:p>
          <a:p>
            <a:pPr marL="0" indent="0">
              <a:buNone/>
            </a:pPr>
            <a:r>
              <a:rPr lang="en-US" dirty="0"/>
              <a:t> 7.     Curriculum will be developed with learning activities</a:t>
            </a:r>
          </a:p>
          <a:p>
            <a:pPr marL="0" indent="0">
              <a:buNone/>
            </a:pPr>
            <a:endParaRPr lang="en-US" dirty="0"/>
          </a:p>
        </p:txBody>
      </p:sp>
    </p:spTree>
    <p:extLst>
      <p:ext uri="{BB962C8B-B14F-4D97-AF65-F5344CB8AC3E}">
        <p14:creationId xmlns:p14="http://schemas.microsoft.com/office/powerpoint/2010/main" val="2348407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Collection/Reduction Methodology</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48332" y="1690689"/>
            <a:ext cx="8247336" cy="4347504"/>
          </a:xfrm>
          <a:prstGeom prst="rect">
            <a:avLst/>
          </a:prstGeom>
        </p:spPr>
      </p:pic>
    </p:spTree>
    <p:extLst>
      <p:ext uri="{BB962C8B-B14F-4D97-AF65-F5344CB8AC3E}">
        <p14:creationId xmlns:p14="http://schemas.microsoft.com/office/powerpoint/2010/main" val="750218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Strategic Thinking</a:t>
            </a:r>
          </a:p>
        </p:txBody>
      </p:sp>
      <p:sp>
        <p:nvSpPr>
          <p:cNvPr id="4" name="Content Placeholder 2"/>
          <p:cNvSpPr>
            <a:spLocks noGrp="1"/>
          </p:cNvSpPr>
          <p:nvPr>
            <p:ph idx="1"/>
          </p:nvPr>
        </p:nvSpPr>
        <p:spPr>
          <a:xfrm>
            <a:off x="346841" y="1533033"/>
            <a:ext cx="8450317" cy="4520925"/>
          </a:xfrm>
        </p:spPr>
        <p:txBody>
          <a:bodyPr>
            <a:normAutofit fontScale="85000" lnSpcReduction="20000"/>
          </a:bodyPr>
          <a:lstStyle/>
          <a:p>
            <a:pPr marL="342900" indent="-342900"/>
            <a:r>
              <a:rPr lang="en-US" dirty="0"/>
              <a:t>Initial Raw Data </a:t>
            </a:r>
          </a:p>
          <a:p>
            <a:pPr marL="800100" lvl="1" indent="-342900"/>
            <a:r>
              <a:rPr lang="en-US" dirty="0"/>
              <a:t>Be mindful of bigger picture</a:t>
            </a:r>
          </a:p>
          <a:p>
            <a:pPr marL="800100" lvl="1" indent="-342900"/>
            <a:r>
              <a:rPr lang="en-US" dirty="0"/>
              <a:t>Bring audacious ideas</a:t>
            </a:r>
          </a:p>
          <a:p>
            <a:pPr marL="800100" lvl="1" indent="-342900"/>
            <a:r>
              <a:rPr lang="en-US" dirty="0"/>
              <a:t>Long-term prep—your success is our success</a:t>
            </a:r>
          </a:p>
          <a:p>
            <a:pPr marL="800100" lvl="1" indent="-342900"/>
            <a:r>
              <a:rPr lang="en-US" dirty="0"/>
              <a:t>Need to be successful after exiting the system</a:t>
            </a:r>
          </a:p>
          <a:p>
            <a:pPr marL="342900" indent="-342900"/>
            <a:r>
              <a:rPr lang="en-US" dirty="0"/>
              <a:t>Data Reduction Category </a:t>
            </a:r>
          </a:p>
          <a:p>
            <a:pPr marL="800100" lvl="1" indent="-342900"/>
            <a:r>
              <a:rPr lang="en-US" dirty="0"/>
              <a:t>Strategic Thinking</a:t>
            </a:r>
          </a:p>
          <a:p>
            <a:pPr marL="1257300" lvl="2" indent="-342900"/>
            <a:r>
              <a:rPr lang="en-US" dirty="0"/>
              <a:t>Develop Partnerships/Relationships Outside the Agency</a:t>
            </a:r>
          </a:p>
          <a:p>
            <a:pPr marL="342900" indent="-342900"/>
            <a:r>
              <a:rPr lang="en-US" dirty="0"/>
              <a:t>Final Competencies</a:t>
            </a:r>
          </a:p>
          <a:p>
            <a:pPr marL="800100" lvl="1" indent="-342900"/>
            <a:r>
              <a:rPr lang="en-US" dirty="0"/>
              <a:t>Uses a team approach for problem solving and program management of the state early childhood system</a:t>
            </a:r>
          </a:p>
          <a:p>
            <a:pPr marL="800100" lvl="1" indent="-342900"/>
            <a:r>
              <a:rPr lang="en-US" dirty="0"/>
              <a:t>Facilitates statewide meetings in the early childhood system</a:t>
            </a:r>
          </a:p>
          <a:p>
            <a:pPr marL="800100" lvl="1" indent="-342900"/>
            <a:r>
              <a:rPr lang="en-US" dirty="0"/>
              <a:t>Develops action plans and timelines for achievement of objectives in prioritized areas of early childhood service delivery</a:t>
            </a:r>
          </a:p>
          <a:p>
            <a:pPr marL="800100" lvl="1" indent="-342900"/>
            <a:r>
              <a:rPr lang="en-US" dirty="0"/>
              <a:t>Develops a logic model to evaluate the state early childhood system</a:t>
            </a:r>
          </a:p>
          <a:p>
            <a:pPr marL="800100" lvl="1" indent="-342900"/>
            <a:endParaRPr lang="en-US" dirty="0"/>
          </a:p>
        </p:txBody>
      </p:sp>
    </p:spTree>
    <p:extLst>
      <p:ext uri="{BB962C8B-B14F-4D97-AF65-F5344CB8AC3E}">
        <p14:creationId xmlns:p14="http://schemas.microsoft.com/office/powerpoint/2010/main" val="854055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C89B-AA0D-4F78-896A-98CD00B567C4}"/>
              </a:ext>
            </a:extLst>
          </p:cNvPr>
          <p:cNvSpPr>
            <a:spLocks noGrp="1"/>
          </p:cNvSpPr>
          <p:nvPr>
            <p:ph type="title"/>
          </p:nvPr>
        </p:nvSpPr>
        <p:spPr/>
        <p:txBody>
          <a:bodyPr>
            <a:normAutofit/>
          </a:bodyPr>
          <a:lstStyle/>
          <a:p>
            <a:pPr algn="ctr"/>
            <a:r>
              <a:rPr lang="en-US" sz="3200" dirty="0">
                <a:latin typeface="+mj-lt"/>
              </a:rPr>
              <a:t>Directions on Survey</a:t>
            </a:r>
          </a:p>
        </p:txBody>
      </p:sp>
      <p:sp>
        <p:nvSpPr>
          <p:cNvPr id="3" name="Content Placeholder 2">
            <a:extLst>
              <a:ext uri="{FF2B5EF4-FFF2-40B4-BE49-F238E27FC236}">
                <a16:creationId xmlns:a16="http://schemas.microsoft.com/office/drawing/2014/main" id="{A087A9D4-CD89-462F-8631-ED44803022FD}"/>
              </a:ext>
            </a:extLst>
          </p:cNvPr>
          <p:cNvSpPr>
            <a:spLocks noGrp="1"/>
          </p:cNvSpPr>
          <p:nvPr>
            <p:ph idx="1"/>
          </p:nvPr>
        </p:nvSpPr>
        <p:spPr/>
        <p:txBody>
          <a:bodyPr/>
          <a:lstStyle/>
          <a:p>
            <a:pPr marL="0" indent="0">
              <a:buNone/>
            </a:pPr>
            <a:r>
              <a:rPr lang="en-US" b="1" dirty="0"/>
              <a:t>Items Listed by Level and Area</a:t>
            </a:r>
          </a:p>
          <a:p>
            <a:pPr marL="0" indent="0">
              <a:buNone/>
            </a:pPr>
            <a:endParaRPr lang="en-US" dirty="0"/>
          </a:p>
          <a:p>
            <a:pPr marL="0" indent="0">
              <a:buNone/>
            </a:pPr>
            <a:r>
              <a:rPr lang="en-US" dirty="0"/>
              <a:t>For each item please check whether this is a valid description of what you do or want to do as a leader</a:t>
            </a:r>
          </a:p>
          <a:p>
            <a:pPr marL="0" indent="0">
              <a:buNone/>
            </a:pPr>
            <a:endParaRPr lang="en-US" dirty="0"/>
          </a:p>
          <a:p>
            <a:pPr marL="0" indent="0">
              <a:buNone/>
            </a:pPr>
            <a:r>
              <a:rPr lang="en-US" b="1" dirty="0"/>
              <a:t>At the End of Each Area by Level</a:t>
            </a:r>
          </a:p>
          <a:p>
            <a:pPr marL="0" indent="0">
              <a:buNone/>
            </a:pPr>
            <a:endParaRPr lang="en-US" dirty="0"/>
          </a:p>
          <a:p>
            <a:pPr marL="0" indent="0">
              <a:buNone/>
            </a:pPr>
            <a:r>
              <a:rPr lang="en-US" dirty="0"/>
              <a:t>Please tell us what the 2 most important item in this Areas is</a:t>
            </a:r>
          </a:p>
        </p:txBody>
      </p:sp>
    </p:spTree>
    <p:extLst>
      <p:ext uri="{BB962C8B-B14F-4D97-AF65-F5344CB8AC3E}">
        <p14:creationId xmlns:p14="http://schemas.microsoft.com/office/powerpoint/2010/main" val="129428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63A0-E748-44C4-A3A6-E133F0BBD4DA}"/>
              </a:ext>
            </a:extLst>
          </p:cNvPr>
          <p:cNvSpPr>
            <a:spLocks noGrp="1"/>
          </p:cNvSpPr>
          <p:nvPr>
            <p:ph type="title"/>
          </p:nvPr>
        </p:nvSpPr>
        <p:spPr>
          <a:xfrm>
            <a:off x="1485900" y="1205593"/>
            <a:ext cx="6172200" cy="680357"/>
          </a:xfrm>
        </p:spPr>
        <p:txBody>
          <a:bodyPr>
            <a:noAutofit/>
          </a:bodyPr>
          <a:lstStyle/>
          <a:p>
            <a:pPr lvl="0" algn="ctr"/>
            <a:br>
              <a:rPr lang="en-US" sz="2400" dirty="0">
                <a:cs typeface="Arial" panose="020B0604020202020204" pitchFamily="34" charset="0"/>
              </a:rPr>
            </a:br>
            <a:r>
              <a:rPr lang="en-US" sz="2400" dirty="0">
                <a:cs typeface="Arial" panose="020B0604020202020204" pitchFamily="34" charset="0"/>
              </a:rPr>
              <a:t>A Comprehensive System of </a:t>
            </a:r>
            <a:br>
              <a:rPr lang="en-US" sz="2400" dirty="0">
                <a:cs typeface="Arial" panose="020B0604020202020204" pitchFamily="34" charset="0"/>
              </a:rPr>
            </a:br>
            <a:r>
              <a:rPr lang="en-US" sz="2400" dirty="0">
                <a:cs typeface="Arial" panose="020B0604020202020204" pitchFamily="34" charset="0"/>
              </a:rPr>
              <a:t>Personnel Development </a:t>
            </a:r>
            <a:br>
              <a:rPr lang="en-US" sz="2400" dirty="0">
                <a:cs typeface="Arial" panose="020B0604020202020204" pitchFamily="34" charset="0"/>
              </a:rPr>
            </a:br>
            <a:endParaRPr lang="en-US" sz="2400" dirty="0"/>
          </a:p>
        </p:txBody>
      </p:sp>
      <p:sp>
        <p:nvSpPr>
          <p:cNvPr id="3" name="Content Placeholder 2">
            <a:extLst>
              <a:ext uri="{FF2B5EF4-FFF2-40B4-BE49-F238E27FC236}">
                <a16:creationId xmlns:a16="http://schemas.microsoft.com/office/drawing/2014/main" id="{4D910930-E965-4890-AA37-4655EFBD6BDE}"/>
              </a:ext>
            </a:extLst>
          </p:cNvPr>
          <p:cNvSpPr>
            <a:spLocks noGrp="1"/>
          </p:cNvSpPr>
          <p:nvPr>
            <p:ph idx="1"/>
          </p:nvPr>
        </p:nvSpPr>
        <p:spPr>
          <a:xfrm>
            <a:off x="1485900" y="1989364"/>
            <a:ext cx="6172200" cy="3663044"/>
          </a:xfrm>
        </p:spPr>
        <p:txBody>
          <a:bodyPr>
            <a:normAutofit fontScale="92500" lnSpcReduction="10000"/>
          </a:bodyPr>
          <a:lstStyle/>
          <a:p>
            <a:pPr marL="0" indent="0" algn="ctr">
              <a:buNone/>
            </a:pPr>
            <a:endParaRPr lang="en-US" sz="2925" b="1" dirty="0">
              <a:cs typeface="Arial" panose="020B0604020202020204" pitchFamily="34" charset="0"/>
            </a:endParaRPr>
          </a:p>
          <a:p>
            <a:pPr marL="0" indent="0" algn="ctr">
              <a:buNone/>
            </a:pPr>
            <a:r>
              <a:rPr lang="en-US" sz="2925" b="1" dirty="0">
                <a:cs typeface="Arial" panose="020B0604020202020204" pitchFamily="34" charset="0"/>
              </a:rPr>
              <a:t>is a </a:t>
            </a:r>
            <a:r>
              <a:rPr lang="en-US" sz="2925" b="1" i="1" dirty="0">
                <a:cs typeface="Arial" panose="020B0604020202020204" pitchFamily="34" charset="0"/>
              </a:rPr>
              <a:t>necessary</a:t>
            </a:r>
            <a:r>
              <a:rPr lang="en-US" sz="2925" b="1" dirty="0">
                <a:cs typeface="Arial" panose="020B0604020202020204" pitchFamily="34" charset="0"/>
              </a:rPr>
              <a:t> and </a:t>
            </a:r>
            <a:r>
              <a:rPr lang="en-US" sz="2925" b="1" i="1" dirty="0">
                <a:cs typeface="Arial" panose="020B0604020202020204" pitchFamily="34" charset="0"/>
              </a:rPr>
              <a:t>integral</a:t>
            </a:r>
            <a:r>
              <a:rPr lang="en-US" sz="2925" b="1" dirty="0">
                <a:cs typeface="Arial" panose="020B0604020202020204" pitchFamily="34" charset="0"/>
              </a:rPr>
              <a:t> </a:t>
            </a:r>
          </a:p>
          <a:p>
            <a:pPr marL="0" indent="0" algn="ctr">
              <a:buNone/>
            </a:pPr>
            <a:r>
              <a:rPr lang="en-US" sz="2925" b="1" dirty="0">
                <a:cs typeface="Arial" panose="020B0604020202020204" pitchFamily="34" charset="0"/>
              </a:rPr>
              <a:t>quality indicator of </a:t>
            </a:r>
          </a:p>
          <a:p>
            <a:pPr marL="0" indent="0" algn="ctr">
              <a:buNone/>
            </a:pPr>
            <a:r>
              <a:rPr lang="en-US" sz="2925" b="1" dirty="0">
                <a:cs typeface="Arial" panose="020B0604020202020204" pitchFamily="34" charset="0"/>
              </a:rPr>
              <a:t>an early childhood service system</a:t>
            </a:r>
          </a:p>
          <a:p>
            <a:pPr marL="0" indent="0" algn="ctr">
              <a:buNone/>
            </a:pPr>
            <a:r>
              <a:rPr lang="en-US" sz="2925" b="1" dirty="0">
                <a:cs typeface="Arial" panose="020B0604020202020204" pitchFamily="34" charset="0"/>
              </a:rPr>
              <a:t>AND</a:t>
            </a:r>
          </a:p>
          <a:p>
            <a:pPr marL="0" indent="0" algn="ctr">
              <a:buNone/>
            </a:pPr>
            <a:r>
              <a:rPr lang="en-US" sz="2925" dirty="0"/>
              <a:t>      </a:t>
            </a:r>
            <a:r>
              <a:rPr lang="en-US" sz="2925" b="1" dirty="0">
                <a:cs typeface="Arial" panose="020B0604020202020204" pitchFamily="34" charset="0"/>
              </a:rPr>
              <a:t>the early childhood workforce </a:t>
            </a:r>
          </a:p>
          <a:p>
            <a:pPr marL="0" indent="0" algn="ctr">
              <a:lnSpc>
                <a:spcPct val="110000"/>
              </a:lnSpc>
              <a:buNone/>
            </a:pPr>
            <a:r>
              <a:rPr lang="en-US" sz="2925" dirty="0">
                <a:cs typeface="Arial" panose="020B0604020202020204" pitchFamily="34" charset="0"/>
              </a:rPr>
              <a:t>who serve infants, toddlers and preschool children with disabilities and their families </a:t>
            </a:r>
          </a:p>
          <a:p>
            <a:pPr marL="0" indent="0">
              <a:buNone/>
            </a:pPr>
            <a:endParaRPr lang="en-US" dirty="0"/>
          </a:p>
        </p:txBody>
      </p:sp>
    </p:spTree>
    <p:extLst>
      <p:ext uri="{BB962C8B-B14F-4D97-AF65-F5344CB8AC3E}">
        <p14:creationId xmlns:p14="http://schemas.microsoft.com/office/powerpoint/2010/main" val="3764121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22E13-A79D-4D41-9E4F-DD9D6BB1CF88}"/>
              </a:ext>
            </a:extLst>
          </p:cNvPr>
          <p:cNvSpPr/>
          <p:nvPr/>
        </p:nvSpPr>
        <p:spPr>
          <a:xfrm>
            <a:off x="250723" y="335846"/>
            <a:ext cx="8583561" cy="5632311"/>
          </a:xfrm>
          <a:prstGeom prst="rect">
            <a:avLst/>
          </a:prstGeom>
        </p:spPr>
        <p:txBody>
          <a:bodyPr wrap="square">
            <a:spAutoFit/>
          </a:bodyPr>
          <a:lstStyle/>
          <a:p>
            <a:r>
              <a:rPr lang="en-US" sz="2400" dirty="0">
                <a:solidFill>
                  <a:srgbClr val="000000"/>
                </a:solidFill>
                <a:latin typeface="Calibri" panose="020F0502020204030204" pitchFamily="34" charset="0"/>
              </a:rPr>
              <a:t>We have taken the data you generated about what you do and what you need to know as leaders and started our date reduction and progression into competencies. We have tried to minimize the competencies and will put indicators and knowledge statements next to the final grouping of competencies.</a:t>
            </a:r>
          </a:p>
          <a:p>
            <a:r>
              <a:rPr lang="en-US" sz="2400" dirty="0">
                <a:solidFill>
                  <a:srgbClr val="000000"/>
                </a:solidFill>
                <a:latin typeface="Calibri" panose="020F0502020204030204" pitchFamily="34" charset="0"/>
              </a:rPr>
              <a:t> </a:t>
            </a:r>
          </a:p>
          <a:p>
            <a:r>
              <a:rPr lang="en-US" sz="2400" b="1" dirty="0">
                <a:solidFill>
                  <a:srgbClr val="000000"/>
                </a:solidFill>
                <a:latin typeface="Calibri" panose="020F0502020204030204" pitchFamily="34" charset="0"/>
              </a:rPr>
              <a:t>As a reminder we have three tiers of leadership generated by you through two think tank meetings.</a:t>
            </a:r>
          </a:p>
          <a:p>
            <a:r>
              <a:rPr lang="en-US" sz="2400" dirty="0">
                <a:solidFill>
                  <a:srgbClr val="000000"/>
                </a:solidFill>
                <a:latin typeface="Calibri" panose="020F0502020204030204" pitchFamily="34" charset="0"/>
              </a:rPr>
              <a:t> </a:t>
            </a:r>
          </a:p>
          <a:p>
            <a:r>
              <a:rPr lang="en-US" sz="2400" dirty="0">
                <a:solidFill>
                  <a:srgbClr val="000000"/>
                </a:solidFill>
                <a:latin typeface="Calibri" panose="020F0502020204030204" pitchFamily="34" charset="0"/>
              </a:rPr>
              <a:t>Tier 1 is management or administrative leadership.</a:t>
            </a:r>
          </a:p>
          <a:p>
            <a:r>
              <a:rPr lang="en-US" sz="2400" dirty="0">
                <a:solidFill>
                  <a:srgbClr val="000000"/>
                </a:solidFill>
                <a:latin typeface="Calibri" panose="020F0502020204030204" pitchFamily="34" charset="0"/>
              </a:rPr>
              <a:t>Tier 2 is leadership in your program’s agency</a:t>
            </a:r>
          </a:p>
          <a:p>
            <a:r>
              <a:rPr lang="en-US" sz="2400" dirty="0">
                <a:solidFill>
                  <a:srgbClr val="000000"/>
                </a:solidFill>
                <a:latin typeface="Calibri" panose="020F0502020204030204" pitchFamily="34" charset="0"/>
              </a:rPr>
              <a:t>Tier 3 is leadership across all early childhood initiatives.</a:t>
            </a:r>
          </a:p>
          <a:p>
            <a:r>
              <a:rPr lang="en-US" sz="2400" dirty="0">
                <a:solidFill>
                  <a:srgbClr val="000000"/>
                </a:solidFill>
                <a:latin typeface="Calibri" panose="020F0502020204030204" pitchFamily="34" charset="0"/>
              </a:rPr>
              <a:t> </a:t>
            </a:r>
          </a:p>
          <a:p>
            <a:r>
              <a:rPr lang="en-US" sz="2400" dirty="0">
                <a:solidFill>
                  <a:srgbClr val="000000"/>
                </a:solidFill>
                <a:latin typeface="Calibri" panose="020F0502020204030204" pitchFamily="34" charset="0"/>
              </a:rPr>
              <a:t>My request:</a:t>
            </a:r>
          </a:p>
          <a:p>
            <a:r>
              <a:rPr lang="en-US" sz="2400" dirty="0">
                <a:solidFill>
                  <a:srgbClr val="000000"/>
                </a:solidFill>
                <a:latin typeface="Calibri" panose="020F0502020204030204" pitchFamily="34" charset="0"/>
              </a:rPr>
              <a:t> Could you please take the following validation survey</a:t>
            </a:r>
          </a:p>
        </p:txBody>
      </p:sp>
    </p:spTree>
    <p:extLst>
      <p:ext uri="{BB962C8B-B14F-4D97-AF65-F5344CB8AC3E}">
        <p14:creationId xmlns:p14="http://schemas.microsoft.com/office/powerpoint/2010/main" val="3511613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C89B-AA0D-4F78-896A-98CD00B567C4}"/>
              </a:ext>
            </a:extLst>
          </p:cNvPr>
          <p:cNvSpPr>
            <a:spLocks noGrp="1"/>
          </p:cNvSpPr>
          <p:nvPr>
            <p:ph type="title"/>
          </p:nvPr>
        </p:nvSpPr>
        <p:spPr/>
        <p:txBody>
          <a:bodyPr>
            <a:normAutofit/>
          </a:bodyPr>
          <a:lstStyle/>
          <a:p>
            <a:pPr algn="ctr"/>
            <a:r>
              <a:rPr lang="en-US" sz="3200" dirty="0">
                <a:latin typeface="+mj-lt"/>
              </a:rPr>
              <a:t>Directions on Survey</a:t>
            </a:r>
          </a:p>
        </p:txBody>
      </p:sp>
      <p:sp>
        <p:nvSpPr>
          <p:cNvPr id="3" name="Content Placeholder 2">
            <a:extLst>
              <a:ext uri="{FF2B5EF4-FFF2-40B4-BE49-F238E27FC236}">
                <a16:creationId xmlns:a16="http://schemas.microsoft.com/office/drawing/2014/main" id="{A087A9D4-CD89-462F-8631-ED44803022FD}"/>
              </a:ext>
            </a:extLst>
          </p:cNvPr>
          <p:cNvSpPr>
            <a:spLocks noGrp="1"/>
          </p:cNvSpPr>
          <p:nvPr>
            <p:ph idx="1"/>
          </p:nvPr>
        </p:nvSpPr>
        <p:spPr/>
        <p:txBody>
          <a:bodyPr/>
          <a:lstStyle/>
          <a:p>
            <a:pPr marL="0" indent="0">
              <a:buNone/>
            </a:pPr>
            <a:r>
              <a:rPr lang="en-US" b="1" dirty="0"/>
              <a:t>Items Listed by Level and Area</a:t>
            </a:r>
          </a:p>
          <a:p>
            <a:pPr marL="0" indent="0">
              <a:buNone/>
            </a:pPr>
            <a:endParaRPr lang="en-US" dirty="0"/>
          </a:p>
          <a:p>
            <a:pPr marL="0" indent="0">
              <a:buNone/>
            </a:pPr>
            <a:r>
              <a:rPr lang="en-US" dirty="0"/>
              <a:t>For each item please check whether this is a valid description of what you do or want to do as a leader</a:t>
            </a:r>
          </a:p>
          <a:p>
            <a:pPr marL="0" indent="0">
              <a:buNone/>
            </a:pPr>
            <a:endParaRPr lang="en-US" dirty="0"/>
          </a:p>
          <a:p>
            <a:pPr marL="0" indent="0">
              <a:buNone/>
            </a:pPr>
            <a:r>
              <a:rPr lang="en-US" b="1" dirty="0"/>
              <a:t>At the End of Each Area by Level</a:t>
            </a:r>
          </a:p>
          <a:p>
            <a:pPr marL="0" indent="0">
              <a:buNone/>
            </a:pPr>
            <a:endParaRPr lang="en-US" dirty="0"/>
          </a:p>
          <a:p>
            <a:pPr marL="0" indent="0">
              <a:buNone/>
            </a:pPr>
            <a:r>
              <a:rPr lang="en-US" dirty="0"/>
              <a:t>Please tell us what the 2 most important item in this Areas is</a:t>
            </a:r>
          </a:p>
        </p:txBody>
      </p:sp>
    </p:spTree>
    <p:extLst>
      <p:ext uri="{BB962C8B-B14F-4D97-AF65-F5344CB8AC3E}">
        <p14:creationId xmlns:p14="http://schemas.microsoft.com/office/powerpoint/2010/main" val="2120629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US" dirty="0"/>
              <a:t>Federal Program Requirements</a:t>
            </a:r>
          </a:p>
        </p:txBody>
      </p:sp>
      <p:graphicFrame>
        <p:nvGraphicFramePr>
          <p:cNvPr id="4" name="Table 3"/>
          <p:cNvGraphicFramePr>
            <a:graphicFrameLocks noGrp="1"/>
          </p:cNvGraphicFramePr>
          <p:nvPr/>
        </p:nvGraphicFramePr>
        <p:xfrm>
          <a:off x="192894" y="1740122"/>
          <a:ext cx="8758211" cy="3855720"/>
        </p:xfrm>
        <a:graphic>
          <a:graphicData uri="http://schemas.openxmlformats.org/drawingml/2006/table">
            <a:tbl>
              <a:tblPr firstRow="1" firstCol="1" bandRow="1">
                <a:tableStyleId>{B301B821-A1FF-4177-AEE7-76D212191A09}</a:tableStyleId>
              </a:tblPr>
              <a:tblGrid>
                <a:gridCol w="2430822">
                  <a:extLst>
                    <a:ext uri="{9D8B030D-6E8A-4147-A177-3AD203B41FA5}">
                      <a16:colId xmlns:a16="http://schemas.microsoft.com/office/drawing/2014/main" val="2075706872"/>
                    </a:ext>
                  </a:extLst>
                </a:gridCol>
                <a:gridCol w="488189">
                  <a:extLst>
                    <a:ext uri="{9D8B030D-6E8A-4147-A177-3AD203B41FA5}">
                      <a16:colId xmlns:a16="http://schemas.microsoft.com/office/drawing/2014/main" val="3443324882"/>
                    </a:ext>
                  </a:extLst>
                </a:gridCol>
                <a:gridCol w="2432000">
                  <a:extLst>
                    <a:ext uri="{9D8B030D-6E8A-4147-A177-3AD203B41FA5}">
                      <a16:colId xmlns:a16="http://schemas.microsoft.com/office/drawing/2014/main" val="2914363768"/>
                    </a:ext>
                  </a:extLst>
                </a:gridCol>
                <a:gridCol w="488189">
                  <a:extLst>
                    <a:ext uri="{9D8B030D-6E8A-4147-A177-3AD203B41FA5}">
                      <a16:colId xmlns:a16="http://schemas.microsoft.com/office/drawing/2014/main" val="1250384243"/>
                    </a:ext>
                  </a:extLst>
                </a:gridCol>
                <a:gridCol w="2430822">
                  <a:extLst>
                    <a:ext uri="{9D8B030D-6E8A-4147-A177-3AD203B41FA5}">
                      <a16:colId xmlns:a16="http://schemas.microsoft.com/office/drawing/2014/main" val="2334581138"/>
                    </a:ext>
                  </a:extLst>
                </a:gridCol>
                <a:gridCol w="488189">
                  <a:extLst>
                    <a:ext uri="{9D8B030D-6E8A-4147-A177-3AD203B41FA5}">
                      <a16:colId xmlns:a16="http://schemas.microsoft.com/office/drawing/2014/main" val="1535584566"/>
                    </a:ext>
                  </a:extLst>
                </a:gridCol>
              </a:tblGrid>
              <a:tr h="228600">
                <a:tc gridSpan="2">
                  <a:txBody>
                    <a:bodyPr/>
                    <a:lstStyle/>
                    <a:p>
                      <a:pPr marL="0" marR="0" algn="ctr">
                        <a:spcBef>
                          <a:spcPts val="0"/>
                        </a:spcBef>
                        <a:spcAft>
                          <a:spcPts val="0"/>
                        </a:spcAft>
                      </a:pPr>
                      <a:r>
                        <a:rPr lang="en-US" sz="1500" b="1" dirty="0">
                          <a:effectLst/>
                        </a:rPr>
                        <a:t>Level 1</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spcBef>
                          <a:spcPts val="0"/>
                        </a:spcBef>
                        <a:spcAft>
                          <a:spcPts val="0"/>
                        </a:spcAft>
                      </a:pPr>
                      <a:r>
                        <a:rPr lang="en-US" sz="1500" b="1" dirty="0">
                          <a:effectLst/>
                        </a:rPr>
                        <a:t>Level 2</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spcBef>
                          <a:spcPts val="0"/>
                        </a:spcBef>
                        <a:spcAft>
                          <a:spcPts val="0"/>
                        </a:spcAft>
                      </a:pPr>
                      <a:r>
                        <a:rPr lang="en-US" sz="1500" b="1" dirty="0">
                          <a:effectLst/>
                        </a:rPr>
                        <a:t>Level 3</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945395478"/>
                  </a:ext>
                </a:extLst>
              </a:tr>
              <a:tr h="1234440">
                <a:tc>
                  <a:txBody>
                    <a:bodyPr/>
                    <a:lstStyle/>
                    <a:p>
                      <a:pPr marL="0" marR="0">
                        <a:spcBef>
                          <a:spcPts val="0"/>
                        </a:spcBef>
                        <a:spcAft>
                          <a:spcPts val="0"/>
                        </a:spcAft>
                      </a:pPr>
                      <a:r>
                        <a:rPr lang="en-US" sz="1400" b="0" dirty="0">
                          <a:effectLst/>
                        </a:rPr>
                        <a:t>Implements and complies with federal laws, regulations, policies, and requirements for the IDEA Part C/619 program</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98%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Implements and complies with federal laws, regulations, policies, and requirements for programs in the state agency in which the Part C/619 program resides</a:t>
                      </a:r>
                    </a:p>
                  </a:txBody>
                  <a:tcPr marL="51435" marR="51435" marT="0" marB="0"/>
                </a:tc>
                <a:tc>
                  <a:txBody>
                    <a:bodyPr/>
                    <a:lstStyle/>
                    <a:p>
                      <a:pPr marL="0" marR="0" algn="ctr">
                        <a:spcBef>
                          <a:spcPts val="0"/>
                        </a:spcBef>
                        <a:spcAft>
                          <a:spcPts val="0"/>
                        </a:spcAft>
                      </a:pPr>
                      <a:r>
                        <a:rPr lang="en-US" sz="1400" dirty="0">
                          <a:effectLst/>
                        </a:rPr>
                        <a:t>80%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Implements and complies with federal laws, regulations, policies, and requirements for early childhood programs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880096151"/>
                  </a:ext>
                </a:extLst>
              </a:tr>
              <a:tr h="1234440">
                <a:tc>
                  <a:txBody>
                    <a:bodyPr/>
                    <a:lstStyle/>
                    <a:p>
                      <a:pPr marL="0" marR="0">
                        <a:spcBef>
                          <a:spcPts val="0"/>
                        </a:spcBef>
                        <a:spcAft>
                          <a:spcPts val="0"/>
                        </a:spcAft>
                      </a:pPr>
                      <a:r>
                        <a:rPr lang="en-US" sz="1400" b="0" dirty="0">
                          <a:effectLst/>
                        </a:rPr>
                        <a:t>Applies current and emerging federal policies, practices, and resources to the Part C/619 state program</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Monitors, interprets and communicates proposed federal laws, regulations, policies, and requirements for the IDEA Part C/619 programs to relevant state agency staff</a:t>
                      </a:r>
                    </a:p>
                  </a:txBody>
                  <a:tcPr marL="51435" marR="51435" marT="0" marB="0"/>
                </a:tc>
                <a:tc>
                  <a:txBody>
                    <a:bodyPr/>
                    <a:lstStyle/>
                    <a:p>
                      <a:pPr marL="0" marR="0" algn="ctr">
                        <a:spcBef>
                          <a:spcPts val="0"/>
                        </a:spcBef>
                        <a:spcAft>
                          <a:spcPts val="0"/>
                        </a:spcAft>
                      </a:pPr>
                      <a:r>
                        <a:rPr lang="en-US" sz="1400" dirty="0">
                          <a:effectLst/>
                        </a:rPr>
                        <a:t>59%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Monitors, interprets and communicates proposed federal laws, regulations, policies, and requirements in early childhood to relevant state agency staff</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560009395"/>
                  </a:ext>
                </a:extLst>
              </a:tr>
              <a:tr h="822960">
                <a:tc>
                  <a:txBody>
                    <a:bodyPr/>
                    <a:lstStyle/>
                    <a:p>
                      <a:pPr marL="0" marR="0">
                        <a:spcBef>
                          <a:spcPts val="0"/>
                        </a:spcBef>
                        <a:spcAft>
                          <a:spcPts val="0"/>
                        </a:spcAft>
                      </a:pPr>
                      <a:r>
                        <a:rPr lang="en-US" sz="1400" b="0" dirty="0">
                          <a:effectLst/>
                        </a:rPr>
                        <a:t>Develops, manages, and analyzes a data system for federal reporting purposes</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Communicates and disseminates any emerging federal initiatives for the Part C/619 program to your agency supervisor</a:t>
                      </a:r>
                    </a:p>
                  </a:txBody>
                  <a:tcPr marL="51435" marR="51435" marT="0" marB="0"/>
                </a:tc>
                <a:tc>
                  <a:txBody>
                    <a:bodyPr/>
                    <a:lstStyle/>
                    <a:p>
                      <a:pPr marL="0" marR="0" algn="ctr">
                        <a:spcBef>
                          <a:spcPts val="0"/>
                        </a:spcBef>
                        <a:spcAft>
                          <a:spcPts val="0"/>
                        </a:spcAft>
                      </a:pPr>
                      <a:r>
                        <a:rPr lang="en-US" sz="1400" dirty="0">
                          <a:effectLst/>
                        </a:rPr>
                        <a:t>59%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Communicates to your agency supervisor any emerging federal initiatives in early childhood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55%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767402157"/>
                  </a:ext>
                </a:extLst>
              </a:tr>
            </a:tbl>
          </a:graphicData>
        </a:graphic>
      </p:graphicFrame>
    </p:spTree>
    <p:extLst>
      <p:ext uri="{BB962C8B-B14F-4D97-AF65-F5344CB8AC3E}">
        <p14:creationId xmlns:p14="http://schemas.microsoft.com/office/powerpoint/2010/main" val="3247215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US" dirty="0"/>
              <a:t>State Program Management</a:t>
            </a:r>
          </a:p>
        </p:txBody>
      </p:sp>
      <p:graphicFrame>
        <p:nvGraphicFramePr>
          <p:cNvPr id="4" name="Table 3"/>
          <p:cNvGraphicFramePr>
            <a:graphicFrameLocks noGrp="1"/>
          </p:cNvGraphicFramePr>
          <p:nvPr/>
        </p:nvGraphicFramePr>
        <p:xfrm>
          <a:off x="171648" y="1762868"/>
          <a:ext cx="8800704" cy="3642360"/>
        </p:xfrm>
        <a:graphic>
          <a:graphicData uri="http://schemas.openxmlformats.org/drawingml/2006/table">
            <a:tbl>
              <a:tblPr firstRow="1" firstCol="1" bandRow="1">
                <a:tableStyleId>{B301B821-A1FF-4177-AEE7-76D212191A09}</a:tableStyleId>
              </a:tblPr>
              <a:tblGrid>
                <a:gridCol w="185691">
                  <a:extLst>
                    <a:ext uri="{9D8B030D-6E8A-4147-A177-3AD203B41FA5}">
                      <a16:colId xmlns:a16="http://schemas.microsoft.com/office/drawing/2014/main" val="664266990"/>
                    </a:ext>
                  </a:extLst>
                </a:gridCol>
                <a:gridCol w="2389038">
                  <a:extLst>
                    <a:ext uri="{9D8B030D-6E8A-4147-A177-3AD203B41FA5}">
                      <a16:colId xmlns:a16="http://schemas.microsoft.com/office/drawing/2014/main" val="3023088592"/>
                    </a:ext>
                  </a:extLst>
                </a:gridCol>
                <a:gridCol w="482633">
                  <a:extLst>
                    <a:ext uri="{9D8B030D-6E8A-4147-A177-3AD203B41FA5}">
                      <a16:colId xmlns:a16="http://schemas.microsoft.com/office/drawing/2014/main" val="1445437838"/>
                    </a:ext>
                  </a:extLst>
                </a:gridCol>
                <a:gridCol w="2389038">
                  <a:extLst>
                    <a:ext uri="{9D8B030D-6E8A-4147-A177-3AD203B41FA5}">
                      <a16:colId xmlns:a16="http://schemas.microsoft.com/office/drawing/2014/main" val="1649159595"/>
                    </a:ext>
                  </a:extLst>
                </a:gridCol>
                <a:gridCol w="482633">
                  <a:extLst>
                    <a:ext uri="{9D8B030D-6E8A-4147-A177-3AD203B41FA5}">
                      <a16:colId xmlns:a16="http://schemas.microsoft.com/office/drawing/2014/main" val="4044205522"/>
                    </a:ext>
                  </a:extLst>
                </a:gridCol>
                <a:gridCol w="2389038">
                  <a:extLst>
                    <a:ext uri="{9D8B030D-6E8A-4147-A177-3AD203B41FA5}">
                      <a16:colId xmlns:a16="http://schemas.microsoft.com/office/drawing/2014/main" val="1600721714"/>
                    </a:ext>
                  </a:extLst>
                </a:gridCol>
                <a:gridCol w="482633">
                  <a:extLst>
                    <a:ext uri="{9D8B030D-6E8A-4147-A177-3AD203B41FA5}">
                      <a16:colId xmlns:a16="http://schemas.microsoft.com/office/drawing/2014/main" val="467429164"/>
                    </a:ext>
                  </a:extLst>
                </a:gridCol>
              </a:tblGrid>
              <a:tr h="228600">
                <a:tc gridSpan="3">
                  <a:txBody>
                    <a:bodyPr/>
                    <a:lstStyle/>
                    <a:p>
                      <a:pPr marL="0" marR="0" algn="ctr">
                        <a:spcBef>
                          <a:spcPts val="0"/>
                        </a:spcBef>
                        <a:spcAft>
                          <a:spcPts val="0"/>
                        </a:spcAft>
                      </a:pPr>
                      <a:r>
                        <a:rPr lang="en-US" sz="1500" dirty="0">
                          <a:effectLst/>
                        </a:rPr>
                        <a:t>Level 1</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500" b="1">
                          <a:effectLst/>
                        </a:rPr>
                        <a:t>Level 2</a:t>
                      </a:r>
                      <a:endParaRPr lang="en-US"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spcBef>
                          <a:spcPts val="0"/>
                        </a:spcBef>
                        <a:spcAft>
                          <a:spcPts val="0"/>
                        </a:spcAft>
                      </a:pPr>
                      <a:r>
                        <a:rPr lang="en-US" sz="1500" b="1" dirty="0">
                          <a:effectLst/>
                        </a:rPr>
                        <a:t>Level 3</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15495711"/>
                  </a:ext>
                </a:extLst>
              </a:tr>
              <a:tr h="1028700">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Implements and complies with state laws, regulations, policies, and requirements for the IDEA Part C and 619 programs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90%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Implements and complies with state laws, regulations, policies, and requirements for programs in the state agency in which the Part C/619 program resides</a:t>
                      </a:r>
                    </a:p>
                  </a:txBody>
                  <a:tcPr marL="51435" marR="51435" marT="0" marB="0"/>
                </a:tc>
                <a:tc>
                  <a:txBody>
                    <a:bodyPr/>
                    <a:lstStyle/>
                    <a:p>
                      <a:pPr marL="0" marR="0" algn="ctr">
                        <a:spcBef>
                          <a:spcPts val="0"/>
                        </a:spcBef>
                        <a:spcAft>
                          <a:spcPts val="0"/>
                        </a:spcAft>
                      </a:pPr>
                      <a:r>
                        <a:rPr lang="en-US" sz="1400" dirty="0">
                          <a:effectLst/>
                        </a:rPr>
                        <a:t>80%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Implements and complies with state laws, regulations, policies, and requirements for statewide EC programs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021366379"/>
                  </a:ext>
                </a:extLst>
              </a:tr>
              <a:tr h="1234440">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Develops, implements and monitors state policies and procedures for all aspects of the Part C/619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Monitors, interprets and communicates proposed state laws, regulations, policies, and requirements for the IDEA Part C/619 programs to relevant state agency staff</a:t>
                      </a:r>
                    </a:p>
                  </a:txBody>
                  <a:tcPr marL="51435" marR="51435" marT="0" marB="0"/>
                </a:tc>
                <a:tc>
                  <a:txBody>
                    <a:bodyPr/>
                    <a:lstStyle/>
                    <a:p>
                      <a:pPr marL="0" marR="0" algn="ctr">
                        <a:spcBef>
                          <a:spcPts val="0"/>
                        </a:spcBef>
                        <a:spcAft>
                          <a:spcPts val="0"/>
                        </a:spcAft>
                      </a:pPr>
                      <a:r>
                        <a:rPr lang="en-US" sz="1400" dirty="0">
                          <a:effectLst/>
                        </a:rPr>
                        <a:t>63%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i="0" dirty="0">
                          <a:effectLst/>
                        </a:rPr>
                        <a:t>Monitors, interprets and communicates proposed state laws, regulations, policies, and requirements for state EC programs to relevant state agency staff</a:t>
                      </a:r>
                      <a:endParaRPr lang="en-US" sz="14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i="0" dirty="0">
                          <a:effectLst/>
                        </a:rPr>
                        <a:t>67%</a:t>
                      </a:r>
                      <a:endParaRPr lang="en-US" sz="14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93097676"/>
                  </a:ext>
                </a:extLst>
              </a:tr>
              <a:tr h="1028700">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Develops, implements, and monitors state and local program implementation of the service delivery system for the Part C/619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57%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Identifies and coordinates state agency initiatives that affect the Part C/619 program or staff</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38%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i="0" dirty="0">
                          <a:effectLst/>
                          <a:latin typeface="+mn-lt"/>
                          <a:ea typeface="Times New Roman" panose="02020603050405020304" pitchFamily="18" charset="0"/>
                          <a:cs typeface="Times New Roman" panose="02020603050405020304" pitchFamily="18" charset="0"/>
                        </a:rPr>
                        <a:t>Initiates/ participates in state EC leadership team</a:t>
                      </a:r>
                    </a:p>
                  </a:txBody>
                  <a:tcPr marL="51435" marR="51435" marT="0" marB="0"/>
                </a:tc>
                <a:tc>
                  <a:txBody>
                    <a:bodyPr/>
                    <a:lstStyle/>
                    <a:p>
                      <a:pPr marL="0" marR="0" algn="ctr">
                        <a:spcBef>
                          <a:spcPts val="0"/>
                        </a:spcBef>
                        <a:spcAft>
                          <a:spcPts val="0"/>
                        </a:spcAft>
                      </a:pPr>
                      <a:r>
                        <a:rPr lang="en-US" sz="1400" i="0" dirty="0">
                          <a:effectLst/>
                          <a:latin typeface="+mn-lt"/>
                          <a:ea typeface="Times New Roman" panose="02020603050405020304" pitchFamily="18" charset="0"/>
                          <a:cs typeface="Times New Roman" panose="02020603050405020304" pitchFamily="18" charset="0"/>
                        </a:rPr>
                        <a:t>48%</a:t>
                      </a:r>
                    </a:p>
                  </a:txBody>
                  <a:tcPr marL="51435" marR="51435" marT="0" marB="0"/>
                </a:tc>
                <a:extLst>
                  <a:ext uri="{0D108BD9-81ED-4DB2-BD59-A6C34878D82A}">
                    <a16:rowId xmlns:a16="http://schemas.microsoft.com/office/drawing/2014/main" val="1499674037"/>
                  </a:ext>
                </a:extLst>
              </a:tr>
            </a:tbl>
          </a:graphicData>
        </a:graphic>
      </p:graphicFrame>
    </p:spTree>
    <p:extLst>
      <p:ext uri="{BB962C8B-B14F-4D97-AF65-F5344CB8AC3E}">
        <p14:creationId xmlns:p14="http://schemas.microsoft.com/office/powerpoint/2010/main" val="648830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US" dirty="0"/>
              <a:t>Fiscal Management</a:t>
            </a:r>
          </a:p>
        </p:txBody>
      </p:sp>
      <p:graphicFrame>
        <p:nvGraphicFramePr>
          <p:cNvPr id="4" name="Table 3"/>
          <p:cNvGraphicFramePr>
            <a:graphicFrameLocks noGrp="1"/>
          </p:cNvGraphicFramePr>
          <p:nvPr/>
        </p:nvGraphicFramePr>
        <p:xfrm>
          <a:off x="257695" y="1657800"/>
          <a:ext cx="8628611" cy="3676688"/>
        </p:xfrm>
        <a:graphic>
          <a:graphicData uri="http://schemas.openxmlformats.org/drawingml/2006/table">
            <a:tbl>
              <a:tblPr firstRow="1" firstCol="1" bandRow="1">
                <a:tableStyleId>{B301B821-A1FF-4177-AEE7-76D212191A09}</a:tableStyleId>
              </a:tblPr>
              <a:tblGrid>
                <a:gridCol w="172985">
                  <a:extLst>
                    <a:ext uri="{9D8B030D-6E8A-4147-A177-3AD203B41FA5}">
                      <a16:colId xmlns:a16="http://schemas.microsoft.com/office/drawing/2014/main" val="2394699297"/>
                    </a:ext>
                  </a:extLst>
                </a:gridCol>
                <a:gridCol w="2336367">
                  <a:extLst>
                    <a:ext uri="{9D8B030D-6E8A-4147-A177-3AD203B41FA5}">
                      <a16:colId xmlns:a16="http://schemas.microsoft.com/office/drawing/2014/main" val="2268415673"/>
                    </a:ext>
                  </a:extLst>
                </a:gridCol>
                <a:gridCol w="482175">
                  <a:extLst>
                    <a:ext uri="{9D8B030D-6E8A-4147-A177-3AD203B41FA5}">
                      <a16:colId xmlns:a16="http://schemas.microsoft.com/office/drawing/2014/main" val="3918733879"/>
                    </a:ext>
                  </a:extLst>
                </a:gridCol>
                <a:gridCol w="2336367">
                  <a:extLst>
                    <a:ext uri="{9D8B030D-6E8A-4147-A177-3AD203B41FA5}">
                      <a16:colId xmlns:a16="http://schemas.microsoft.com/office/drawing/2014/main" val="3246866532"/>
                    </a:ext>
                  </a:extLst>
                </a:gridCol>
                <a:gridCol w="482175">
                  <a:extLst>
                    <a:ext uri="{9D8B030D-6E8A-4147-A177-3AD203B41FA5}">
                      <a16:colId xmlns:a16="http://schemas.microsoft.com/office/drawing/2014/main" val="3887055615"/>
                    </a:ext>
                  </a:extLst>
                </a:gridCol>
                <a:gridCol w="2336367">
                  <a:extLst>
                    <a:ext uri="{9D8B030D-6E8A-4147-A177-3AD203B41FA5}">
                      <a16:colId xmlns:a16="http://schemas.microsoft.com/office/drawing/2014/main" val="7091008"/>
                    </a:ext>
                  </a:extLst>
                </a:gridCol>
                <a:gridCol w="482175">
                  <a:extLst>
                    <a:ext uri="{9D8B030D-6E8A-4147-A177-3AD203B41FA5}">
                      <a16:colId xmlns:a16="http://schemas.microsoft.com/office/drawing/2014/main" val="1322204306"/>
                    </a:ext>
                  </a:extLst>
                </a:gridCol>
              </a:tblGrid>
              <a:tr h="228600">
                <a:tc gridSpan="3">
                  <a:txBody>
                    <a:bodyPr/>
                    <a:lstStyle/>
                    <a:p>
                      <a:pPr marL="0" marR="0" algn="ctr">
                        <a:spcBef>
                          <a:spcPts val="0"/>
                        </a:spcBef>
                        <a:spcAft>
                          <a:spcPts val="0"/>
                        </a:spcAft>
                      </a:pPr>
                      <a:r>
                        <a:rPr lang="en-US" sz="1500" dirty="0">
                          <a:effectLst/>
                        </a:rPr>
                        <a:t>Level 1</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500" b="1" dirty="0">
                          <a:effectLst/>
                        </a:rPr>
                        <a:t>Level 2</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spcBef>
                          <a:spcPts val="0"/>
                        </a:spcBef>
                        <a:spcAft>
                          <a:spcPts val="0"/>
                        </a:spcAft>
                      </a:pPr>
                      <a:r>
                        <a:rPr lang="en-US" sz="1500" b="1" dirty="0">
                          <a:effectLst/>
                        </a:rPr>
                        <a:t>Level 3</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123327466"/>
                  </a:ext>
                </a:extLst>
              </a:tr>
              <a:tr h="1216972">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Prepares, manages, revises (when needed) and reconciles the federal budget allocation for the Part C/619 program</a:t>
                      </a:r>
                    </a:p>
                  </a:txBody>
                  <a:tcPr marL="51435" marR="51435" marT="0" marB="0"/>
                </a:tc>
                <a:tc>
                  <a:txBody>
                    <a:bodyPr/>
                    <a:lstStyle/>
                    <a:p>
                      <a:pPr marL="0" marR="0" algn="ctr">
                        <a:spcBef>
                          <a:spcPts val="0"/>
                        </a:spcBef>
                        <a:spcAft>
                          <a:spcPts val="0"/>
                        </a:spcAft>
                      </a:pPr>
                      <a:r>
                        <a:rPr lang="en-US" sz="1400" dirty="0">
                          <a:effectLst/>
                        </a:rPr>
                        <a:t>78%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Integrates the federal budget allocation for the Part C/619 program with the state agency budget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Integrates the federal budget allocation for the Part C/619 program with state early childhood funding streams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51%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730264395"/>
                  </a:ext>
                </a:extLst>
              </a:tr>
              <a:tr h="1014144">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Prepares, manages, revises (when needed) and reconciles the state’s budget for the Part C/619 program</a:t>
                      </a:r>
                    </a:p>
                  </a:txBody>
                  <a:tcPr marL="51435" marR="51435" marT="0" marB="0"/>
                </a:tc>
                <a:tc>
                  <a:txBody>
                    <a:bodyPr/>
                    <a:lstStyle/>
                    <a:p>
                      <a:pPr marL="0" marR="0" algn="ctr">
                        <a:spcBef>
                          <a:spcPts val="0"/>
                        </a:spcBef>
                        <a:spcAft>
                          <a:spcPts val="0"/>
                        </a:spcAft>
                      </a:pPr>
                      <a:r>
                        <a:rPr lang="en-US" sz="1400" dirty="0">
                          <a:effectLst/>
                        </a:rPr>
                        <a:t>78%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i="0" dirty="0">
                          <a:effectLst/>
                          <a:latin typeface="+mn-lt"/>
                          <a:ea typeface="Times New Roman" panose="02020603050405020304" pitchFamily="18" charset="0"/>
                          <a:cs typeface="Times New Roman" panose="02020603050405020304" pitchFamily="18" charset="0"/>
                        </a:rPr>
                        <a:t>Develops/coordinates and interagency fiscal plan for early childhood</a:t>
                      </a:r>
                    </a:p>
                  </a:txBody>
                  <a:tcPr marL="51435" marR="51435" marT="0" marB="0"/>
                </a:tc>
                <a:tc>
                  <a:txBody>
                    <a:bodyPr/>
                    <a:lstStyle/>
                    <a:p>
                      <a:pPr marL="0" marR="0" algn="ctr">
                        <a:spcBef>
                          <a:spcPts val="0"/>
                        </a:spcBef>
                        <a:spcAft>
                          <a:spcPts val="0"/>
                        </a:spcAft>
                      </a:pPr>
                      <a:r>
                        <a:rPr lang="en-US" sz="1400" i="0" dirty="0">
                          <a:effectLst/>
                          <a:latin typeface="+mn-lt"/>
                          <a:ea typeface="Times New Roman" panose="02020603050405020304" pitchFamily="18" charset="0"/>
                          <a:cs typeface="Times New Roman" panose="02020603050405020304" pitchFamily="18" charset="0"/>
                        </a:rPr>
                        <a:t>51%</a:t>
                      </a:r>
                    </a:p>
                  </a:txBody>
                  <a:tcPr marL="51435" marR="51435" marT="0" marB="0"/>
                </a:tc>
                <a:extLst>
                  <a:ext uri="{0D108BD9-81ED-4DB2-BD59-A6C34878D82A}">
                    <a16:rowId xmlns:a16="http://schemas.microsoft.com/office/drawing/2014/main" val="4239213128"/>
                  </a:ext>
                </a:extLst>
              </a:tr>
              <a:tr h="1216972">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Develops, implements and monitors state contracts and MOUs for payments for early intervention/special education services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38327880"/>
                  </a:ext>
                </a:extLst>
              </a:tr>
            </a:tbl>
          </a:graphicData>
        </a:graphic>
      </p:graphicFrame>
    </p:spTree>
    <p:extLst>
      <p:ext uri="{BB962C8B-B14F-4D97-AF65-F5344CB8AC3E}">
        <p14:creationId xmlns:p14="http://schemas.microsoft.com/office/powerpoint/2010/main" val="3698099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US" dirty="0"/>
              <a:t>Stakeholder Engagement</a:t>
            </a:r>
          </a:p>
        </p:txBody>
      </p:sp>
      <p:graphicFrame>
        <p:nvGraphicFramePr>
          <p:cNvPr id="4" name="Table 3"/>
          <p:cNvGraphicFramePr>
            <a:graphicFrameLocks noGrp="1"/>
          </p:cNvGraphicFramePr>
          <p:nvPr/>
        </p:nvGraphicFramePr>
        <p:xfrm>
          <a:off x="422156" y="1646330"/>
          <a:ext cx="8299688" cy="3642360"/>
        </p:xfrm>
        <a:graphic>
          <a:graphicData uri="http://schemas.openxmlformats.org/drawingml/2006/table">
            <a:tbl>
              <a:tblPr firstRow="1" firstCol="1" bandRow="1">
                <a:tableStyleId>{B301B821-A1FF-4177-AEE7-76D212191A09}</a:tableStyleId>
              </a:tblPr>
              <a:tblGrid>
                <a:gridCol w="171521">
                  <a:extLst>
                    <a:ext uri="{9D8B030D-6E8A-4147-A177-3AD203B41FA5}">
                      <a16:colId xmlns:a16="http://schemas.microsoft.com/office/drawing/2014/main" val="566823345"/>
                    </a:ext>
                  </a:extLst>
                </a:gridCol>
                <a:gridCol w="2252919">
                  <a:extLst>
                    <a:ext uri="{9D8B030D-6E8A-4147-A177-3AD203B41FA5}">
                      <a16:colId xmlns:a16="http://schemas.microsoft.com/office/drawing/2014/main" val="1225225647"/>
                    </a:ext>
                  </a:extLst>
                </a:gridCol>
                <a:gridCol w="456470">
                  <a:extLst>
                    <a:ext uri="{9D8B030D-6E8A-4147-A177-3AD203B41FA5}">
                      <a16:colId xmlns:a16="http://schemas.microsoft.com/office/drawing/2014/main" val="1547063137"/>
                    </a:ext>
                  </a:extLst>
                </a:gridCol>
                <a:gridCol w="2252919">
                  <a:extLst>
                    <a:ext uri="{9D8B030D-6E8A-4147-A177-3AD203B41FA5}">
                      <a16:colId xmlns:a16="http://schemas.microsoft.com/office/drawing/2014/main" val="2708865895"/>
                    </a:ext>
                  </a:extLst>
                </a:gridCol>
                <a:gridCol w="456470">
                  <a:extLst>
                    <a:ext uri="{9D8B030D-6E8A-4147-A177-3AD203B41FA5}">
                      <a16:colId xmlns:a16="http://schemas.microsoft.com/office/drawing/2014/main" val="118545391"/>
                    </a:ext>
                  </a:extLst>
                </a:gridCol>
                <a:gridCol w="2252919">
                  <a:extLst>
                    <a:ext uri="{9D8B030D-6E8A-4147-A177-3AD203B41FA5}">
                      <a16:colId xmlns:a16="http://schemas.microsoft.com/office/drawing/2014/main" val="504189062"/>
                    </a:ext>
                  </a:extLst>
                </a:gridCol>
                <a:gridCol w="456470">
                  <a:extLst>
                    <a:ext uri="{9D8B030D-6E8A-4147-A177-3AD203B41FA5}">
                      <a16:colId xmlns:a16="http://schemas.microsoft.com/office/drawing/2014/main" val="2207645824"/>
                    </a:ext>
                  </a:extLst>
                </a:gridCol>
              </a:tblGrid>
              <a:tr h="228600">
                <a:tc gridSpan="3">
                  <a:txBody>
                    <a:bodyPr/>
                    <a:lstStyle/>
                    <a:p>
                      <a:pPr marL="0" marR="0" algn="ctr">
                        <a:spcBef>
                          <a:spcPts val="0"/>
                        </a:spcBef>
                        <a:spcAft>
                          <a:spcPts val="0"/>
                        </a:spcAft>
                      </a:pPr>
                      <a:r>
                        <a:rPr lang="en-US" sz="1500" b="1" dirty="0">
                          <a:effectLst/>
                        </a:rPr>
                        <a:t>Level 1</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500" b="1" dirty="0">
                          <a:effectLst/>
                        </a:rPr>
                        <a:t>Level 2</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spcBef>
                          <a:spcPts val="0"/>
                        </a:spcBef>
                        <a:spcAft>
                          <a:spcPts val="0"/>
                        </a:spcAft>
                      </a:pPr>
                      <a:r>
                        <a:rPr lang="en-US" sz="1500" b="1" dirty="0">
                          <a:effectLst/>
                        </a:rPr>
                        <a:t>Level 3</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146133212"/>
                  </a:ext>
                </a:extLst>
              </a:tr>
              <a:tr h="1278823">
                <a:tc>
                  <a:txBody>
                    <a:bodyPr/>
                    <a:lstStyle/>
                    <a:p>
                      <a:pPr marL="0" marR="0" algn="ctr">
                        <a:spcBef>
                          <a:spcPts val="0"/>
                        </a:spcBef>
                        <a:spcAft>
                          <a:spcPts val="0"/>
                        </a:spcAft>
                      </a:pPr>
                      <a:r>
                        <a:rPr lang="en-US" sz="15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Communicates effectively through listening, talking and writing for a variety of audiences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Communicates current and emerging state IDEA program agency laws, regulations and policies, practices, and resources to Part C/619 stakeholders</a:t>
                      </a:r>
                    </a:p>
                  </a:txBody>
                  <a:tcPr marL="51435" marR="51435" marT="0" marB="0"/>
                </a:tc>
                <a:tc>
                  <a:txBody>
                    <a:bodyPr/>
                    <a:lstStyle/>
                    <a:p>
                      <a:pPr marL="0" marR="0" algn="ctr">
                        <a:spcBef>
                          <a:spcPts val="0"/>
                        </a:spcBef>
                        <a:spcAft>
                          <a:spcPts val="0"/>
                        </a:spcAft>
                      </a:pPr>
                      <a:r>
                        <a:rPr lang="en-US" sz="1400" dirty="0">
                          <a:effectLst/>
                        </a:rPr>
                        <a:t>69%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Collaborates with relevant state agencies and staff on early childhood initiatives that include Part C/619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115624153"/>
                  </a:ext>
                </a:extLst>
              </a:tr>
              <a:tr h="1065686">
                <a:tc>
                  <a:txBody>
                    <a:bodyPr/>
                    <a:lstStyle/>
                    <a:p>
                      <a:pPr marL="0" marR="0" algn="ctr">
                        <a:spcBef>
                          <a:spcPts val="0"/>
                        </a:spcBef>
                        <a:spcAft>
                          <a:spcPts val="0"/>
                        </a:spcAft>
                      </a:pPr>
                      <a:r>
                        <a:rPr lang="en-US" sz="15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Develops a plan to receive to receive state and local feedback from stakeholders about implementation of the Part C or the 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45%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Collaborates with relevant state agency staff or programs on initiatives relevant to Part C/619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Represents the Part C/619 program in all interagency early childhood state meetings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13545467"/>
                  </a:ext>
                </a:extLst>
              </a:tr>
              <a:tr h="1065686">
                <a:tc>
                  <a:txBody>
                    <a:bodyPr/>
                    <a:lstStyle/>
                    <a:p>
                      <a:pPr marL="0" marR="0" algn="ctr">
                        <a:spcBef>
                          <a:spcPts val="0"/>
                        </a:spcBef>
                        <a:spcAft>
                          <a:spcPts val="0"/>
                        </a:spcAft>
                      </a:pPr>
                      <a:r>
                        <a:rPr lang="en-US" sz="15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Represents the Part C/619 program on federal, state or local boards or committees as requested </a:t>
                      </a:r>
                    </a:p>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43%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Represents the Part C / 619 program in all state agency meetings</a:t>
                      </a:r>
                    </a:p>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57%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Communicates current and emerging state agency laws, regulations and policies, practices, and resources to early childhood stakeholders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815003647"/>
                  </a:ext>
                </a:extLst>
              </a:tr>
            </a:tbl>
          </a:graphicData>
        </a:graphic>
      </p:graphicFrame>
    </p:spTree>
    <p:extLst>
      <p:ext uri="{BB962C8B-B14F-4D97-AF65-F5344CB8AC3E}">
        <p14:creationId xmlns:p14="http://schemas.microsoft.com/office/powerpoint/2010/main" val="158066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US" dirty="0"/>
              <a:t>Strategic Thinking </a:t>
            </a:r>
          </a:p>
        </p:txBody>
      </p:sp>
      <p:graphicFrame>
        <p:nvGraphicFramePr>
          <p:cNvPr id="4" name="Table 3"/>
          <p:cNvGraphicFramePr>
            <a:graphicFrameLocks noGrp="1"/>
          </p:cNvGraphicFramePr>
          <p:nvPr/>
        </p:nvGraphicFramePr>
        <p:xfrm>
          <a:off x="139747" y="1663755"/>
          <a:ext cx="8864507" cy="3628054"/>
        </p:xfrm>
        <a:graphic>
          <a:graphicData uri="http://schemas.openxmlformats.org/drawingml/2006/table">
            <a:tbl>
              <a:tblPr firstRow="1" firstCol="1" bandRow="1">
                <a:tableStyleId>{B301B821-A1FF-4177-AEE7-76D212191A09}</a:tableStyleId>
              </a:tblPr>
              <a:tblGrid>
                <a:gridCol w="178865">
                  <a:extLst>
                    <a:ext uri="{9D8B030D-6E8A-4147-A177-3AD203B41FA5}">
                      <a16:colId xmlns:a16="http://schemas.microsoft.com/office/drawing/2014/main" val="4005259879"/>
                    </a:ext>
                  </a:extLst>
                </a:gridCol>
                <a:gridCol w="2407068">
                  <a:extLst>
                    <a:ext uri="{9D8B030D-6E8A-4147-A177-3AD203B41FA5}">
                      <a16:colId xmlns:a16="http://schemas.microsoft.com/office/drawing/2014/main" val="2671833238"/>
                    </a:ext>
                  </a:extLst>
                </a:gridCol>
                <a:gridCol w="488146">
                  <a:extLst>
                    <a:ext uri="{9D8B030D-6E8A-4147-A177-3AD203B41FA5}">
                      <a16:colId xmlns:a16="http://schemas.microsoft.com/office/drawing/2014/main" val="2216226075"/>
                    </a:ext>
                  </a:extLst>
                </a:gridCol>
                <a:gridCol w="2407068">
                  <a:extLst>
                    <a:ext uri="{9D8B030D-6E8A-4147-A177-3AD203B41FA5}">
                      <a16:colId xmlns:a16="http://schemas.microsoft.com/office/drawing/2014/main" val="3246153041"/>
                    </a:ext>
                  </a:extLst>
                </a:gridCol>
                <a:gridCol w="488146">
                  <a:extLst>
                    <a:ext uri="{9D8B030D-6E8A-4147-A177-3AD203B41FA5}">
                      <a16:colId xmlns:a16="http://schemas.microsoft.com/office/drawing/2014/main" val="2191246197"/>
                    </a:ext>
                  </a:extLst>
                </a:gridCol>
                <a:gridCol w="2407068">
                  <a:extLst>
                    <a:ext uri="{9D8B030D-6E8A-4147-A177-3AD203B41FA5}">
                      <a16:colId xmlns:a16="http://schemas.microsoft.com/office/drawing/2014/main" val="1641725159"/>
                    </a:ext>
                  </a:extLst>
                </a:gridCol>
                <a:gridCol w="488146">
                  <a:extLst>
                    <a:ext uri="{9D8B030D-6E8A-4147-A177-3AD203B41FA5}">
                      <a16:colId xmlns:a16="http://schemas.microsoft.com/office/drawing/2014/main" val="1179189998"/>
                    </a:ext>
                  </a:extLst>
                </a:gridCol>
              </a:tblGrid>
              <a:tr h="228600">
                <a:tc gridSpan="3">
                  <a:txBody>
                    <a:bodyPr/>
                    <a:lstStyle/>
                    <a:p>
                      <a:pPr marL="0" marR="0" algn="ctr">
                        <a:spcBef>
                          <a:spcPts val="0"/>
                        </a:spcBef>
                        <a:spcAft>
                          <a:spcPts val="0"/>
                        </a:spcAft>
                      </a:pPr>
                      <a:r>
                        <a:rPr lang="en-US" sz="1500" dirty="0">
                          <a:effectLst/>
                        </a:rPr>
                        <a:t>Level 1</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500" b="1" dirty="0">
                          <a:effectLst/>
                        </a:rPr>
                        <a:t>Level 2</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spcBef>
                          <a:spcPts val="0"/>
                        </a:spcBef>
                        <a:spcAft>
                          <a:spcPts val="0"/>
                        </a:spcAft>
                      </a:pPr>
                      <a:r>
                        <a:rPr lang="en-US" sz="1500" b="1" dirty="0">
                          <a:effectLst/>
                        </a:rPr>
                        <a:t>Level 3</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1739013112"/>
                  </a:ext>
                </a:extLst>
              </a:tr>
              <a:tr h="1256045">
                <a:tc>
                  <a:txBody>
                    <a:bodyPr/>
                    <a:lstStyle/>
                    <a:p>
                      <a:pPr marL="0" marR="0" algn="ctr">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Develops goals, objectives, activities, timelines and measurable benchmarks to prioritize Part C/619 state activities</a:t>
                      </a:r>
                    </a:p>
                  </a:txBody>
                  <a:tcPr marL="51435" marR="51435" marT="0" marB="0"/>
                </a:tc>
                <a:tc>
                  <a:txBody>
                    <a:bodyPr/>
                    <a:lstStyle/>
                    <a:p>
                      <a:pPr marL="0" marR="0" algn="ctr">
                        <a:spcBef>
                          <a:spcPts val="0"/>
                        </a:spcBef>
                        <a:spcAft>
                          <a:spcPts val="0"/>
                        </a:spcAft>
                      </a:pPr>
                      <a:r>
                        <a:rPr lang="en-US" sz="1400" dirty="0">
                          <a:effectLst/>
                        </a:rPr>
                        <a:t>67%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Uses a team approach for problem solving and program management of the Part C/619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90%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Uses a team approach for problem solving and program management of the state early childhood system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237846243"/>
                  </a:ext>
                </a:extLst>
              </a:tr>
              <a:tr h="1076609">
                <a:tc>
                  <a:txBody>
                    <a:bodyPr/>
                    <a:lstStyle/>
                    <a:p>
                      <a:pPr marL="0" marR="0" algn="ctr">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Assesses the implementation of the Part C/619 program using self-assessments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Uses data from a variety of sources (e.g. the EC system framework, state needs assessments) to set priorities for the Part C/619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Uses data from a variety of sources (e.g. state needs assessments) to set priorities for a statewide early childhood system</a:t>
                      </a:r>
                    </a:p>
                  </a:txBody>
                  <a:tcPr marL="51435" marR="51435" marT="0" marB="0"/>
                </a:tc>
                <a:tc>
                  <a:txBody>
                    <a:bodyPr/>
                    <a:lstStyle/>
                    <a:p>
                      <a:pPr marL="0" marR="0" algn="ctr">
                        <a:spcBef>
                          <a:spcPts val="0"/>
                        </a:spcBef>
                        <a:spcAft>
                          <a:spcPts val="0"/>
                        </a:spcAft>
                      </a:pPr>
                      <a:r>
                        <a:rPr lang="en-US" sz="1400" dirty="0">
                          <a:effectLst/>
                        </a:rPr>
                        <a:t>73%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896337395"/>
                  </a:ext>
                </a:extLst>
              </a:tr>
              <a:tr h="1028700">
                <a:tc>
                  <a:txBody>
                    <a:bodyPr/>
                    <a:lstStyle/>
                    <a:p>
                      <a:pPr marL="0" marR="0" algn="ctr">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Develops action plans and timelines for achievement of objectives in prioritized areas of improvement for the Part C/619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Develops action plans and timelines for achievement of objectives in prioritized areas of early childhood service delivery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086698442"/>
                  </a:ext>
                </a:extLst>
              </a:tr>
            </a:tbl>
          </a:graphicData>
        </a:graphic>
      </p:graphicFrame>
    </p:spTree>
    <p:extLst>
      <p:ext uri="{BB962C8B-B14F-4D97-AF65-F5344CB8AC3E}">
        <p14:creationId xmlns:p14="http://schemas.microsoft.com/office/powerpoint/2010/main" val="3472002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445" y="857251"/>
            <a:ext cx="7886700" cy="994172"/>
          </a:xfrm>
        </p:spPr>
        <p:txBody>
          <a:bodyPr/>
          <a:lstStyle/>
          <a:p>
            <a:r>
              <a:rPr lang="en-US" dirty="0"/>
              <a:t>Professionalism</a:t>
            </a:r>
          </a:p>
        </p:txBody>
      </p:sp>
      <p:graphicFrame>
        <p:nvGraphicFramePr>
          <p:cNvPr id="4" name="Table 3"/>
          <p:cNvGraphicFramePr>
            <a:graphicFrameLocks noGrp="1"/>
          </p:cNvGraphicFramePr>
          <p:nvPr/>
        </p:nvGraphicFramePr>
        <p:xfrm>
          <a:off x="159998" y="1592380"/>
          <a:ext cx="8827596" cy="3855720"/>
        </p:xfrm>
        <a:graphic>
          <a:graphicData uri="http://schemas.openxmlformats.org/drawingml/2006/table">
            <a:tbl>
              <a:tblPr firstRow="1" firstCol="1" bandRow="1">
                <a:tableStyleId>{B301B821-A1FF-4177-AEE7-76D212191A09}</a:tableStyleId>
              </a:tblPr>
              <a:tblGrid>
                <a:gridCol w="176292">
                  <a:extLst>
                    <a:ext uri="{9D8B030D-6E8A-4147-A177-3AD203B41FA5}">
                      <a16:colId xmlns:a16="http://schemas.microsoft.com/office/drawing/2014/main" val="1571612930"/>
                    </a:ext>
                  </a:extLst>
                </a:gridCol>
                <a:gridCol w="2402641">
                  <a:extLst>
                    <a:ext uri="{9D8B030D-6E8A-4147-A177-3AD203B41FA5}">
                      <a16:colId xmlns:a16="http://schemas.microsoft.com/office/drawing/2014/main" val="59420562"/>
                    </a:ext>
                  </a:extLst>
                </a:gridCol>
                <a:gridCol w="481127">
                  <a:extLst>
                    <a:ext uri="{9D8B030D-6E8A-4147-A177-3AD203B41FA5}">
                      <a16:colId xmlns:a16="http://schemas.microsoft.com/office/drawing/2014/main" val="274995605"/>
                    </a:ext>
                  </a:extLst>
                </a:gridCol>
                <a:gridCol w="2402641">
                  <a:extLst>
                    <a:ext uri="{9D8B030D-6E8A-4147-A177-3AD203B41FA5}">
                      <a16:colId xmlns:a16="http://schemas.microsoft.com/office/drawing/2014/main" val="1018177163"/>
                    </a:ext>
                  </a:extLst>
                </a:gridCol>
                <a:gridCol w="481127">
                  <a:extLst>
                    <a:ext uri="{9D8B030D-6E8A-4147-A177-3AD203B41FA5}">
                      <a16:colId xmlns:a16="http://schemas.microsoft.com/office/drawing/2014/main" val="578527578"/>
                    </a:ext>
                  </a:extLst>
                </a:gridCol>
                <a:gridCol w="2402641">
                  <a:extLst>
                    <a:ext uri="{9D8B030D-6E8A-4147-A177-3AD203B41FA5}">
                      <a16:colId xmlns:a16="http://schemas.microsoft.com/office/drawing/2014/main" val="2647754090"/>
                    </a:ext>
                  </a:extLst>
                </a:gridCol>
                <a:gridCol w="481127">
                  <a:extLst>
                    <a:ext uri="{9D8B030D-6E8A-4147-A177-3AD203B41FA5}">
                      <a16:colId xmlns:a16="http://schemas.microsoft.com/office/drawing/2014/main" val="2012195906"/>
                    </a:ext>
                  </a:extLst>
                </a:gridCol>
              </a:tblGrid>
              <a:tr h="228600">
                <a:tc gridSpan="3">
                  <a:txBody>
                    <a:bodyPr/>
                    <a:lstStyle/>
                    <a:p>
                      <a:pPr marL="0" marR="0" algn="ctr">
                        <a:spcBef>
                          <a:spcPts val="0"/>
                        </a:spcBef>
                        <a:spcAft>
                          <a:spcPts val="0"/>
                        </a:spcAft>
                      </a:pPr>
                      <a:r>
                        <a:rPr lang="en-US" sz="1500" dirty="0">
                          <a:effectLst/>
                        </a:rPr>
                        <a:t>Level 1</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500" b="1" dirty="0">
                          <a:effectLst/>
                        </a:rPr>
                        <a:t>Level 2</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spcBef>
                          <a:spcPts val="0"/>
                        </a:spcBef>
                        <a:spcAft>
                          <a:spcPts val="0"/>
                        </a:spcAft>
                      </a:pPr>
                      <a:r>
                        <a:rPr lang="en-US" sz="1500" b="1" dirty="0">
                          <a:effectLst/>
                        </a:rPr>
                        <a:t>Level 3</a:t>
                      </a:r>
                      <a:endPar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2605157075"/>
                  </a:ext>
                </a:extLst>
              </a:tr>
              <a:tr h="1234440">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Disseminates evidenced based intervention practices to local program administrators and practitioners who deliver intervention in the Part C and 619 program</a:t>
                      </a:r>
                    </a:p>
                  </a:txBody>
                  <a:tcPr marL="51435" marR="51435" marT="0" marB="0"/>
                </a:tc>
                <a:tc>
                  <a:txBody>
                    <a:bodyPr/>
                    <a:lstStyle/>
                    <a:p>
                      <a:pPr marL="0" marR="0" algn="ctr">
                        <a:spcBef>
                          <a:spcPts val="0"/>
                        </a:spcBef>
                        <a:spcAft>
                          <a:spcPts val="0"/>
                        </a:spcAft>
                      </a:pPr>
                      <a:r>
                        <a:rPr lang="en-US" sz="1400" dirty="0">
                          <a:effectLst/>
                        </a:rPr>
                        <a:t>88%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Communicates the vision of your Part C/619 program in federal, state and local venues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Disseminates evidenced based intervention practices to administrators and practitioners across sectors in the early childhood system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38632444"/>
                  </a:ext>
                </a:extLst>
              </a:tr>
              <a:tr h="1234440">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Disseminates information and training to local program administrators and practitioners about current and emerging research and practice for the Part C and 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Disseminates information and training to state and local program administrators and practitioners about current and emerging research and practice for the Part C and 619 program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Communicates the vision of the state early childhood system in federal, state and local venues</a:t>
                      </a:r>
                    </a:p>
                  </a:txBody>
                  <a:tcPr marL="51435" marR="51435" marT="0" marB="0"/>
                </a:tc>
                <a:tc>
                  <a:txBody>
                    <a:bodyPr/>
                    <a:lstStyle/>
                    <a:p>
                      <a:pPr marL="0" marR="0" algn="ctr">
                        <a:spcBef>
                          <a:spcPts val="0"/>
                        </a:spcBef>
                        <a:spcAft>
                          <a:spcPts val="0"/>
                        </a:spcAft>
                      </a:pPr>
                      <a:r>
                        <a:rPr lang="en-US" sz="1400" dirty="0">
                          <a:effectLst/>
                        </a:rPr>
                        <a:t>63%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148218960"/>
                  </a:ext>
                </a:extLst>
              </a:tr>
              <a:tr h="1028700">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Prioritizes competing professional responsibilities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Uses an evidenced based framework to develop implementation plans for scaling up effective intervention program practices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400" dirty="0">
                          <a:effectLst/>
                        </a:rPr>
                        <a:t>Uses an evidenced based framework to develop implementation plans for scaling up effective early childhood program practices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62%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220854499"/>
                  </a:ext>
                </a:extLst>
              </a:tr>
            </a:tbl>
          </a:graphicData>
        </a:graphic>
      </p:graphicFrame>
    </p:spTree>
    <p:extLst>
      <p:ext uri="{BB962C8B-B14F-4D97-AF65-F5344CB8AC3E}">
        <p14:creationId xmlns:p14="http://schemas.microsoft.com/office/powerpoint/2010/main" val="1279581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A15B-F533-42B0-8319-484C83BE1DD4}"/>
              </a:ext>
            </a:extLst>
          </p:cNvPr>
          <p:cNvSpPr>
            <a:spLocks noGrp="1"/>
          </p:cNvSpPr>
          <p:nvPr>
            <p:ph type="ctrTitle"/>
          </p:nvPr>
        </p:nvSpPr>
        <p:spPr/>
        <p:txBody>
          <a:bodyPr/>
          <a:lstStyle/>
          <a:p>
            <a:r>
              <a:rPr lang="en-US" dirty="0"/>
              <a:t>Leadership </a:t>
            </a:r>
            <a:r>
              <a:rPr lang="en-US"/>
              <a:t>Competencies Results </a:t>
            </a:r>
          </a:p>
        </p:txBody>
      </p:sp>
      <p:sp>
        <p:nvSpPr>
          <p:cNvPr id="3" name="Subtitle 2">
            <a:extLst>
              <a:ext uri="{FF2B5EF4-FFF2-40B4-BE49-F238E27FC236}">
                <a16:creationId xmlns:a16="http://schemas.microsoft.com/office/drawing/2014/main" id="{91F5C2E4-B723-49F8-BC37-6F8E52FAF9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3264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CE928D-4599-42F4-B189-8EC23F307153}"/>
              </a:ext>
            </a:extLst>
          </p:cNvPr>
          <p:cNvPicPr>
            <a:picLocks noChangeAspect="1"/>
          </p:cNvPicPr>
          <p:nvPr/>
        </p:nvPicPr>
        <p:blipFill>
          <a:blip r:embed="rId2"/>
          <a:stretch>
            <a:fillRect/>
          </a:stretch>
        </p:blipFill>
        <p:spPr>
          <a:xfrm>
            <a:off x="595223" y="295275"/>
            <a:ext cx="7487728" cy="6343650"/>
          </a:xfrm>
          <a:prstGeom prst="rect">
            <a:avLst/>
          </a:prstGeom>
        </p:spPr>
      </p:pic>
    </p:spTree>
    <p:extLst>
      <p:ext uri="{BB962C8B-B14F-4D97-AF65-F5344CB8AC3E}">
        <p14:creationId xmlns:p14="http://schemas.microsoft.com/office/powerpoint/2010/main" val="322843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dirty="0"/>
              <a:t>ECPC Goals</a:t>
            </a:r>
          </a:p>
        </p:txBody>
      </p:sp>
      <p:sp>
        <p:nvSpPr>
          <p:cNvPr id="3" name="Content Placeholder 2"/>
          <p:cNvSpPr>
            <a:spLocks noGrp="1"/>
          </p:cNvSpPr>
          <p:nvPr>
            <p:ph idx="1"/>
          </p:nvPr>
        </p:nvSpPr>
        <p:spPr/>
        <p:txBody>
          <a:bodyPr>
            <a:normAutofit/>
          </a:bodyPr>
          <a:lstStyle/>
          <a:p>
            <a:pPr marL="0" indent="0">
              <a:buNone/>
            </a:pPr>
            <a:r>
              <a:rPr lang="en-US" sz="2400" dirty="0"/>
              <a:t>Identify and Develop Knowledge</a:t>
            </a:r>
          </a:p>
          <a:p>
            <a:pPr marL="0" indent="0">
              <a:buNone/>
            </a:pPr>
            <a:endParaRPr lang="en-US" sz="2400" dirty="0"/>
          </a:p>
          <a:p>
            <a:pPr marL="0" indent="0">
              <a:buNone/>
            </a:pPr>
            <a:r>
              <a:rPr lang="en-US" sz="2400" dirty="0"/>
              <a:t>Develop or Identify Materials, Resources and Tools for the Early Childhood Workforce and those who Train Them</a:t>
            </a:r>
          </a:p>
          <a:p>
            <a:pPr marL="0" indent="0">
              <a:buNone/>
            </a:pPr>
            <a:endParaRPr lang="en-US" sz="2400" dirty="0"/>
          </a:p>
          <a:p>
            <a:pPr marL="0" indent="0">
              <a:buNone/>
            </a:pPr>
            <a:r>
              <a:rPr lang="en-US" sz="2400" dirty="0"/>
              <a:t>Provide TA to Specific Populations and State Early Childhood Systems</a:t>
            </a:r>
          </a:p>
          <a:p>
            <a:pPr marL="0" indent="0">
              <a:buNone/>
            </a:pPr>
            <a:r>
              <a:rPr lang="en-US" sz="2400" dirty="0"/>
              <a:t>	State Part C and Part B (619) Coordinators</a:t>
            </a:r>
          </a:p>
          <a:p>
            <a:pPr marL="0" indent="0">
              <a:buNone/>
            </a:pPr>
            <a:r>
              <a:rPr lang="en-US" sz="2400" dirty="0"/>
              <a:t>              IHE Faculty and Doctoral Students</a:t>
            </a:r>
          </a:p>
          <a:p>
            <a:pPr marL="0" indent="0">
              <a:buNone/>
            </a:pPr>
            <a:r>
              <a:rPr lang="en-US" sz="2400" dirty="0"/>
              <a:t>	 State Systems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3118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BC1B30-46AB-4D68-9770-8C992BB510B0}"/>
              </a:ext>
            </a:extLst>
          </p:cNvPr>
          <p:cNvPicPr>
            <a:picLocks noChangeAspect="1"/>
          </p:cNvPicPr>
          <p:nvPr/>
        </p:nvPicPr>
        <p:blipFill>
          <a:blip r:embed="rId2"/>
          <a:stretch>
            <a:fillRect/>
          </a:stretch>
        </p:blipFill>
        <p:spPr>
          <a:xfrm>
            <a:off x="500331" y="419100"/>
            <a:ext cx="7824159" cy="6438900"/>
          </a:xfrm>
          <a:prstGeom prst="rect">
            <a:avLst/>
          </a:prstGeom>
        </p:spPr>
      </p:pic>
    </p:spTree>
    <p:extLst>
      <p:ext uri="{BB962C8B-B14F-4D97-AF65-F5344CB8AC3E}">
        <p14:creationId xmlns:p14="http://schemas.microsoft.com/office/powerpoint/2010/main" val="2949934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99750-B02B-4DE3-AA30-AD572FCDD9DC}"/>
              </a:ext>
            </a:extLst>
          </p:cNvPr>
          <p:cNvPicPr>
            <a:picLocks noChangeAspect="1"/>
          </p:cNvPicPr>
          <p:nvPr/>
        </p:nvPicPr>
        <p:blipFill>
          <a:blip r:embed="rId2"/>
          <a:stretch>
            <a:fillRect/>
          </a:stretch>
        </p:blipFill>
        <p:spPr>
          <a:xfrm>
            <a:off x="560717" y="390525"/>
            <a:ext cx="7513607" cy="6305551"/>
          </a:xfrm>
          <a:prstGeom prst="rect">
            <a:avLst/>
          </a:prstGeom>
        </p:spPr>
      </p:pic>
    </p:spTree>
    <p:extLst>
      <p:ext uri="{BB962C8B-B14F-4D97-AF65-F5344CB8AC3E}">
        <p14:creationId xmlns:p14="http://schemas.microsoft.com/office/powerpoint/2010/main" val="1080078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C3B55B-CE18-4944-B8A3-470BAC7A4CF1}"/>
              </a:ext>
            </a:extLst>
          </p:cNvPr>
          <p:cNvGraphicFramePr>
            <a:graphicFrameLocks noGrp="1"/>
          </p:cNvGraphicFramePr>
          <p:nvPr/>
        </p:nvGraphicFramePr>
        <p:xfrm>
          <a:off x="929640" y="383439"/>
          <a:ext cx="7581899" cy="6179593"/>
        </p:xfrm>
        <a:graphic>
          <a:graphicData uri="http://schemas.openxmlformats.org/drawingml/2006/table">
            <a:tbl>
              <a:tblPr firstRow="1" firstCol="1" bandRow="1"/>
              <a:tblGrid>
                <a:gridCol w="868837">
                  <a:extLst>
                    <a:ext uri="{9D8B030D-6E8A-4147-A177-3AD203B41FA5}">
                      <a16:colId xmlns:a16="http://schemas.microsoft.com/office/drawing/2014/main" val="546940303"/>
                    </a:ext>
                  </a:extLst>
                </a:gridCol>
                <a:gridCol w="949001">
                  <a:extLst>
                    <a:ext uri="{9D8B030D-6E8A-4147-A177-3AD203B41FA5}">
                      <a16:colId xmlns:a16="http://schemas.microsoft.com/office/drawing/2014/main" val="3392192963"/>
                    </a:ext>
                  </a:extLst>
                </a:gridCol>
                <a:gridCol w="893401">
                  <a:extLst>
                    <a:ext uri="{9D8B030D-6E8A-4147-A177-3AD203B41FA5}">
                      <a16:colId xmlns:a16="http://schemas.microsoft.com/office/drawing/2014/main" val="526587095"/>
                    </a:ext>
                  </a:extLst>
                </a:gridCol>
                <a:gridCol w="736961">
                  <a:extLst>
                    <a:ext uri="{9D8B030D-6E8A-4147-A177-3AD203B41FA5}">
                      <a16:colId xmlns:a16="http://schemas.microsoft.com/office/drawing/2014/main" val="1129661322"/>
                    </a:ext>
                  </a:extLst>
                </a:gridCol>
                <a:gridCol w="858618">
                  <a:extLst>
                    <a:ext uri="{9D8B030D-6E8A-4147-A177-3AD203B41FA5}">
                      <a16:colId xmlns:a16="http://schemas.microsoft.com/office/drawing/2014/main" val="4121016019"/>
                    </a:ext>
                  </a:extLst>
                </a:gridCol>
                <a:gridCol w="867976">
                  <a:extLst>
                    <a:ext uri="{9D8B030D-6E8A-4147-A177-3AD203B41FA5}">
                      <a16:colId xmlns:a16="http://schemas.microsoft.com/office/drawing/2014/main" val="2207922254"/>
                    </a:ext>
                  </a:extLst>
                </a:gridCol>
                <a:gridCol w="829766">
                  <a:extLst>
                    <a:ext uri="{9D8B030D-6E8A-4147-A177-3AD203B41FA5}">
                      <a16:colId xmlns:a16="http://schemas.microsoft.com/office/drawing/2014/main" val="1508138078"/>
                    </a:ext>
                  </a:extLst>
                </a:gridCol>
                <a:gridCol w="759964">
                  <a:extLst>
                    <a:ext uri="{9D8B030D-6E8A-4147-A177-3AD203B41FA5}">
                      <a16:colId xmlns:a16="http://schemas.microsoft.com/office/drawing/2014/main" val="2239050492"/>
                    </a:ext>
                  </a:extLst>
                </a:gridCol>
                <a:gridCol w="817375">
                  <a:extLst>
                    <a:ext uri="{9D8B030D-6E8A-4147-A177-3AD203B41FA5}">
                      <a16:colId xmlns:a16="http://schemas.microsoft.com/office/drawing/2014/main" val="1729098527"/>
                    </a:ext>
                  </a:extLst>
                </a:gridCol>
              </a:tblGrid>
              <a:tr h="573196">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ECPC </a:t>
                      </a:r>
                      <a:r>
                        <a:rPr lang="en-US" sz="800" b="1" dirty="0" err="1">
                          <a:effectLst/>
                          <a:latin typeface="+mj-lt"/>
                          <a:ea typeface="Calibri" panose="020F0502020204030204" pitchFamily="34" charset="0"/>
                          <a:cs typeface="Times New Roman" panose="02020603050405020304" pitchFamily="18" charset="0"/>
                        </a:rPr>
                        <a:t>Metasynthesis</a:t>
                      </a:r>
                      <a:r>
                        <a:rPr lang="en-US" sz="800" b="1" dirty="0">
                          <a:effectLst/>
                          <a:latin typeface="+mj-lt"/>
                          <a:ea typeface="Calibri" panose="020F0502020204030204" pitchFamily="34" charset="0"/>
                          <a:cs typeface="Times New Roman" panose="02020603050405020304" pitchFamily="18" charset="0"/>
                        </a:rPr>
                        <a:t> of Leadership Studies</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Kagan</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ECPC C/619 Coordinator Developed</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CT PreK -3</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Aspire</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ECSEL</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CEC/DEC Advanced Specialty Set</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mj-lt"/>
                          <a:ea typeface="Calibri" panose="020F0502020204030204" pitchFamily="34" charset="0"/>
                          <a:cs typeface="Times New Roman" panose="02020603050405020304" pitchFamily="18" charset="0"/>
                        </a:rPr>
                        <a:t>MCHB LEND </a:t>
                      </a:r>
                      <a:endParaRPr lang="en-US" sz="80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ASHA</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809277"/>
                  </a:ext>
                </a:extLst>
              </a:tr>
              <a:tr h="573196">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mj-lt"/>
                          <a:ea typeface="Calibri" panose="020F0502020204030204" pitchFamily="34" charset="0"/>
                          <a:cs typeface="Times New Roman" panose="02020603050405020304" pitchFamily="18" charset="0"/>
                        </a:rPr>
                        <a:t> </a:t>
                      </a:r>
                      <a:endParaRPr lang="en-US" sz="80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Leading Self</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Leading Self</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Personal Leadership</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Self</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Emotional Intelligence,</a:t>
                      </a:r>
                    </a:p>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Introduction to Leadership</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398747"/>
                  </a:ext>
                </a:extLst>
              </a:tr>
              <a:tr h="1442664">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Organizational Visioning, Coaching,</a:t>
                      </a:r>
                    </a:p>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Confidence Building Practices, Soliciting Creative Employee Solutions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Community</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mj-lt"/>
                          <a:ea typeface="Calibri" panose="020F0502020204030204" pitchFamily="34" charset="0"/>
                          <a:cs typeface="Times New Roman" panose="02020603050405020304" pitchFamily="18" charset="0"/>
                        </a:rPr>
                        <a:t>Stakeholder Engagement</a:t>
                      </a:r>
                      <a:endParaRPr lang="en-US" sz="80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Leading Others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Collaborative Leadership</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Collaboration</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Others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Coaching, Influencing Others,</a:t>
                      </a:r>
                    </a:p>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Conflict Management,</a:t>
                      </a:r>
                    </a:p>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667258"/>
                  </a:ext>
                </a:extLst>
              </a:tr>
              <a:tr h="863019">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Pedagogical</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Curriculum and Instruction</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Leading Learning</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Leadership for Instruction</a:t>
                      </a:r>
                    </a:p>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Leadership for Student Services</a:t>
                      </a:r>
                    </a:p>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Curricula Content Knowledge</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921956"/>
                  </a:ext>
                </a:extLst>
              </a:tr>
              <a:tr h="718107">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mj-lt"/>
                          <a:ea typeface="Calibri" panose="020F0502020204030204" pitchFamily="34" charset="0"/>
                          <a:cs typeface="Times New Roman" panose="02020603050405020304" pitchFamily="18" charset="0"/>
                        </a:rPr>
                        <a:t> </a:t>
                      </a:r>
                      <a:endParaRPr lang="en-US" sz="80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Federal and State Program Requirements</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Federal and State Program</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Leading Implementation of Policies, Laws and Regulations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Institutional Leadership</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Programs, Services and Outcomes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85814"/>
                  </a:ext>
                </a:extLst>
              </a:tr>
              <a:tr h="573196">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Administrative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mj-lt"/>
                          <a:ea typeface="Calibri" panose="020F0502020204030204" pitchFamily="34" charset="0"/>
                          <a:cs typeface="Times New Roman" panose="02020603050405020304" pitchFamily="18" charset="0"/>
                        </a:rPr>
                        <a:t>Federal and State Program Management</a:t>
                      </a:r>
                      <a:endParaRPr lang="en-US" sz="80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Managing Operations and Resources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Organizational Leadership</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Teams, Virtual Meetings,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301986"/>
                  </a:ext>
                </a:extLst>
              </a:tr>
              <a:tr h="1007930">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Conceptual</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mj-lt"/>
                          <a:ea typeface="Calibri" panose="020F0502020204030204" pitchFamily="34" charset="0"/>
                          <a:cs typeface="Times New Roman" panose="02020603050405020304" pitchFamily="18" charset="0"/>
                        </a:rPr>
                        <a:t>Strategic Thinking</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Leading for Equity, Excellence and Early Success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Leading Results</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Research and Inquiry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Wider Community</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Leadership Styles, Generative Thinking, Change </a:t>
                      </a:r>
                      <a:r>
                        <a:rPr lang="en-US" sz="800" dirty="0" err="1">
                          <a:effectLst/>
                          <a:latin typeface="+mj-lt"/>
                          <a:ea typeface="Calibri" panose="020F0502020204030204" pitchFamily="34" charset="0"/>
                          <a:cs typeface="Times New Roman" panose="02020603050405020304" pitchFamily="18" charset="0"/>
                        </a:rPr>
                        <a:t>Leadership,SP</a:t>
                      </a:r>
                      <a:endParaRPr lang="en-US" sz="800" dirty="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154566"/>
                  </a:ext>
                </a:extLst>
              </a:tr>
              <a:tr h="428285">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Advocacy</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mj-lt"/>
                          <a:ea typeface="Calibri" panose="020F0502020204030204" pitchFamily="34" charset="0"/>
                          <a:cs typeface="Times New Roman" panose="02020603050405020304" pitchFamily="18" charset="0"/>
                        </a:rPr>
                        <a:t>Professionalism</a:t>
                      </a:r>
                      <a:endParaRPr lang="en-US" sz="800">
                        <a:effectLst/>
                        <a:latin typeface="+mj-lt"/>
                        <a:ea typeface="Calibri" panose="020F0502020204030204" pitchFamily="34" charset="0"/>
                        <a:cs typeface="Times New Roman" panose="02020603050405020304" pitchFamily="18" charset="0"/>
                      </a:endParaRP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7000"/>
                        </a:lnSpc>
                        <a:spcBef>
                          <a:spcPts val="5"/>
                        </a:spcBef>
                        <a:spcAft>
                          <a:spcPts val="0"/>
                        </a:spcAft>
                        <a:tabLst>
                          <a:tab pos="457200" algn="l"/>
                        </a:tabLst>
                      </a:pPr>
                      <a:r>
                        <a:rPr lang="en-US" sz="800" dirty="0">
                          <a:effectLst/>
                          <a:latin typeface="+mj-lt"/>
                          <a:ea typeface="Calibri" panose="020F0502020204030204" pitchFamily="34" charset="0"/>
                          <a:cs typeface="Times New Roman" panose="02020603050405020304" pitchFamily="18" charset="0"/>
                        </a:rPr>
                        <a:t>Professional and Ethical Practice</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mj-lt"/>
                          <a:ea typeface="Calibri" panose="020F0502020204030204" pitchFamily="34" charset="0"/>
                          <a:cs typeface="Times New Roman" panose="02020603050405020304" pitchFamily="18" charset="0"/>
                        </a:rPr>
                        <a:t> </a:t>
                      </a:r>
                    </a:p>
                  </a:txBody>
                  <a:tcPr marL="43943" marR="43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842032"/>
                  </a:ext>
                </a:extLst>
              </a:tr>
            </a:tbl>
          </a:graphicData>
        </a:graphic>
      </p:graphicFrame>
    </p:spTree>
    <p:extLst>
      <p:ext uri="{BB962C8B-B14F-4D97-AF65-F5344CB8AC3E}">
        <p14:creationId xmlns:p14="http://schemas.microsoft.com/office/powerpoint/2010/main" val="4253922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4C2F-7E83-450B-ACEE-237FCDFB94B8}"/>
              </a:ext>
            </a:extLst>
          </p:cNvPr>
          <p:cNvSpPr>
            <a:spLocks noGrp="1"/>
          </p:cNvSpPr>
          <p:nvPr>
            <p:ph type="title"/>
          </p:nvPr>
        </p:nvSpPr>
        <p:spPr>
          <a:xfrm>
            <a:off x="628650" y="268874"/>
            <a:ext cx="7886700" cy="773863"/>
          </a:xfrm>
        </p:spPr>
        <p:txBody>
          <a:bodyPr/>
          <a:lstStyle/>
          <a:p>
            <a:pPr algn="ctr"/>
            <a:r>
              <a:rPr lang="en-US" dirty="0"/>
              <a:t>CEELO</a:t>
            </a:r>
          </a:p>
        </p:txBody>
      </p:sp>
      <p:sp>
        <p:nvSpPr>
          <p:cNvPr id="3" name="Content Placeholder 2">
            <a:extLst>
              <a:ext uri="{FF2B5EF4-FFF2-40B4-BE49-F238E27FC236}">
                <a16:creationId xmlns:a16="http://schemas.microsoft.com/office/drawing/2014/main" id="{46B66355-CA84-4B12-BC80-3EBE1C6CA58B}"/>
              </a:ext>
            </a:extLst>
          </p:cNvPr>
          <p:cNvSpPr>
            <a:spLocks noGrp="1"/>
          </p:cNvSpPr>
          <p:nvPr>
            <p:ph idx="1"/>
          </p:nvPr>
        </p:nvSpPr>
        <p:spPr>
          <a:xfrm>
            <a:off x="628650" y="1440613"/>
            <a:ext cx="7886700" cy="4575175"/>
          </a:xfrm>
        </p:spPr>
        <p:txBody>
          <a:bodyPr>
            <a:normAutofit fontScale="92500" lnSpcReduction="10000"/>
          </a:bodyPr>
          <a:lstStyle/>
          <a:p>
            <a:r>
              <a:rPr lang="en-US" dirty="0"/>
              <a:t>Webinar 1: Introduction to Leadership in a SEA, Levels of Leadership, Problems of Practice as Opportunities for Learning, Achieving Competence, the CEELO Leadership Toolkit </a:t>
            </a:r>
          </a:p>
          <a:p>
            <a:r>
              <a:rPr lang="en-US" dirty="0"/>
              <a:t>Webinar 2: Management or Leadership, Leadership Boundaries, High-performing State Offices of Early Learning, Aligned Contributors and Contributions </a:t>
            </a:r>
          </a:p>
          <a:p>
            <a:r>
              <a:rPr lang="en-US" dirty="0"/>
              <a:t>Webinar 3: Data and Results-based Accountability, Results-based Leadership and Facilitation, Mental Models, Action Commitments </a:t>
            </a:r>
          </a:p>
          <a:p>
            <a:r>
              <a:rPr lang="en-US" dirty="0"/>
              <a:t>Webinar 4: Ingredients for Improvement, Collective Leadership Cycle, Revisiting Levels of Leadership</a:t>
            </a:r>
          </a:p>
        </p:txBody>
      </p:sp>
    </p:spTree>
    <p:extLst>
      <p:ext uri="{BB962C8B-B14F-4D97-AF65-F5344CB8AC3E}">
        <p14:creationId xmlns:p14="http://schemas.microsoft.com/office/powerpoint/2010/main" val="2646441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FCA4-1537-4655-A620-4A80D9872586}"/>
              </a:ext>
            </a:extLst>
          </p:cNvPr>
          <p:cNvSpPr>
            <a:spLocks noGrp="1"/>
          </p:cNvSpPr>
          <p:nvPr>
            <p:ph type="title"/>
          </p:nvPr>
        </p:nvSpPr>
        <p:spPr/>
        <p:txBody>
          <a:bodyPr/>
          <a:lstStyle/>
          <a:p>
            <a:pPr algn="ctr"/>
            <a:r>
              <a:rPr lang="en-US" dirty="0"/>
              <a:t>Tasks the Next TWO Days </a:t>
            </a:r>
          </a:p>
        </p:txBody>
      </p:sp>
      <p:sp>
        <p:nvSpPr>
          <p:cNvPr id="3" name="Content Placeholder 2">
            <a:extLst>
              <a:ext uri="{FF2B5EF4-FFF2-40B4-BE49-F238E27FC236}">
                <a16:creationId xmlns:a16="http://schemas.microsoft.com/office/drawing/2014/main" id="{6220D916-A7C4-4F5E-A857-BCABA55B7507}"/>
              </a:ext>
            </a:extLst>
          </p:cNvPr>
          <p:cNvSpPr>
            <a:spLocks noGrp="1"/>
          </p:cNvSpPr>
          <p:nvPr>
            <p:ph idx="1"/>
          </p:nvPr>
        </p:nvSpPr>
        <p:spPr/>
        <p:txBody>
          <a:bodyPr/>
          <a:lstStyle/>
          <a:p>
            <a:r>
              <a:rPr lang="en-US" dirty="0"/>
              <a:t>Finalize the DRAFT Scope and Sequence</a:t>
            </a:r>
          </a:p>
          <a:p>
            <a:endParaRPr lang="en-US" dirty="0"/>
          </a:p>
          <a:p>
            <a:r>
              <a:rPr lang="en-US" dirty="0"/>
              <a:t>Finalize Methods</a:t>
            </a:r>
          </a:p>
          <a:p>
            <a:endParaRPr lang="en-US" dirty="0"/>
          </a:p>
          <a:p>
            <a:r>
              <a:rPr lang="en-US" dirty="0"/>
              <a:t>Compile Materials, Tools and Resources </a:t>
            </a:r>
          </a:p>
          <a:p>
            <a:endParaRPr lang="en-US" dirty="0"/>
          </a:p>
          <a:p>
            <a:r>
              <a:rPr lang="en-US" dirty="0"/>
              <a:t>Plan Pilot</a:t>
            </a:r>
          </a:p>
        </p:txBody>
      </p:sp>
    </p:spTree>
    <p:extLst>
      <p:ext uri="{BB962C8B-B14F-4D97-AF65-F5344CB8AC3E}">
        <p14:creationId xmlns:p14="http://schemas.microsoft.com/office/powerpoint/2010/main" val="360061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00100"/>
            <a:ext cx="6858000" cy="857250"/>
          </a:xfrm>
        </p:spPr>
        <p:txBody>
          <a:bodyPr>
            <a:normAutofit/>
          </a:bodyPr>
          <a:lstStyle/>
          <a:p>
            <a:pPr algn="ctr"/>
            <a:r>
              <a:rPr lang="en-US" sz="2513" dirty="0">
                <a:cs typeface="Arial" panose="020B0604020202020204" pitchFamily="34" charset="0"/>
              </a:rPr>
              <a:t>Comprehensive System of Personnel Developmen</a:t>
            </a:r>
            <a:r>
              <a:rPr lang="en-US" sz="2513" dirty="0"/>
              <a:t>t</a:t>
            </a:r>
          </a:p>
        </p:txBody>
      </p:sp>
      <p:graphicFrame>
        <p:nvGraphicFramePr>
          <p:cNvPr id="4" name="Table 3"/>
          <p:cNvGraphicFramePr>
            <a:graphicFrameLocks noGrp="1"/>
          </p:cNvGraphicFramePr>
          <p:nvPr/>
        </p:nvGraphicFramePr>
        <p:xfrm>
          <a:off x="1307981" y="1868515"/>
          <a:ext cx="6400800" cy="3855560"/>
        </p:xfrm>
        <a:graphic>
          <a:graphicData uri="http://schemas.openxmlformats.org/drawingml/2006/table">
            <a:tbl>
              <a:tblPr firstRow="1" firstCol="1" bandRow="1">
                <a:tableStyleId>{2D5ABB26-0587-4C30-8999-92F81FD0307C}</a:tableStyleId>
              </a:tblPr>
              <a:tblGrid>
                <a:gridCol w="1026543">
                  <a:extLst>
                    <a:ext uri="{9D8B030D-6E8A-4147-A177-3AD203B41FA5}">
                      <a16:colId xmlns:a16="http://schemas.microsoft.com/office/drawing/2014/main" val="20000"/>
                    </a:ext>
                  </a:extLst>
                </a:gridCol>
                <a:gridCol w="5374257">
                  <a:extLst>
                    <a:ext uri="{9D8B030D-6E8A-4147-A177-3AD203B41FA5}">
                      <a16:colId xmlns:a16="http://schemas.microsoft.com/office/drawing/2014/main" val="20001"/>
                    </a:ext>
                  </a:extLst>
                </a:gridCol>
              </a:tblGrid>
              <a:tr h="571668">
                <a:tc>
                  <a:txBody>
                    <a:bodyPr/>
                    <a:lstStyle/>
                    <a:p>
                      <a:pPr marL="0" marR="0" algn="ctr">
                        <a:spcBef>
                          <a:spcPts val="0"/>
                        </a:spcBef>
                        <a:spcAft>
                          <a:spcPts val="0"/>
                        </a:spcAft>
                      </a:pPr>
                      <a:r>
                        <a:rPr lang="en-US" sz="1100" b="1" dirty="0">
                          <a:solidFill>
                            <a:srgbClr val="002060"/>
                          </a:solidFill>
                          <a:effectLst/>
                          <a:latin typeface="Times New Roman" panose="02020603050405020304" pitchFamily="18" charset="0"/>
                          <a:cs typeface="Times New Roman" panose="02020603050405020304" pitchFamily="18" charset="0"/>
                        </a:rPr>
                        <a:t>Leadership, Coordination, &amp; Sustainability</a:t>
                      </a:r>
                      <a:endParaRPr lang="en-US" sz="11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2870" marR="0">
                        <a:spcBef>
                          <a:spcPts val="0"/>
                        </a:spcBef>
                        <a:spcAft>
                          <a:spcPts val="0"/>
                        </a:spcAft>
                      </a:pPr>
                      <a:endParaRPr lang="en-US" sz="200" dirty="0">
                        <a:effectLst/>
                        <a:latin typeface="Times New Roman" panose="02020603050405020304" pitchFamily="18" charset="0"/>
                        <a:cs typeface="Times New Roman" panose="02020603050405020304" pitchFamily="18" charset="0"/>
                      </a:endParaRPr>
                    </a:p>
                    <a:p>
                      <a:pPr marL="341313" marR="0" indent="-239713">
                        <a:spcBef>
                          <a:spcPts val="0"/>
                        </a:spcBef>
                        <a:spcAft>
                          <a:spcPts val="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1: </a:t>
                      </a:r>
                      <a:r>
                        <a:rPr lang="en-US" sz="900" dirty="0">
                          <a:effectLst/>
                          <a:latin typeface="Times New Roman" panose="02020603050405020304" pitchFamily="18" charset="0"/>
                          <a:cs typeface="Times New Roman" panose="02020603050405020304" pitchFamily="18" charset="0"/>
                        </a:rPr>
                        <a:t>A cross sector leadership team is in place that can set priorities and make policy, governance, and financial decisions.</a:t>
                      </a:r>
                    </a:p>
                    <a:p>
                      <a:pPr marL="341313" marR="0" indent="-239713">
                        <a:spcBef>
                          <a:spcPts val="0"/>
                        </a:spcBef>
                        <a:spcAft>
                          <a:spcPts val="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2: </a:t>
                      </a:r>
                      <a:r>
                        <a:rPr lang="en-US" sz="900" dirty="0">
                          <a:effectLst/>
                          <a:latin typeface="Times New Roman" panose="02020603050405020304" pitchFamily="18" charset="0"/>
                          <a:cs typeface="Times New Roman" panose="02020603050405020304" pitchFamily="18" charset="0"/>
                        </a:rPr>
                        <a:t>There is a written multi-year plan in place to address all sub-components of the CSPD.  </a:t>
                      </a:r>
                      <a:endParaRPr lang="en-US" sz="9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640">
                <a:tc>
                  <a:txBody>
                    <a:bodyPr/>
                    <a:lstStyle/>
                    <a:p>
                      <a:pPr marL="0" marR="0" algn="ctr">
                        <a:spcBef>
                          <a:spcPts val="0"/>
                        </a:spcBef>
                        <a:spcAft>
                          <a:spcPts val="0"/>
                        </a:spcAft>
                      </a:pPr>
                      <a:r>
                        <a:rPr lang="en-US" sz="1100" b="1" dirty="0">
                          <a:solidFill>
                            <a:srgbClr val="002060"/>
                          </a:solidFill>
                          <a:effectLst/>
                          <a:latin typeface="Times New Roman" panose="02020603050405020304" pitchFamily="18" charset="0"/>
                          <a:cs typeface="Times New Roman" panose="02020603050405020304" pitchFamily="18" charset="0"/>
                        </a:rPr>
                        <a:t>State Personnel Standards</a:t>
                      </a:r>
                      <a:endParaRPr lang="en-US" sz="11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3: </a:t>
                      </a:r>
                      <a:r>
                        <a:rPr lang="en-US" sz="900" dirty="0">
                          <a:effectLst/>
                          <a:latin typeface="Times New Roman" panose="02020603050405020304" pitchFamily="18" charset="0"/>
                          <a:cs typeface="Times New Roman" panose="02020603050405020304" pitchFamily="18" charset="0"/>
                        </a:rPr>
                        <a:t>State personnel standards across disciplines are aligned to national professional organization personnel standards.</a:t>
                      </a:r>
                    </a:p>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4: </a:t>
                      </a:r>
                      <a:r>
                        <a:rPr lang="en-US" sz="900" dirty="0">
                          <a:effectLst/>
                          <a:latin typeface="Times New Roman" panose="02020603050405020304" pitchFamily="18" charset="0"/>
                          <a:cs typeface="Times New Roman" panose="02020603050405020304" pitchFamily="18" charset="0"/>
                        </a:rPr>
                        <a:t>The criteria for state certification, licensure, credentialing and/or endorsement are aligned to state personnel standards and national professional organization personnel standards across disciplines.</a:t>
                      </a:r>
                      <a:endParaRPr lang="en-US" sz="900" dirty="0">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5790">
                <a:tc>
                  <a:txBody>
                    <a:bodyPr/>
                    <a:lstStyle/>
                    <a:p>
                      <a:pPr marL="0" marR="0" algn="ctr">
                        <a:spcBef>
                          <a:spcPts val="0"/>
                        </a:spcBef>
                        <a:spcAft>
                          <a:spcPts val="0"/>
                        </a:spcAft>
                      </a:pPr>
                      <a:r>
                        <a:rPr lang="en-US" sz="1100" b="1" dirty="0">
                          <a:solidFill>
                            <a:srgbClr val="002060"/>
                          </a:solidFill>
                          <a:effectLst/>
                          <a:latin typeface="Times New Roman" panose="02020603050405020304" pitchFamily="18" charset="0"/>
                          <a:cs typeface="Times New Roman" panose="02020603050405020304" pitchFamily="18" charset="0"/>
                        </a:rPr>
                        <a:t>Pre-service Personnel Development</a:t>
                      </a:r>
                      <a:endParaRPr lang="en-US" sz="11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5: </a:t>
                      </a:r>
                      <a:r>
                        <a:rPr lang="en-US" sz="900" dirty="0">
                          <a:effectLst/>
                          <a:latin typeface="Times New Roman" panose="02020603050405020304" pitchFamily="18" charset="0"/>
                          <a:cs typeface="Times New Roman" panose="02020603050405020304" pitchFamily="18" charset="0"/>
                        </a:rPr>
                        <a:t>Institution of higher education (IHE) programs and curricula across disciplines are aligned with both national professional organization personnel standards and state personnel standards.</a:t>
                      </a:r>
                    </a:p>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6: </a:t>
                      </a:r>
                      <a:r>
                        <a:rPr lang="en-US" sz="900" dirty="0">
                          <a:effectLst/>
                          <a:latin typeface="Times New Roman" panose="02020603050405020304" pitchFamily="18" charset="0"/>
                          <a:cs typeface="Times New Roman" panose="02020603050405020304" pitchFamily="18" charset="0"/>
                        </a:rPr>
                        <a:t>Institution of higher education programs and curricula address early childhood development and discipline specific pedagogy.</a:t>
                      </a:r>
                      <a:endParaRPr lang="en-US" sz="900" dirty="0">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5790">
                <a:tc>
                  <a:txBody>
                    <a:bodyPr/>
                    <a:lstStyle/>
                    <a:p>
                      <a:pPr marL="0" marR="0" algn="ctr">
                        <a:spcBef>
                          <a:spcPts val="0"/>
                        </a:spcBef>
                        <a:spcAft>
                          <a:spcPts val="0"/>
                        </a:spcAft>
                      </a:pPr>
                      <a:r>
                        <a:rPr lang="en-US" sz="1100" b="1" dirty="0">
                          <a:solidFill>
                            <a:srgbClr val="002060"/>
                          </a:solidFill>
                          <a:effectLst/>
                          <a:latin typeface="Times New Roman" panose="02020603050405020304" pitchFamily="18" charset="0"/>
                          <a:cs typeface="Times New Roman" panose="02020603050405020304" pitchFamily="18" charset="0"/>
                        </a:rPr>
                        <a:t>In-service Personnel Development</a:t>
                      </a:r>
                      <a:endParaRPr lang="en-US" sz="11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7: </a:t>
                      </a:r>
                      <a:r>
                        <a:rPr lang="en-US" sz="900" dirty="0">
                          <a:effectLst/>
                          <a:latin typeface="Times New Roman" panose="02020603050405020304" pitchFamily="18" charset="0"/>
                          <a:cs typeface="Times New Roman" panose="02020603050405020304" pitchFamily="18" charset="0"/>
                        </a:rPr>
                        <a:t>A statewide system for in-service personnel development and technical assistance is in place for personnel across disciplines</a:t>
                      </a:r>
                    </a:p>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8: </a:t>
                      </a:r>
                      <a:r>
                        <a:rPr lang="en-US" sz="900" dirty="0">
                          <a:effectLst/>
                          <a:latin typeface="Times New Roman" panose="02020603050405020304" pitchFamily="18" charset="0"/>
                          <a:cs typeface="Times New Roman" panose="02020603050405020304" pitchFamily="18" charset="0"/>
                        </a:rPr>
                        <a:t>A statewide system for in-service personnel development and technical assistance is aligned and coordinated with higher education program and curricula across disciplines</a:t>
                      </a:r>
                      <a:endParaRPr lang="en-US" sz="900" dirty="0">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5790">
                <a:tc>
                  <a:txBody>
                    <a:bodyPr/>
                    <a:lstStyle/>
                    <a:p>
                      <a:pPr marL="0" marR="0" algn="ctr">
                        <a:spcBef>
                          <a:spcPts val="0"/>
                        </a:spcBef>
                        <a:spcAft>
                          <a:spcPts val="0"/>
                        </a:spcAft>
                      </a:pPr>
                      <a:r>
                        <a:rPr lang="en-US" sz="1100" b="1" dirty="0">
                          <a:solidFill>
                            <a:srgbClr val="002060"/>
                          </a:solidFill>
                          <a:effectLst/>
                          <a:latin typeface="Times New Roman" panose="02020603050405020304" pitchFamily="18" charset="0"/>
                          <a:cs typeface="Times New Roman" panose="02020603050405020304" pitchFamily="18" charset="0"/>
                        </a:rPr>
                        <a:t>Recruitment and Retention</a:t>
                      </a:r>
                      <a:endParaRPr lang="en-US" sz="11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9: </a:t>
                      </a:r>
                      <a:r>
                        <a:rPr lang="en-US" sz="900" dirty="0">
                          <a:effectLst/>
                          <a:latin typeface="Times New Roman" panose="02020603050405020304" pitchFamily="18" charset="0"/>
                          <a:cs typeface="Times New Roman" panose="02020603050405020304" pitchFamily="18" charset="0"/>
                        </a:rPr>
                        <a:t>Comprehensive recruitment and retention strategies are based on multiple data sources, and revised as necessary.</a:t>
                      </a:r>
                    </a:p>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10: </a:t>
                      </a:r>
                      <a:r>
                        <a:rPr lang="en-US" sz="900" dirty="0">
                          <a:effectLst/>
                          <a:latin typeface="Times New Roman" panose="02020603050405020304" pitchFamily="18" charset="0"/>
                          <a:cs typeface="Times New Roman" panose="02020603050405020304" pitchFamily="18" charset="0"/>
                        </a:rPr>
                        <a:t>Comprehensive recruitment and retention strategies are being implemented across disciplines.</a:t>
                      </a:r>
                      <a:endParaRPr lang="en-US" sz="900" dirty="0">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5790">
                <a:tc>
                  <a:txBody>
                    <a:bodyPr/>
                    <a:lstStyle/>
                    <a:p>
                      <a:pPr marL="0" marR="0" algn="ctr">
                        <a:spcBef>
                          <a:spcPts val="0"/>
                        </a:spcBef>
                        <a:spcAft>
                          <a:spcPts val="0"/>
                        </a:spcAft>
                      </a:pPr>
                      <a:r>
                        <a:rPr lang="en-US" sz="1100" b="1" dirty="0">
                          <a:solidFill>
                            <a:srgbClr val="002060"/>
                          </a:solidFill>
                          <a:effectLst/>
                          <a:latin typeface="Times New Roman" panose="02020603050405020304" pitchFamily="18" charset="0"/>
                          <a:cs typeface="Times New Roman" panose="02020603050405020304" pitchFamily="18" charset="0"/>
                        </a:rPr>
                        <a:t>Evaluation of the System</a:t>
                      </a:r>
                      <a:endParaRPr lang="en-US" sz="11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11: </a:t>
                      </a:r>
                      <a:r>
                        <a:rPr lang="en-US" sz="900" dirty="0">
                          <a:effectLst/>
                          <a:latin typeface="Times New Roman" panose="02020603050405020304" pitchFamily="18" charset="0"/>
                          <a:cs typeface="Times New Roman" panose="02020603050405020304" pitchFamily="18" charset="0"/>
                        </a:rPr>
                        <a:t>The evaluation plan for the CSPD includes processes and mechanisms to collect, store, and analyze data across all subcomponents</a:t>
                      </a:r>
                    </a:p>
                    <a:p>
                      <a:pPr marL="341313" marR="0" indent="-239713">
                        <a:spcBef>
                          <a:spcPts val="300"/>
                        </a:spcBef>
                        <a:spcAft>
                          <a:spcPts val="300"/>
                        </a:spcAft>
                      </a:pPr>
                      <a:r>
                        <a:rPr lang="en-US" sz="900" b="1" dirty="0">
                          <a:solidFill>
                            <a:schemeClr val="accent1"/>
                          </a:solidFill>
                          <a:effectLst/>
                          <a:latin typeface="Times New Roman" panose="02020603050405020304" pitchFamily="18" charset="0"/>
                          <a:cs typeface="Times New Roman" panose="02020603050405020304" pitchFamily="18" charset="0"/>
                        </a:rPr>
                        <a:t>Quality Indicator 12: </a:t>
                      </a:r>
                      <a:r>
                        <a:rPr lang="en-US" sz="900" dirty="0">
                          <a:effectLst/>
                          <a:latin typeface="Times New Roman" panose="02020603050405020304" pitchFamily="18" charset="0"/>
                          <a:cs typeface="Times New Roman" panose="02020603050405020304" pitchFamily="18" charset="0"/>
                        </a:rPr>
                        <a:t>The evaluation plan is implemented, continuously monitored, and revised as necessary based on multiple data sources</a:t>
                      </a:r>
                      <a:endParaRPr lang="en-US" sz="900" dirty="0">
                        <a:effectLst/>
                        <a:latin typeface="Times New Roman" panose="02020603050405020304" pitchFamily="18" charset="0"/>
                        <a:ea typeface="Times New Roman"/>
                        <a:cs typeface="Times New Roman" panose="02020603050405020304" pitchFamily="18" charset="0"/>
                      </a:endParaRPr>
                    </a:p>
                  </a:txBody>
                  <a:tcPr marL="47146" marR="47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5663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094" y="1458943"/>
            <a:ext cx="6534510" cy="866954"/>
          </a:xfrm>
        </p:spPr>
        <p:txBody>
          <a:bodyPr>
            <a:normAutofit fontScale="90000"/>
          </a:bodyPr>
          <a:lstStyle/>
          <a:p>
            <a:pPr algn="ctr"/>
            <a:r>
              <a:rPr lang="en-US" sz="3000" dirty="0"/>
              <a:t>Leadership, Coordination &amp; Sustainability</a:t>
            </a:r>
            <a:br>
              <a:rPr lang="en-US" dirty="0"/>
            </a:br>
            <a:endParaRPr lang="en-US" dirty="0"/>
          </a:p>
        </p:txBody>
      </p:sp>
      <p:sp>
        <p:nvSpPr>
          <p:cNvPr id="3" name="Content Placeholder 2"/>
          <p:cNvSpPr>
            <a:spLocks noGrp="1"/>
          </p:cNvSpPr>
          <p:nvPr>
            <p:ph idx="1"/>
          </p:nvPr>
        </p:nvSpPr>
        <p:spPr>
          <a:xfrm>
            <a:off x="1614488" y="2765845"/>
            <a:ext cx="5915025" cy="2724128"/>
          </a:xfrm>
        </p:spPr>
        <p:txBody>
          <a:bodyPr/>
          <a:lstStyle/>
          <a:p>
            <a:pPr marL="0" indent="0" algn="ctr">
              <a:buNone/>
            </a:pPr>
            <a:r>
              <a:rPr lang="en-US" sz="3000" dirty="0"/>
              <a:t>Structures for ongoing support of all </a:t>
            </a:r>
          </a:p>
          <a:p>
            <a:pPr marL="0" indent="0" algn="ctr">
              <a:buNone/>
            </a:pPr>
            <a:r>
              <a:rPr lang="en-US" sz="3000" dirty="0"/>
              <a:t>personnel development activities</a:t>
            </a:r>
          </a:p>
          <a:p>
            <a:endParaRPr lang="en-US" dirty="0"/>
          </a:p>
        </p:txBody>
      </p:sp>
    </p:spTree>
    <p:extLst>
      <p:ext uri="{BB962C8B-B14F-4D97-AF65-F5344CB8AC3E}">
        <p14:creationId xmlns:p14="http://schemas.microsoft.com/office/powerpoint/2010/main" val="4284003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1973</TotalTime>
  <Words>5133</Words>
  <Application>Microsoft Office PowerPoint</Application>
  <PresentationFormat>On-screen Show (4:3)</PresentationFormat>
  <Paragraphs>923</Paragraphs>
  <Slides>74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Arial</vt:lpstr>
      <vt:lpstr>Calibri</vt:lpstr>
      <vt:lpstr>Calibri Light</vt:lpstr>
      <vt:lpstr>Times New Roman</vt:lpstr>
      <vt:lpstr>Wingdings</vt:lpstr>
      <vt:lpstr>Office Theme</vt:lpstr>
      <vt:lpstr>1_Office Theme</vt:lpstr>
      <vt:lpstr>Leadership Initiative </vt:lpstr>
      <vt:lpstr> Early Childhood Personnel Center Mission </vt:lpstr>
      <vt:lpstr>PowerPoint Presentation</vt:lpstr>
      <vt:lpstr>Comprehensive System Of Personnel Development </vt:lpstr>
      <vt:lpstr>An Effective Comprehensive System of Personnel Development (CSPD)</vt:lpstr>
      <vt:lpstr> A Comprehensive System of  Personnel Development  </vt:lpstr>
      <vt:lpstr>ECPC Goals</vt:lpstr>
      <vt:lpstr>Comprehensive System of Personnel Development</vt:lpstr>
      <vt:lpstr>Leadership, Coordination &amp; Sustainability </vt:lpstr>
      <vt:lpstr>Leadership, Coordination, &amp; Sustainability</vt:lpstr>
      <vt:lpstr>Leadership: </vt:lpstr>
      <vt:lpstr>PowerPoint Presentation</vt:lpstr>
      <vt:lpstr>PowerPoint Presentation</vt:lpstr>
      <vt:lpstr>PowerPoint Presentation</vt:lpstr>
      <vt:lpstr>Fundamental Leadership Skills       Ashkenas &amp; Manville, 2018. HBR</vt:lpstr>
      <vt:lpstr>Leaders Must:</vt:lpstr>
      <vt:lpstr>Knowledge</vt:lpstr>
      <vt:lpstr>Competencies</vt:lpstr>
      <vt:lpstr>DEC Leadership Position Paper</vt:lpstr>
      <vt:lpstr>Valued Leadership Competencies</vt:lpstr>
      <vt:lpstr>PowerPoint Presentation</vt:lpstr>
      <vt:lpstr>PowerPoint Presentation</vt:lpstr>
      <vt:lpstr>Essential Characteristics of Leadership</vt:lpstr>
      <vt:lpstr>Leadership defined:</vt:lpstr>
      <vt:lpstr>The Most Essential Characteristics of Leadership (Bruder,2019)</vt:lpstr>
      <vt:lpstr>What characteristics are most important in your role? (n=72)</vt:lpstr>
      <vt:lpstr>Methodology For Leadership Curriculum</vt:lpstr>
      <vt:lpstr>PowerPoint Presentation</vt:lpstr>
      <vt:lpstr>Definitions</vt:lpstr>
      <vt:lpstr>What does a Part C / 619 Coordinator need to DO? (level 2)    </vt:lpstr>
      <vt:lpstr>What does a Part C / 619 Coordinator need to KNOW (level 2)?    </vt:lpstr>
      <vt:lpstr>What does a Part C / 619 Coordinator need to KNOW? (continued level 2)   </vt:lpstr>
      <vt:lpstr>PowerPoint Presentation</vt:lpstr>
      <vt:lpstr>PowerPoint Presentation</vt:lpstr>
      <vt:lpstr>PowerPoint Presentation</vt:lpstr>
      <vt:lpstr>PowerPoint Presentation</vt:lpstr>
      <vt:lpstr>Methodology For Leadership Curriculum</vt:lpstr>
      <vt:lpstr>Themes from the Raw Data </vt:lpstr>
      <vt:lpstr>PowerPoint Presentation</vt:lpstr>
      <vt:lpstr>ECPC Leadership Competencies Prioritized</vt:lpstr>
      <vt:lpstr>Level 1</vt:lpstr>
      <vt:lpstr>Level 1</vt:lpstr>
      <vt:lpstr>Level 1</vt:lpstr>
      <vt:lpstr>Level 1</vt:lpstr>
      <vt:lpstr>Level 1</vt:lpstr>
      <vt:lpstr>Level 2</vt:lpstr>
      <vt:lpstr>Level 2</vt:lpstr>
      <vt:lpstr>Level 2</vt:lpstr>
      <vt:lpstr>Level 2</vt:lpstr>
      <vt:lpstr>Level 2</vt:lpstr>
      <vt:lpstr>Level 3</vt:lpstr>
      <vt:lpstr>Level 3</vt:lpstr>
      <vt:lpstr>Level 3</vt:lpstr>
      <vt:lpstr>Level 3</vt:lpstr>
      <vt:lpstr>Level 3</vt:lpstr>
      <vt:lpstr>Methodology For Leadership Curriculum</vt:lpstr>
      <vt:lpstr>Data Collection/Reduction Methodology</vt:lpstr>
      <vt:lpstr>Example: Strategic Thinking</vt:lpstr>
      <vt:lpstr>Directions on Survey</vt:lpstr>
      <vt:lpstr>PowerPoint Presentation</vt:lpstr>
      <vt:lpstr>Directions on Survey</vt:lpstr>
      <vt:lpstr>Federal Program Requirements</vt:lpstr>
      <vt:lpstr>State Program Management</vt:lpstr>
      <vt:lpstr>Fiscal Management</vt:lpstr>
      <vt:lpstr>Stakeholder Engagement</vt:lpstr>
      <vt:lpstr>Strategic Thinking </vt:lpstr>
      <vt:lpstr>Professionalism</vt:lpstr>
      <vt:lpstr>Leadership Competencies Results </vt:lpstr>
      <vt:lpstr>PowerPoint Presentation</vt:lpstr>
      <vt:lpstr>PowerPoint Presentation</vt:lpstr>
      <vt:lpstr>PowerPoint Presentation</vt:lpstr>
      <vt:lpstr>PowerPoint Presentation</vt:lpstr>
      <vt:lpstr>CEELO</vt:lpstr>
      <vt:lpstr>Tasks the Next TWO Days </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dc:title>
  <dc:creator>Jozef,Christine</dc:creator>
  <cp:lastModifiedBy>Darla Gundler</cp:lastModifiedBy>
  <cp:revision>37</cp:revision>
  <dcterms:created xsi:type="dcterms:W3CDTF">2017-04-25T14:42:13Z</dcterms:created>
  <dcterms:modified xsi:type="dcterms:W3CDTF">2019-09-12T13:21:39Z</dcterms:modified>
</cp:coreProperties>
</file>