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2" r:id="rId1"/>
  </p:sldMasterIdLst>
  <p:notesMasterIdLst>
    <p:notesMasterId r:id="rId5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10" r:id="rId48"/>
    <p:sldId id="302" r:id="rId49"/>
    <p:sldId id="311" r:id="rId50"/>
    <p:sldId id="303" r:id="rId51"/>
    <p:sldId id="309" r:id="rId52"/>
    <p:sldId id="304" r:id="rId53"/>
    <p:sldId id="305" r:id="rId54"/>
    <p:sldId id="306" r:id="rId55"/>
    <p:sldId id="307" r:id="rId56"/>
    <p:sldId id="308" r:id="rId57"/>
    <p:sldId id="312" r:id="rId5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60" roundtripDataSignature="AMtx7mh+BoCxerU43ifR0HbSTDMQ0asU7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69F2215-6354-4D0B-83A3-6838549F491B}">
  <a:tblStyle styleId="{A69F2215-6354-4D0B-83A3-6838549F491B}"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02" autoAdjust="0"/>
    <p:restoredTop sz="65306" autoAdjust="0"/>
  </p:normalViewPr>
  <p:slideViewPr>
    <p:cSldViewPr snapToGrid="0">
      <p:cViewPr varScale="1">
        <p:scale>
          <a:sx n="64" d="100"/>
          <a:sy n="64" d="100"/>
        </p:scale>
        <p:origin x="2688" y="72"/>
      </p:cViewPr>
      <p:guideLst>
        <p:guide orient="horz" pos="2160"/>
        <p:guide pos="2880"/>
      </p:guideLst>
    </p:cSldViewPr>
  </p:slideViewPr>
  <p:notesTextViewPr>
    <p:cViewPr>
      <p:scale>
        <a:sx n="1" d="1"/>
        <a:sy n="1" d="1"/>
      </p:scale>
      <p:origin x="0" y="0"/>
    </p:cViewPr>
  </p:notesTextViewPr>
  <p:sorterViewPr>
    <p:cViewPr varScale="1">
      <p:scale>
        <a:sx n="1" d="1"/>
        <a:sy n="1" d="1"/>
      </p:scale>
      <p:origin x="0" y="-475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3" Type="http://schemas.openxmlformats.org/officeDocument/2006/relationships/hyperlink" Target="https://ecpcta.org/wp-content/uploads/sites/2810/2021/01/Case-Study-Antonia-Family.Centered.Practice.pdf" TargetMode="External"/><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61" name="Google Shape;61;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2" name="Google Shape;122;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200" b="0">
                <a:solidFill>
                  <a:schemeClr val="dk1"/>
                </a:solidFill>
                <a:latin typeface="Calibri"/>
                <a:ea typeface="Calibri"/>
                <a:cs typeface="Calibri"/>
                <a:sym typeface="Calibri"/>
              </a:rPr>
              <a:t>Let’s begin with the behavioral perspective. Behavioral theory states that only directly observable events are appropriate targets of the study of child learning and behavior</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US" sz="1200" b="0">
                <a:solidFill>
                  <a:schemeClr val="dk1"/>
                </a:solidFill>
                <a:latin typeface="Calibri"/>
                <a:ea typeface="Calibri"/>
                <a:cs typeface="Calibri"/>
                <a:sym typeface="Calibri"/>
              </a:rPr>
              <a:t>These events are simple: measurable stimuli and behavioral responses to stimuli</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US" sz="1200" b="0">
                <a:solidFill>
                  <a:schemeClr val="dk1"/>
                </a:solidFill>
                <a:latin typeface="Calibri"/>
                <a:ea typeface="Calibri"/>
                <a:cs typeface="Calibri"/>
                <a:sym typeface="Calibri"/>
              </a:rPr>
              <a:t>Originated with Pavlovian experiments with classical conditioning</a:t>
            </a:r>
            <a:endParaRPr sz="1200">
              <a:solidFill>
                <a:schemeClr val="dk1"/>
              </a:solidFill>
              <a:latin typeface="Calibri"/>
              <a:ea typeface="Calibri"/>
              <a:cs typeface="Calibri"/>
              <a:sym typeface="Calibri"/>
            </a:endParaRPr>
          </a:p>
          <a:p>
            <a:pPr marL="457200" lvl="1" indent="0" algn="l" rtl="0">
              <a:spcBef>
                <a:spcPts val="0"/>
              </a:spcBef>
              <a:spcAft>
                <a:spcPts val="0"/>
              </a:spcAft>
              <a:buNone/>
            </a:pPr>
            <a:r>
              <a:rPr lang="en-US" sz="1200" b="0">
                <a:solidFill>
                  <a:schemeClr val="dk1"/>
                </a:solidFill>
                <a:latin typeface="Calibri"/>
                <a:ea typeface="Calibri"/>
                <a:cs typeface="Calibri"/>
                <a:sym typeface="Calibri"/>
              </a:rPr>
              <a:t>Dog studies</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US" sz="1200" b="0">
                <a:solidFill>
                  <a:schemeClr val="dk1"/>
                </a:solidFill>
                <a:latin typeface="Calibri"/>
                <a:ea typeface="Calibri"/>
                <a:cs typeface="Calibri"/>
                <a:sym typeface="Calibri"/>
              </a:rPr>
              <a:t>John Watson (1878-1958)</a:t>
            </a:r>
            <a:endParaRPr sz="1200">
              <a:solidFill>
                <a:schemeClr val="dk1"/>
              </a:solidFill>
              <a:latin typeface="Calibri"/>
              <a:ea typeface="Calibri"/>
              <a:cs typeface="Calibri"/>
              <a:sym typeface="Calibri"/>
            </a:endParaRPr>
          </a:p>
          <a:p>
            <a:pPr marL="457200" lvl="1" indent="0" algn="l" rtl="0">
              <a:spcBef>
                <a:spcPts val="0"/>
              </a:spcBef>
              <a:spcAft>
                <a:spcPts val="0"/>
              </a:spcAft>
              <a:buNone/>
            </a:pPr>
            <a:r>
              <a:rPr lang="en-US" sz="1200" b="0">
                <a:solidFill>
                  <a:schemeClr val="dk1"/>
                </a:solidFill>
                <a:latin typeface="Calibri"/>
                <a:ea typeface="Calibri"/>
                <a:cs typeface="Calibri"/>
                <a:sym typeface="Calibri"/>
              </a:rPr>
              <a:t>Baby Albert</a:t>
            </a:r>
            <a:endParaRPr sz="1200">
              <a:solidFill>
                <a:schemeClr val="dk1"/>
              </a:solidFill>
              <a:latin typeface="Calibri"/>
              <a:ea typeface="Calibri"/>
              <a:cs typeface="Calibri"/>
              <a:sym typeface="Calibri"/>
            </a:endParaRPr>
          </a:p>
          <a:p>
            <a:pPr marL="457200" lvl="1" indent="0" algn="l" rtl="0">
              <a:spcBef>
                <a:spcPts val="0"/>
              </a:spcBef>
              <a:spcAft>
                <a:spcPts val="0"/>
              </a:spcAft>
              <a:buNone/>
            </a:pPr>
            <a:r>
              <a:rPr lang="en-US" sz="1200" b="0">
                <a:solidFill>
                  <a:schemeClr val="dk1"/>
                </a:solidFill>
                <a:latin typeface="Calibri"/>
                <a:ea typeface="Calibri"/>
                <a:cs typeface="Calibri"/>
                <a:sym typeface="Calibri"/>
              </a:rPr>
              <a:t>Believed that behavior can be molded by carefully developed stimulus-response associations over time in a continuous process</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US" sz="1200" b="0">
                <a:solidFill>
                  <a:schemeClr val="dk1"/>
                </a:solidFill>
                <a:latin typeface="Calibri"/>
                <a:ea typeface="Calibri"/>
                <a:cs typeface="Calibri"/>
                <a:sym typeface="Calibri"/>
              </a:rPr>
              <a:t>B.F. Skinner (1904-1990)</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US" sz="1200" b="0">
                <a:solidFill>
                  <a:schemeClr val="dk1"/>
                </a:solidFill>
                <a:latin typeface="Calibri"/>
                <a:ea typeface="Calibri"/>
                <a:cs typeface="Calibri"/>
                <a:sym typeface="Calibri"/>
              </a:rPr>
              <a:t>Operant conditioning – reinforcers and punishers can be developed to individualize and modify response behaviors</a:t>
            </a:r>
            <a:endParaRPr sz="1200">
              <a:solidFill>
                <a:schemeClr val="dk1"/>
              </a:solidFill>
              <a:latin typeface="Calibri"/>
              <a:ea typeface="Calibri"/>
              <a:cs typeface="Calibri"/>
              <a:sym typeface="Calibri"/>
            </a:endParaRPr>
          </a:p>
          <a:p>
            <a:pPr marL="457200" lvl="1" indent="0" algn="l" rtl="0">
              <a:spcBef>
                <a:spcPts val="0"/>
              </a:spcBef>
              <a:spcAft>
                <a:spcPts val="0"/>
              </a:spcAft>
              <a:buNone/>
            </a:pPr>
            <a:r>
              <a:rPr lang="en-US" sz="1200" b="0">
                <a:solidFill>
                  <a:schemeClr val="dk1"/>
                </a:solidFill>
                <a:latin typeface="Calibri"/>
                <a:ea typeface="Calibri"/>
                <a:cs typeface="Calibri"/>
                <a:sym typeface="Calibri"/>
              </a:rPr>
              <a:t>Skinner Box</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
        <p:nvSpPr>
          <p:cNvPr id="123" name="Google Shape;123;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1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9" name="Google Shape;129;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200" b="0" dirty="0">
                <a:solidFill>
                  <a:schemeClr val="dk1"/>
                </a:solidFill>
                <a:latin typeface="Calibri"/>
                <a:ea typeface="Calibri"/>
                <a:cs typeface="Calibri"/>
                <a:sym typeface="Calibri"/>
              </a:rPr>
              <a:t>B.F. Skinner (1904-1990)</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r>
              <a:rPr lang="en-US" sz="1200" b="0" dirty="0">
                <a:solidFill>
                  <a:schemeClr val="dk1"/>
                </a:solidFill>
                <a:latin typeface="Calibri"/>
                <a:ea typeface="Calibri"/>
                <a:cs typeface="Calibri"/>
                <a:sym typeface="Calibri"/>
              </a:rPr>
              <a:t>Operant conditioning – reinforcers and punishers can be developed to individualize and modify response behaviors</a:t>
            </a:r>
            <a:endParaRPr sz="1200" dirty="0">
              <a:solidFill>
                <a:schemeClr val="dk1"/>
              </a:solidFill>
              <a:latin typeface="Calibri"/>
              <a:ea typeface="Calibri"/>
              <a:cs typeface="Calibri"/>
              <a:sym typeface="Calibri"/>
            </a:endParaRPr>
          </a:p>
          <a:p>
            <a:pPr marL="457200" lvl="1" indent="0" algn="l" rtl="0">
              <a:spcBef>
                <a:spcPts val="0"/>
              </a:spcBef>
              <a:spcAft>
                <a:spcPts val="0"/>
              </a:spcAft>
              <a:buNone/>
            </a:pPr>
            <a:r>
              <a:rPr lang="en-US" sz="1200" b="0" dirty="0">
                <a:solidFill>
                  <a:schemeClr val="dk1"/>
                </a:solidFill>
                <a:latin typeface="Calibri"/>
                <a:ea typeface="Calibri"/>
                <a:cs typeface="Calibri"/>
                <a:sym typeface="Calibri"/>
              </a:rPr>
              <a:t>Skinner Box</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endParaRPr dirty="0"/>
          </a:p>
        </p:txBody>
      </p:sp>
      <p:sp>
        <p:nvSpPr>
          <p:cNvPr id="130" name="Google Shape;130;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1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6" name="Google Shape;136;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200" dirty="0">
                <a:solidFill>
                  <a:schemeClr val="dk1"/>
                </a:solidFill>
                <a:latin typeface="Calibri"/>
                <a:ea typeface="Calibri"/>
                <a:cs typeface="Calibri"/>
                <a:sym typeface="Calibri"/>
              </a:rPr>
              <a:t>Three-part contingency (antecedent-response-consequence) </a:t>
            </a:r>
            <a:endParaRPr dirty="0"/>
          </a:p>
          <a:p>
            <a:pPr marL="0" lvl="0" indent="0" algn="l" rtl="0">
              <a:spcBef>
                <a:spcPts val="0"/>
              </a:spcBef>
              <a:spcAft>
                <a:spcPts val="0"/>
              </a:spcAft>
              <a:buNone/>
            </a:pPr>
            <a:r>
              <a:rPr lang="en-US" sz="1200" dirty="0">
                <a:solidFill>
                  <a:schemeClr val="dk1"/>
                </a:solidFill>
                <a:latin typeface="Calibri"/>
                <a:ea typeface="Calibri"/>
                <a:cs typeface="Calibri"/>
                <a:sym typeface="Calibri"/>
              </a:rPr>
              <a:t>The systematic use of behavioral strategies such as modeling, prompting, shaping, chaining and differential reinforcement to support positive behavioral outcomes</a:t>
            </a:r>
            <a:endParaRPr dirty="0"/>
          </a:p>
          <a:p>
            <a:pPr marL="0" lvl="0" indent="0" algn="l" rtl="0">
              <a:spcBef>
                <a:spcPts val="0"/>
              </a:spcBef>
              <a:spcAft>
                <a:spcPts val="0"/>
              </a:spcAft>
              <a:buNone/>
            </a:pPr>
            <a:r>
              <a:rPr lang="en-US" sz="1200" dirty="0">
                <a:solidFill>
                  <a:schemeClr val="dk1"/>
                </a:solidFill>
                <a:latin typeface="Calibri"/>
                <a:ea typeface="Calibri"/>
                <a:cs typeface="Calibri"/>
                <a:sym typeface="Calibri"/>
              </a:rPr>
              <a:t>Fidelity use of functional behavior assessments and development of appropriate behavior intervention plans</a:t>
            </a:r>
            <a:endParaRPr dirty="0"/>
          </a:p>
          <a:p>
            <a:pPr marL="0" lvl="0" indent="0" algn="l" rtl="0">
              <a:spcBef>
                <a:spcPts val="0"/>
              </a:spcBef>
              <a:spcAft>
                <a:spcPts val="0"/>
              </a:spcAft>
              <a:buNone/>
            </a:pPr>
            <a:r>
              <a:rPr lang="en-US" sz="1200" dirty="0">
                <a:solidFill>
                  <a:schemeClr val="dk1"/>
                </a:solidFill>
                <a:latin typeface="Calibri"/>
                <a:ea typeface="Calibri"/>
                <a:cs typeface="Calibri"/>
                <a:sym typeface="Calibri"/>
              </a:rPr>
              <a:t>Data collection guides assessment, planning, intervention, and evaluation.</a:t>
            </a:r>
            <a:endParaRPr dirty="0"/>
          </a:p>
          <a:p>
            <a:pPr marL="0" lvl="0" indent="0" algn="l" rtl="0">
              <a:spcBef>
                <a:spcPts val="0"/>
              </a:spcBef>
              <a:spcAft>
                <a:spcPts val="0"/>
              </a:spcAft>
              <a:buNone/>
            </a:pPr>
            <a:r>
              <a:rPr lang="en-US" sz="1200" dirty="0">
                <a:solidFill>
                  <a:schemeClr val="dk1"/>
                </a:solidFill>
                <a:latin typeface="Calibri"/>
                <a:ea typeface="Calibri"/>
                <a:cs typeface="Calibri"/>
                <a:sym typeface="Calibri"/>
              </a:rPr>
              <a:t>Supports appropriate behavior by teaching new skills </a:t>
            </a:r>
            <a:endParaRPr dirty="0"/>
          </a:p>
          <a:p>
            <a:pPr marL="0" lvl="0" indent="0" algn="l" rtl="0">
              <a:spcBef>
                <a:spcPts val="0"/>
              </a:spcBef>
              <a:spcAft>
                <a:spcPts val="0"/>
              </a:spcAft>
              <a:buNone/>
            </a:pPr>
            <a:r>
              <a:rPr lang="en-US" sz="1200" dirty="0">
                <a:solidFill>
                  <a:schemeClr val="dk1"/>
                </a:solidFill>
                <a:latin typeface="Calibri"/>
                <a:ea typeface="Calibri"/>
                <a:cs typeface="Calibri"/>
                <a:sym typeface="Calibri"/>
              </a:rPr>
              <a:t>Modifies the environment to prevent challenging behavior</a:t>
            </a:r>
            <a:endParaRPr dirty="0"/>
          </a:p>
          <a:p>
            <a:pPr marL="0" lvl="0" indent="0" algn="l" rtl="0">
              <a:spcBef>
                <a:spcPts val="0"/>
              </a:spcBef>
              <a:spcAft>
                <a:spcPts val="0"/>
              </a:spcAft>
              <a:buNone/>
            </a:pPr>
            <a:r>
              <a:rPr lang="en-US" sz="1200" dirty="0">
                <a:solidFill>
                  <a:schemeClr val="dk1"/>
                </a:solidFill>
                <a:latin typeface="Calibri"/>
                <a:ea typeface="Calibri"/>
                <a:cs typeface="Calibri"/>
                <a:sym typeface="Calibri"/>
              </a:rPr>
              <a:t>Puts prevention strategies in place before new behaviors occur</a:t>
            </a:r>
            <a:endParaRPr dirty="0"/>
          </a:p>
          <a:p>
            <a:pPr marL="0" lvl="0" indent="0" algn="l" rtl="0">
              <a:spcBef>
                <a:spcPts val="0"/>
              </a:spcBef>
              <a:spcAft>
                <a:spcPts val="0"/>
              </a:spcAft>
              <a:buNone/>
            </a:pPr>
            <a:endParaRPr sz="1200" dirty="0">
              <a:solidFill>
                <a:schemeClr val="dk1"/>
              </a:solidFill>
              <a:latin typeface="Calibri"/>
              <a:ea typeface="Calibri"/>
              <a:cs typeface="Calibri"/>
              <a:sym typeface="Calibri"/>
            </a:endParaRPr>
          </a:p>
          <a:p>
            <a:pPr marL="0" lvl="0" indent="0" algn="l" rtl="0">
              <a:spcBef>
                <a:spcPts val="0"/>
              </a:spcBef>
              <a:spcAft>
                <a:spcPts val="0"/>
              </a:spcAft>
              <a:buNone/>
            </a:pPr>
            <a:endParaRPr dirty="0"/>
          </a:p>
        </p:txBody>
      </p:sp>
      <p:sp>
        <p:nvSpPr>
          <p:cNvPr id="137" name="Google Shape;137;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1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3" name="Google Shape;143;p1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1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6" name="Google Shape;156;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7" name="Google Shape;157;p1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9" name="Google Shape;149;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https://youtu.be/eLaa8cgljKk</a:t>
            </a:r>
            <a:endParaRPr dirty="0"/>
          </a:p>
        </p:txBody>
      </p:sp>
      <p:sp>
        <p:nvSpPr>
          <p:cNvPr id="150" name="Google Shape;150;p1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Google Shape;162;p1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3" name="Google Shape;163;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Behavioral and developmental research are rooted in fairly distinct perspectives, theories, and methodologies, with different implications for clinical practice.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Behavioral scientists over the decades have not integrated the rich body of information on typical child development when formulating behavioral interventions - focused on discrete skills rather than on developmentally appropriate learning targets (Schreibman, 2015)</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 As the ability to identify developmental problems early in life progressed, researchers and practitioners began to integrate developmental theories into their practice to ensure that teaching and interventions were relevant to the very young child, with the caregiving context.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Rooted in multiple disciplines, including psychology, cognitive science, and neuroscience</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Lets review 3 of these foundational theories:</a:t>
            </a:r>
            <a:endParaRPr dirty="0"/>
          </a:p>
        </p:txBody>
      </p:sp>
      <p:sp>
        <p:nvSpPr>
          <p:cNvPr id="164" name="Google Shape;164;p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0" name="Google Shape;170;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We will now take a look at 3 theories often used today in EI/ECSE practice that use a developmental lens:</a:t>
            </a:r>
            <a:endParaRPr/>
          </a:p>
        </p:txBody>
      </p:sp>
      <p:sp>
        <p:nvSpPr>
          <p:cNvPr id="171" name="Google Shape;171;p1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1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7" name="Google Shape;177;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200" b="0">
                <a:solidFill>
                  <a:schemeClr val="dk1"/>
                </a:solidFill>
                <a:latin typeface="Calibri"/>
                <a:ea typeface="Calibri"/>
                <a:cs typeface="Calibri"/>
                <a:sym typeface="Calibri"/>
              </a:rPr>
              <a:t>One of the most influential theorists of modern child developmental theory</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US" sz="1200" b="0">
                <a:solidFill>
                  <a:schemeClr val="dk1"/>
                </a:solidFill>
                <a:latin typeface="Calibri"/>
                <a:ea typeface="Calibri"/>
                <a:cs typeface="Calibri"/>
                <a:sym typeface="Calibri"/>
              </a:rPr>
              <a:t>Did not believe that child learning required the use of reinforcers such as praise or rewards from adults</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US" sz="1200" b="0">
                <a:solidFill>
                  <a:schemeClr val="dk1"/>
                </a:solidFill>
                <a:latin typeface="Calibri"/>
                <a:ea typeface="Calibri"/>
                <a:cs typeface="Calibri"/>
                <a:sym typeface="Calibri"/>
              </a:rPr>
              <a:t>Piaget was the first to closely study the way children engaged with and understood the physical world, and their reasoning about the social world. His contribution to the study of child development promoted the development of specific curriculums designed to promote child-led discovery learning and a hands-on approach to early education.</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
        <p:nvSpPr>
          <p:cNvPr id="178" name="Google Shape;178;p1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1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4" name="Google Shape;184;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171450" lvl="0" indent="-171450" algn="l" rtl="0">
              <a:spcBef>
                <a:spcPts val="0"/>
              </a:spcBef>
              <a:spcAft>
                <a:spcPts val="0"/>
              </a:spcAft>
              <a:buClr>
                <a:schemeClr val="dk1"/>
              </a:buClr>
              <a:buSzPts val="1200"/>
              <a:buFont typeface="Arial"/>
              <a:buChar char="•"/>
            </a:pPr>
            <a:r>
              <a:rPr lang="en-US" sz="1200" b="0" i="0">
                <a:solidFill>
                  <a:schemeClr val="dk1"/>
                </a:solidFill>
                <a:latin typeface="Calibri"/>
                <a:ea typeface="Calibri"/>
                <a:cs typeface="Calibri"/>
                <a:sym typeface="Calibri"/>
              </a:rPr>
              <a:t>Piaget called the schema the basic building block of intelligent behavior – a way of organizing knowledge. Indeed, it is useful to think of schemas as “units” of knowledge, each relating to one aspect of the world, including objects, actions, and abstract concepts.</a:t>
            </a:r>
            <a:endParaRPr/>
          </a:p>
          <a:p>
            <a:pPr marL="171450" lvl="0" indent="-95250" algn="l" rtl="0">
              <a:spcBef>
                <a:spcPts val="0"/>
              </a:spcBef>
              <a:spcAft>
                <a:spcPts val="0"/>
              </a:spcAft>
              <a:buClr>
                <a:schemeClr val="dk1"/>
              </a:buClr>
              <a:buSzPts val="1200"/>
              <a:buFont typeface="Arial"/>
              <a:buNone/>
            </a:pPr>
            <a:endParaRPr sz="1200" b="0" i="0">
              <a:solidFill>
                <a:schemeClr val="dk1"/>
              </a:solidFill>
              <a:latin typeface="Calibri"/>
              <a:ea typeface="Calibri"/>
              <a:cs typeface="Calibri"/>
              <a:sym typeface="Calibri"/>
            </a:endParaRPr>
          </a:p>
          <a:p>
            <a:pPr marL="171450" lvl="0" indent="-171450" algn="l" rtl="0">
              <a:spcBef>
                <a:spcPts val="0"/>
              </a:spcBef>
              <a:spcAft>
                <a:spcPts val="0"/>
              </a:spcAft>
              <a:buClr>
                <a:schemeClr val="dk1"/>
              </a:buClr>
              <a:buSzPts val="1200"/>
              <a:buFont typeface="Arial"/>
              <a:buChar char="•"/>
            </a:pPr>
            <a:r>
              <a:rPr lang="en-US" sz="1200" b="0" i="0">
                <a:solidFill>
                  <a:schemeClr val="dk1"/>
                </a:solidFill>
                <a:latin typeface="Calibri"/>
                <a:ea typeface="Calibri"/>
                <a:cs typeface="Calibri"/>
                <a:sym typeface="Calibri"/>
              </a:rPr>
              <a:t>For example, a child is pushing a doll around in a stroller, which is one simple schema. He then decides to feed her a plastic carrot while he is pushing her, which layers a second schema into his play. If he would then tell his mother, “we are going to go to walk to the park now” he is combining schemas to engage in early pretend play – a first step towards representational thought.</a:t>
            </a:r>
            <a:endParaRPr/>
          </a:p>
        </p:txBody>
      </p:sp>
      <p:sp>
        <p:nvSpPr>
          <p:cNvPr id="185" name="Google Shape;185;p1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Google Shape;66;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7" name="Google Shape;67;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68" name="Google Shape;68;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2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1" name="Google Shape;191;p2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a:t>Piaget believed that children develop a scheme for any given element of learning, and use that schema to build new information to build new skills. In a cyclical manner, the child then accommodates to the new level of understanding and competence as he or she is again ready to learn something new and more complex.</a:t>
            </a:r>
            <a:endParaRPr/>
          </a:p>
          <a:p>
            <a:pPr marL="0" marR="0" lvl="0" indent="0" algn="l" rtl="0">
              <a:lnSpc>
                <a:spcPct val="100000"/>
              </a:lnSpc>
              <a:spcBef>
                <a:spcPts val="0"/>
              </a:spcBef>
              <a:spcAft>
                <a:spcPts val="0"/>
              </a:spcAft>
              <a:buClr>
                <a:schemeClr val="dk1"/>
              </a:buClr>
              <a:buSzPts val="1200"/>
              <a:buFont typeface="Calibri"/>
              <a:buNone/>
            </a:pPr>
            <a:endParaRPr sz="1200" i="1"/>
          </a:p>
          <a:p>
            <a:pPr marL="0" marR="0" lvl="0" indent="0" algn="l" rtl="0">
              <a:lnSpc>
                <a:spcPct val="100000"/>
              </a:lnSpc>
              <a:spcBef>
                <a:spcPts val="0"/>
              </a:spcBef>
              <a:spcAft>
                <a:spcPts val="0"/>
              </a:spcAft>
              <a:buClr>
                <a:schemeClr val="dk1"/>
              </a:buClr>
              <a:buSzPts val="1200"/>
              <a:buFont typeface="Calibri"/>
              <a:buNone/>
            </a:pPr>
            <a:r>
              <a:rPr lang="en-US" sz="1200" i="1"/>
              <a:t>Schema</a:t>
            </a:r>
            <a:r>
              <a:rPr lang="en-US" sz="1200"/>
              <a:t>: a mental structure we use to organize our perceptions and memories</a:t>
            </a:r>
            <a:endParaRPr/>
          </a:p>
          <a:p>
            <a:pPr marL="0" marR="0" lvl="0" indent="0" algn="l" rtl="0">
              <a:lnSpc>
                <a:spcPct val="100000"/>
              </a:lnSpc>
              <a:spcBef>
                <a:spcPts val="0"/>
              </a:spcBef>
              <a:spcAft>
                <a:spcPts val="0"/>
              </a:spcAft>
              <a:buClr>
                <a:schemeClr val="dk1"/>
              </a:buClr>
              <a:buSzPts val="1200"/>
              <a:buFont typeface="Calibri"/>
              <a:buNone/>
            </a:pPr>
            <a:r>
              <a:rPr lang="en-US" sz="1200" i="1"/>
              <a:t>Assimilation</a:t>
            </a:r>
            <a:r>
              <a:rPr lang="en-US" sz="1200"/>
              <a:t>: use of existing schemas to build on our stores of knowledge and skills</a:t>
            </a:r>
            <a:endParaRPr/>
          </a:p>
          <a:p>
            <a:pPr marL="0" marR="0" lvl="0" indent="0" algn="l" rtl="0">
              <a:lnSpc>
                <a:spcPct val="100000"/>
              </a:lnSpc>
              <a:spcBef>
                <a:spcPts val="0"/>
              </a:spcBef>
              <a:spcAft>
                <a:spcPts val="0"/>
              </a:spcAft>
              <a:buClr>
                <a:schemeClr val="dk1"/>
              </a:buClr>
              <a:buSzPts val="1200"/>
              <a:buFont typeface="Calibri"/>
              <a:buNone/>
            </a:pPr>
            <a:r>
              <a:rPr lang="en-US" sz="1200" i="1"/>
              <a:t>Accommodation</a:t>
            </a:r>
            <a:r>
              <a:rPr lang="en-US" sz="1200"/>
              <a:t>: “building” or creating new schemas (involves deeper change)</a:t>
            </a:r>
            <a:endParaRPr/>
          </a:p>
          <a:p>
            <a:pPr marL="0" marR="0" lvl="0" indent="0" algn="l" rtl="0">
              <a:lnSpc>
                <a:spcPct val="100000"/>
              </a:lnSpc>
              <a:spcBef>
                <a:spcPts val="0"/>
              </a:spcBef>
              <a:spcAft>
                <a:spcPts val="0"/>
              </a:spcAft>
              <a:buClr>
                <a:schemeClr val="dk1"/>
              </a:buClr>
              <a:buSzPts val="1200"/>
              <a:buFont typeface="Calibri"/>
              <a:buNone/>
            </a:pPr>
            <a:endParaRPr sz="1200"/>
          </a:p>
          <a:p>
            <a:pPr marL="0" marR="0" lvl="0" indent="0" algn="l" rtl="0">
              <a:lnSpc>
                <a:spcPct val="100000"/>
              </a:lnSpc>
              <a:spcBef>
                <a:spcPts val="0"/>
              </a:spcBef>
              <a:spcAft>
                <a:spcPts val="0"/>
              </a:spcAft>
              <a:buClr>
                <a:schemeClr val="dk1"/>
              </a:buClr>
              <a:buSzPts val="1200"/>
              <a:buFont typeface="Calibri"/>
              <a:buNone/>
            </a:pPr>
            <a:endParaRPr sz="1200"/>
          </a:p>
          <a:p>
            <a:pPr marL="0" marR="0" lvl="0" indent="0" algn="l" rtl="0">
              <a:lnSpc>
                <a:spcPct val="100000"/>
              </a:lnSpc>
              <a:spcBef>
                <a:spcPts val="0"/>
              </a:spcBef>
              <a:spcAft>
                <a:spcPts val="0"/>
              </a:spcAft>
              <a:buClr>
                <a:schemeClr val="dk1"/>
              </a:buClr>
              <a:buSzPts val="1200"/>
              <a:buFont typeface="Calibri"/>
              <a:buNone/>
            </a:pPr>
            <a:endParaRPr sz="1200"/>
          </a:p>
        </p:txBody>
      </p:sp>
      <p:sp>
        <p:nvSpPr>
          <p:cNvPr id="192" name="Google Shape;192;p2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20</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Google Shape;197;p2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8" name="Google Shape;198;p2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Although scientific work done since the time when these 4 stages was first developed suggests that children develop the ability to think abstractly and to understand the mind of another much earlier than Piaget thought, these stages are still useful for understanding the basic sequences of how cognition unfolds:</a:t>
            </a:r>
            <a:endParaRPr/>
          </a:p>
        </p:txBody>
      </p:sp>
      <p:sp>
        <p:nvSpPr>
          <p:cNvPr id="199" name="Google Shape;199;p2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21</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2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5" name="Google Shape;205;p2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https://youtu.be/IhcgYgx7aAA</a:t>
            </a:r>
          </a:p>
        </p:txBody>
      </p:sp>
      <p:sp>
        <p:nvSpPr>
          <p:cNvPr id="206" name="Google Shape;206;p2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22</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2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2" name="Google Shape;212;p2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2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8" name="Google Shape;218;p2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200" b="0">
                <a:solidFill>
                  <a:schemeClr val="dk1"/>
                </a:solidFill>
                <a:latin typeface="Calibri"/>
                <a:ea typeface="Calibri"/>
                <a:cs typeface="Calibri"/>
                <a:sym typeface="Calibri"/>
              </a:rPr>
              <a:t>While Vygotsky agreed with Piaget that children were active learners and acquired knowledge through experiences, he believed that knowledge assembled through </a:t>
            </a:r>
            <a:r>
              <a:rPr lang="en-US" sz="1200" b="0" i="1">
                <a:solidFill>
                  <a:schemeClr val="dk1"/>
                </a:solidFill>
                <a:latin typeface="Calibri"/>
                <a:ea typeface="Calibri"/>
                <a:cs typeface="Calibri"/>
                <a:sym typeface="Calibri"/>
              </a:rPr>
              <a:t>social interaction</a:t>
            </a:r>
            <a:r>
              <a:rPr lang="en-US" sz="1200" b="0">
                <a:solidFill>
                  <a:schemeClr val="dk1"/>
                </a:solidFill>
                <a:latin typeface="Calibri"/>
                <a:ea typeface="Calibri"/>
                <a:cs typeface="Calibri"/>
                <a:sym typeface="Calibri"/>
              </a:rPr>
              <a:t> rather than acquired independently by the child in a biologically programmed set of stages</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US" sz="1200" b="0">
                <a:solidFill>
                  <a:schemeClr val="dk1"/>
                </a:solidFill>
                <a:latin typeface="Calibri"/>
                <a:ea typeface="Calibri"/>
                <a:cs typeface="Calibri"/>
                <a:sym typeface="Calibri"/>
              </a:rPr>
              <a:t>Through interactions with adults and older children, children acquire the capacities and skills they need to function in their unique environment, in the context of their own culture. </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
        <p:nvSpPr>
          <p:cNvPr id="219" name="Google Shape;219;p2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24</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p2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5" name="Google Shape;225;p2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sz="1200" b="0">
                <a:solidFill>
                  <a:schemeClr val="dk1"/>
                </a:solidFill>
                <a:latin typeface="Calibri"/>
                <a:ea typeface="Calibri"/>
                <a:cs typeface="Calibri"/>
                <a:sym typeface="Calibri"/>
              </a:rPr>
              <a:t>Vygotsky hypothesized that Adults, older siblings, cousins, and peers serve as “</a:t>
            </a:r>
            <a:r>
              <a:rPr lang="en-US" sz="1200" b="0" i="1">
                <a:solidFill>
                  <a:schemeClr val="dk1"/>
                </a:solidFill>
                <a:latin typeface="Calibri"/>
                <a:ea typeface="Calibri"/>
                <a:cs typeface="Calibri"/>
                <a:sym typeface="Calibri"/>
              </a:rPr>
              <a:t>more knowledgeable other</a:t>
            </a:r>
            <a:r>
              <a:rPr lang="en-US" sz="1200" b="0">
                <a:solidFill>
                  <a:schemeClr val="dk1"/>
                </a:solidFill>
                <a:latin typeface="Calibri"/>
                <a:ea typeface="Calibri"/>
                <a:cs typeface="Calibri"/>
                <a:sym typeface="Calibri"/>
              </a:rPr>
              <a:t>s” as they involve young children in daily interactions and experiences – and provide a rich variety of expressions, gestures, sounds and language to communicate about how to survive and thrive in that particular culture.</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
        <p:nvSpPr>
          <p:cNvPr id="226" name="Google Shape;226;p2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25</a:t>
            </a:fld>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2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2" name="Google Shape;232;p2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a:t>For example, when a baby makes a sound, adults of most cultures often imitate the sound, smile at the baby, and then attribute meaning to the child’s sound with simple words like “Oh is that right?  Are you telling me you’re hungry?”  Adults and older children often provide simple words in the context of simple interactions with babies, and they quickly learn to associate words with experiences.</a:t>
            </a:r>
            <a:endParaRPr/>
          </a:p>
          <a:p>
            <a:pPr marL="0" lvl="0" indent="0" algn="l" rtl="0">
              <a:spcBef>
                <a:spcPts val="0"/>
              </a:spcBef>
              <a:spcAft>
                <a:spcPts val="0"/>
              </a:spcAft>
              <a:buNone/>
            </a:pPr>
            <a:endParaRPr/>
          </a:p>
        </p:txBody>
      </p:sp>
      <p:sp>
        <p:nvSpPr>
          <p:cNvPr id="233" name="Google Shape;233;p2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26</a:t>
            </a:fld>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2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9" name="Google Shape;239;p2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200" b="0">
                <a:solidFill>
                  <a:schemeClr val="dk1"/>
                </a:solidFill>
                <a:latin typeface="Calibri"/>
                <a:ea typeface="Calibri"/>
                <a:cs typeface="Calibri"/>
                <a:sym typeface="Calibri"/>
              </a:rPr>
              <a:t>Vygotsky also believed that children develop in a staged sequence: first joining interactions in the context of face-to-face and joint attention interactions, and gradually acquiring the use of communicative symbols in the form of sounds, gestures, and language</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US" sz="1200" b="0">
                <a:solidFill>
                  <a:schemeClr val="dk1"/>
                </a:solidFill>
                <a:latin typeface="Calibri"/>
                <a:ea typeface="Calibri"/>
                <a:cs typeface="Calibri"/>
                <a:sym typeface="Calibri"/>
              </a:rPr>
              <a:t>When children acquire language, they are then able to engage in many more social dialogs with adults and peers as they begin to think about what the world in a more analytic way, make decisions, and solve problems</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a:p>
            <a:pPr marL="0" marR="0" lvl="0" indent="0" algn="l" rtl="0">
              <a:lnSpc>
                <a:spcPct val="100000"/>
              </a:lnSpc>
              <a:spcBef>
                <a:spcPts val="0"/>
              </a:spcBef>
              <a:spcAft>
                <a:spcPts val="0"/>
              </a:spcAft>
              <a:buClr>
                <a:schemeClr val="dk1"/>
              </a:buClr>
              <a:buSzPts val="1200"/>
              <a:buFont typeface="Calibri"/>
              <a:buNone/>
            </a:pPr>
            <a:r>
              <a:rPr lang="en-US" sz="1200" b="0">
                <a:solidFill>
                  <a:schemeClr val="dk1"/>
                </a:solidFill>
                <a:latin typeface="Calibri"/>
                <a:ea typeface="Calibri"/>
                <a:cs typeface="Calibri"/>
                <a:sym typeface="Calibri"/>
              </a:rPr>
              <a:t>The skills and competencies that children learn are based on the structure of their culture, which prioritize mastery of different tasks depending on the needs of the community.</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
        <p:nvSpPr>
          <p:cNvPr id="240" name="Google Shape;240;p2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27</a:t>
            </a:fld>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p2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6" name="Google Shape;246;p2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https://youtu.be/8I2hrSRbmHE</a:t>
            </a:r>
            <a:endParaRPr dirty="0"/>
          </a:p>
        </p:txBody>
      </p:sp>
      <p:sp>
        <p:nvSpPr>
          <p:cNvPr id="247" name="Google Shape;247;p2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28</a:t>
            </a:fld>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p29: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53" name="Google Shape;253;p2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p:cNvGrpSpPr/>
        <p:nvPr/>
      </p:nvGrpSpPr>
      <p:grpSpPr>
        <a:xfrm>
          <a:off x="0" y="0"/>
          <a:ext cx="0" cy="0"/>
          <a:chOff x="0" y="0"/>
          <a:chExt cx="0" cy="0"/>
        </a:xfrm>
      </p:grpSpPr>
      <p:sp>
        <p:nvSpPr>
          <p:cNvPr id="73" name="Google Shape;73;p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74" name="Google Shape;74;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7"/>
        <p:cNvGrpSpPr/>
        <p:nvPr/>
      </p:nvGrpSpPr>
      <p:grpSpPr>
        <a:xfrm>
          <a:off x="0" y="0"/>
          <a:ext cx="0" cy="0"/>
          <a:chOff x="0" y="0"/>
          <a:chExt cx="0" cy="0"/>
        </a:xfrm>
      </p:grpSpPr>
      <p:sp>
        <p:nvSpPr>
          <p:cNvPr id="258" name="Google Shape;258;p30: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59" name="Google Shape;259;p3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p3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4" name="Google Shape;264;p3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p3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0" name="Google Shape;270;p3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sz="1200" b="0">
                <a:solidFill>
                  <a:schemeClr val="dk1"/>
                </a:solidFill>
                <a:latin typeface="Calibri"/>
                <a:ea typeface="Calibri"/>
                <a:cs typeface="Calibri"/>
                <a:sym typeface="Calibri"/>
              </a:rPr>
              <a:t>According to attachment theory, pioneered by Mary Ainsworth, Anna Freud, Melanie Klein, and other - babies are born hard-wired to seek proximity to their mothers, and immediately after birth use an array of behaviors (gazing, crying, rooting, grasping) to ensure that they are held, fed, and protected</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
        <p:nvSpPr>
          <p:cNvPr id="271" name="Google Shape;271;p3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32</a:t>
            </a:fld>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p3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7" name="Google Shape;277;p3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sz="1200" b="0">
                <a:solidFill>
                  <a:schemeClr val="dk1"/>
                </a:solidFill>
                <a:latin typeface="Calibri"/>
                <a:ea typeface="Calibri"/>
                <a:cs typeface="Calibri"/>
                <a:sym typeface="Calibri"/>
              </a:rPr>
              <a:t>Mary Ainsworth, a pioneer in attachment theory, developed and validated specific patterns of attachment</a:t>
            </a:r>
            <a:endParaRPr/>
          </a:p>
          <a:p>
            <a:pPr marL="0" lvl="0" indent="0" algn="l" rtl="0">
              <a:spcBef>
                <a:spcPts val="0"/>
              </a:spcBef>
              <a:spcAft>
                <a:spcPts val="0"/>
              </a:spcAft>
              <a:buClr>
                <a:schemeClr val="dk1"/>
              </a:buClr>
              <a:buSzPts val="2000"/>
              <a:buFont typeface="Calibri"/>
              <a:buNone/>
            </a:pPr>
            <a:r>
              <a:rPr lang="en-US" sz="2000" b="1"/>
              <a:t>Secure</a:t>
            </a:r>
            <a:r>
              <a:rPr lang="en-US" sz="2000"/>
              <a:t> </a:t>
            </a:r>
            <a:endParaRPr/>
          </a:p>
          <a:p>
            <a:pPr marL="457200" lvl="1" indent="0" algn="l" rtl="0">
              <a:spcBef>
                <a:spcPts val="0"/>
              </a:spcBef>
              <a:spcAft>
                <a:spcPts val="0"/>
              </a:spcAft>
              <a:buNone/>
            </a:pPr>
            <a:r>
              <a:rPr lang="en-US" sz="2000"/>
              <a:t>Distressed when mother leaves; “happy reunion” when she returns</a:t>
            </a:r>
            <a:endParaRPr/>
          </a:p>
          <a:p>
            <a:pPr marL="457200" lvl="1" indent="0" algn="l" rtl="0">
              <a:spcBef>
                <a:spcPts val="0"/>
              </a:spcBef>
              <a:spcAft>
                <a:spcPts val="0"/>
              </a:spcAft>
              <a:buNone/>
            </a:pPr>
            <a:r>
              <a:rPr lang="en-US" sz="2000"/>
              <a:t>Caregiver perceived as reliable and loving; relationships tend to be mutual &amp; caring</a:t>
            </a:r>
            <a:endParaRPr/>
          </a:p>
          <a:p>
            <a:pPr marL="0" lvl="0" indent="0" algn="l" rtl="0">
              <a:spcBef>
                <a:spcPts val="0"/>
              </a:spcBef>
              <a:spcAft>
                <a:spcPts val="0"/>
              </a:spcAft>
              <a:buClr>
                <a:schemeClr val="dk1"/>
              </a:buClr>
              <a:buSzPts val="2000"/>
              <a:buFont typeface="Calibri"/>
              <a:buNone/>
            </a:pPr>
            <a:r>
              <a:rPr lang="en-US" sz="2000" b="1"/>
              <a:t>Insecure: Avoidant </a:t>
            </a:r>
            <a:endParaRPr sz="2000"/>
          </a:p>
          <a:p>
            <a:pPr marL="457200" lvl="1" indent="0" algn="l" rtl="0">
              <a:spcBef>
                <a:spcPts val="0"/>
              </a:spcBef>
              <a:spcAft>
                <a:spcPts val="0"/>
              </a:spcAft>
              <a:buNone/>
            </a:pPr>
            <a:r>
              <a:rPr lang="en-US" sz="2000"/>
              <a:t>Little distress when mother leaves; little reaction upon her return, doesn’t seek proximity</a:t>
            </a:r>
            <a:endParaRPr/>
          </a:p>
          <a:p>
            <a:pPr marL="457200" lvl="1" indent="0" algn="l" rtl="0">
              <a:spcBef>
                <a:spcPts val="0"/>
              </a:spcBef>
              <a:spcAft>
                <a:spcPts val="0"/>
              </a:spcAft>
              <a:buNone/>
            </a:pPr>
            <a:r>
              <a:rPr lang="en-US" sz="2000"/>
              <a:t>Caregiver perceived as unreliable, rejecting; relationships distant, preserving autonomy</a:t>
            </a:r>
            <a:endParaRPr/>
          </a:p>
          <a:p>
            <a:pPr marL="0" lvl="0" indent="0" algn="l" rtl="0">
              <a:spcBef>
                <a:spcPts val="0"/>
              </a:spcBef>
              <a:spcAft>
                <a:spcPts val="0"/>
              </a:spcAft>
              <a:buClr>
                <a:schemeClr val="dk1"/>
              </a:buClr>
              <a:buSzPts val="2000"/>
              <a:buFont typeface="Calibri"/>
              <a:buNone/>
            </a:pPr>
            <a:r>
              <a:rPr lang="en-US" sz="2000" b="1"/>
              <a:t>Insecure: Resistant/Ambivalent</a:t>
            </a:r>
            <a:endParaRPr sz="2000"/>
          </a:p>
          <a:p>
            <a:pPr marL="457200" lvl="1" indent="0" algn="l" rtl="0">
              <a:spcBef>
                <a:spcPts val="0"/>
              </a:spcBef>
              <a:spcAft>
                <a:spcPts val="0"/>
              </a:spcAft>
              <a:buNone/>
            </a:pPr>
            <a:r>
              <a:rPr lang="en-US" sz="2000"/>
              <a:t>Intense distress when mother leaves; mixed reaction upon her return</a:t>
            </a:r>
            <a:endParaRPr/>
          </a:p>
          <a:p>
            <a:pPr marL="457200" lvl="1" indent="0" algn="l" rtl="0">
              <a:spcBef>
                <a:spcPts val="0"/>
              </a:spcBef>
              <a:spcAft>
                <a:spcPts val="0"/>
              </a:spcAft>
              <a:buNone/>
            </a:pPr>
            <a:r>
              <a:rPr lang="en-US" sz="2000"/>
              <a:t>Caregiver perceived as unreliable; relationships characterized by anxiety, approach-rejection</a:t>
            </a:r>
            <a:endParaRPr/>
          </a:p>
          <a:p>
            <a:pPr marL="0" lvl="0" indent="0" algn="l" rtl="0">
              <a:spcBef>
                <a:spcPts val="0"/>
              </a:spcBef>
              <a:spcAft>
                <a:spcPts val="0"/>
              </a:spcAft>
              <a:buClr>
                <a:schemeClr val="dk1"/>
              </a:buClr>
              <a:buSzPts val="2000"/>
              <a:buFont typeface="Calibri"/>
              <a:buNone/>
            </a:pPr>
            <a:r>
              <a:rPr lang="en-US" sz="2000" b="1"/>
              <a:t>Insecure: Disorganized/Disoriented </a:t>
            </a:r>
            <a:endParaRPr sz="2000"/>
          </a:p>
          <a:p>
            <a:pPr marL="457200" lvl="1" indent="0" algn="l" rtl="0">
              <a:spcBef>
                <a:spcPts val="0"/>
              </a:spcBef>
              <a:spcAft>
                <a:spcPts val="0"/>
              </a:spcAft>
              <a:buNone/>
            </a:pPr>
            <a:r>
              <a:rPr lang="en-US" sz="2000"/>
              <a:t>May seem oblivious to other’s presence/absence, accept researcher as substitute, and/or engage in stereotyped, even bizarre behaviors</a:t>
            </a:r>
            <a:endParaRPr/>
          </a:p>
          <a:p>
            <a:pPr marL="0" lvl="0" indent="0" algn="l" rtl="0">
              <a:spcBef>
                <a:spcPts val="0"/>
              </a:spcBef>
              <a:spcAft>
                <a:spcPts val="0"/>
              </a:spcAft>
              <a:buNone/>
            </a:pPr>
            <a:r>
              <a:rPr lang="en-US" sz="1200" b="0">
                <a:solidFill>
                  <a:schemeClr val="dk1"/>
                </a:solidFill>
                <a:latin typeface="Calibri"/>
                <a:ea typeface="Calibri"/>
                <a:cs typeface="Calibri"/>
                <a:sym typeface="Calibri"/>
              </a:rPr>
              <a:t>Ainsworth’s attachment work has been largely validated over the decades, that have since then been demonstrated to be relatively consistent across generations of parents and children </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US" sz="1200" b="0">
                <a:solidFill>
                  <a:schemeClr val="dk1"/>
                </a:solidFill>
                <a:latin typeface="Calibri"/>
                <a:ea typeface="Calibri"/>
                <a:cs typeface="Calibri"/>
                <a:sym typeface="Calibri"/>
              </a:rPr>
              <a:t>Ongoing data supports our understanding of how insecure attachment styles can influence the course of development over time</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US" sz="1200" b="0">
                <a:solidFill>
                  <a:schemeClr val="dk1"/>
                </a:solidFill>
                <a:latin typeface="Calibri"/>
                <a:ea typeface="Calibri"/>
                <a:cs typeface="Calibri"/>
                <a:sym typeface="Calibri"/>
              </a:rPr>
              <a:t>Including Developmental delays</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US" sz="1200" b="0">
                <a:solidFill>
                  <a:schemeClr val="dk1"/>
                </a:solidFill>
                <a:latin typeface="Calibri"/>
                <a:ea typeface="Calibri"/>
                <a:cs typeface="Calibri"/>
                <a:sym typeface="Calibri"/>
              </a:rPr>
              <a:t>Mental health disorders</a:t>
            </a:r>
            <a:endParaRPr/>
          </a:p>
          <a:p>
            <a:pPr marL="0" lvl="0" indent="0" algn="l" rtl="0">
              <a:spcBef>
                <a:spcPts val="0"/>
              </a:spcBef>
              <a:spcAft>
                <a:spcPts val="0"/>
              </a:spcAft>
              <a:buNone/>
            </a:pPr>
            <a:endParaRPr/>
          </a:p>
        </p:txBody>
      </p:sp>
      <p:sp>
        <p:nvSpPr>
          <p:cNvPr id="278" name="Google Shape;278;p3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33</a:t>
            </a:fld>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p3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4" name="Google Shape;284;p3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sz="1200" b="0" dirty="0">
                <a:solidFill>
                  <a:schemeClr val="dk1"/>
                </a:solidFill>
                <a:latin typeface="Calibri"/>
                <a:ea typeface="Calibri"/>
                <a:cs typeface="Calibri"/>
                <a:sym typeface="Calibri"/>
              </a:rPr>
              <a:t>Attachment theory shares a lot of overlap with Vygotskian theory and, as we will find out, with the Neuroscience of Early Childhood theoretical model, which we will explore next:</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https://youtu.be/WjOowWxOXCg </a:t>
            </a:r>
            <a:endParaRPr dirty="0"/>
          </a:p>
        </p:txBody>
      </p:sp>
      <p:sp>
        <p:nvSpPr>
          <p:cNvPr id="285" name="Google Shape;285;p3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34</a:t>
            </a:fld>
            <a:endParaRPr dirty="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Google Shape;290;p35: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291" name="Google Shape;291;p3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5"/>
        <p:cNvGrpSpPr/>
        <p:nvPr/>
      </p:nvGrpSpPr>
      <p:grpSpPr>
        <a:xfrm>
          <a:off x="0" y="0"/>
          <a:ext cx="0" cy="0"/>
          <a:chOff x="0" y="0"/>
          <a:chExt cx="0" cy="0"/>
        </a:xfrm>
      </p:grpSpPr>
      <p:sp>
        <p:nvSpPr>
          <p:cNvPr id="296" name="Google Shape;296;p3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7" name="Google Shape;297;p3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200" b="0" i="0" u="sng" dirty="0">
                <a:solidFill>
                  <a:schemeClr val="dk1"/>
                </a:solidFill>
                <a:latin typeface="Calibri"/>
                <a:ea typeface="Calibri"/>
                <a:cs typeface="Calibri"/>
                <a:sym typeface="Calibri"/>
              </a:rPr>
              <a:t>Arnold Sameroff</a:t>
            </a:r>
            <a:r>
              <a:rPr lang="en-US" sz="1200" b="0" i="0" dirty="0">
                <a:solidFill>
                  <a:schemeClr val="dk1"/>
                </a:solidFill>
                <a:latin typeface="Calibri"/>
                <a:ea typeface="Calibri"/>
                <a:cs typeface="Calibri"/>
                <a:sym typeface="Calibri"/>
              </a:rPr>
              <a:t> proposed the Transactional Model in the 1970’s. He believed that both nature and nurture are constantly being changed by their interaction with one another – and development is affected by both inborn and environmental forces that constantly shape the other.  These forces occur at the family level and include effects of parental well being – or lack of well being – access to safety and basic resources -  and also across environmental systems which include political forces, resources, community influences, including supports and threats to health and well being at a climate and global level.</a:t>
            </a:r>
            <a:endParaRPr dirty="0"/>
          </a:p>
        </p:txBody>
      </p:sp>
      <p:sp>
        <p:nvSpPr>
          <p:cNvPr id="298" name="Google Shape;298;p3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36</a:t>
            </a:fld>
            <a:endParaRPr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p3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5" name="Google Shape;305;p3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sz="1200" b="0" dirty="0" err="1">
                <a:solidFill>
                  <a:schemeClr val="dk1"/>
                </a:solidFill>
                <a:latin typeface="Calibri"/>
                <a:ea typeface="Calibri"/>
                <a:cs typeface="Calibri"/>
                <a:sym typeface="Calibri"/>
              </a:rPr>
              <a:t>Urie</a:t>
            </a:r>
            <a:r>
              <a:rPr lang="en-US" sz="1200" b="0" dirty="0">
                <a:solidFill>
                  <a:schemeClr val="dk1"/>
                </a:solidFill>
                <a:latin typeface="Calibri"/>
                <a:ea typeface="Calibri"/>
                <a:cs typeface="Calibri"/>
                <a:sym typeface="Calibri"/>
              </a:rPr>
              <a:t> Bronfenbrenner (1917-2005) developed the Ecological Systems Theory</a:t>
            </a:r>
            <a:endParaRPr dirty="0"/>
          </a:p>
          <a:p>
            <a:pPr marL="0" lvl="0" indent="0" algn="l" rtl="0">
              <a:spcBef>
                <a:spcPts val="0"/>
              </a:spcBef>
              <a:spcAft>
                <a:spcPts val="0"/>
              </a:spcAft>
              <a:buNone/>
            </a:pPr>
            <a:r>
              <a:rPr lang="en-US" sz="1200" b="0" dirty="0">
                <a:solidFill>
                  <a:schemeClr val="dk1"/>
                </a:solidFill>
                <a:latin typeface="Calibri"/>
                <a:ea typeface="Calibri"/>
                <a:cs typeface="Calibri"/>
                <a:sym typeface="Calibri"/>
              </a:rPr>
              <a:t>The Ecological systems theory shares many of the same ideas that Sameroff expressed. </a:t>
            </a:r>
            <a:r>
              <a:rPr lang="en-US" sz="1200" b="0" i="0" dirty="0">
                <a:solidFill>
                  <a:schemeClr val="dk1"/>
                </a:solidFill>
                <a:latin typeface="Calibri"/>
                <a:ea typeface="Calibri"/>
                <a:cs typeface="Calibri"/>
                <a:sym typeface="Calibri"/>
              </a:rPr>
              <a:t> Both view the child as existing within an intricate system of variables, all of which could have an effect on their development. </a:t>
            </a:r>
            <a:endParaRPr dirty="0"/>
          </a:p>
          <a:p>
            <a:pPr marL="0" lvl="0" indent="0" algn="l" rtl="0">
              <a:spcBef>
                <a:spcPts val="0"/>
              </a:spcBef>
              <a:spcAft>
                <a:spcPts val="0"/>
              </a:spcAft>
              <a:buNone/>
            </a:pPr>
            <a:r>
              <a:rPr lang="en-US" sz="1200" b="0" i="0" dirty="0">
                <a:solidFill>
                  <a:schemeClr val="dk1"/>
                </a:solidFill>
                <a:latin typeface="Calibri"/>
                <a:ea typeface="Calibri"/>
                <a:cs typeface="Calibri"/>
                <a:sym typeface="Calibri"/>
              </a:rPr>
              <a:t>Bronfenbrenner’s model uses a series of concentric circles to describe different systems that concurrently influence child development. </a:t>
            </a:r>
            <a:endParaRPr sz="1200" b="1" dirty="0">
              <a:solidFill>
                <a:schemeClr val="dk1"/>
              </a:solidFill>
              <a:latin typeface="Calibri"/>
              <a:ea typeface="Calibri"/>
              <a:cs typeface="Calibri"/>
              <a:sym typeface="Calibri"/>
            </a:endParaRPr>
          </a:p>
          <a:p>
            <a:pPr marL="0" lvl="0" indent="0" algn="l" rtl="0">
              <a:spcBef>
                <a:spcPts val="0"/>
              </a:spcBef>
              <a:spcAft>
                <a:spcPts val="0"/>
              </a:spcAft>
              <a:buNone/>
            </a:pPr>
            <a:endParaRPr sz="1200" b="1" dirty="0">
              <a:solidFill>
                <a:schemeClr val="dk1"/>
              </a:solidFill>
              <a:latin typeface="Calibri"/>
              <a:ea typeface="Calibri"/>
              <a:cs typeface="Calibri"/>
              <a:sym typeface="Calibri"/>
            </a:endParaRPr>
          </a:p>
          <a:p>
            <a:pPr marL="0" lvl="0" indent="0" algn="l" rtl="0">
              <a:spcBef>
                <a:spcPts val="0"/>
              </a:spcBef>
              <a:spcAft>
                <a:spcPts val="0"/>
              </a:spcAft>
              <a:buNone/>
            </a:pPr>
            <a:r>
              <a:rPr lang="en-US" sz="1200" b="1" dirty="0">
                <a:solidFill>
                  <a:schemeClr val="dk1"/>
                </a:solidFill>
                <a:latin typeface="Calibri"/>
                <a:ea typeface="Calibri"/>
                <a:cs typeface="Calibri"/>
                <a:sym typeface="Calibri"/>
              </a:rPr>
              <a:t>This model has provided us with one of the most comprehensive models of child development, offering a broad view of the complex variables and contexts active in the dynamic processes of human development. </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r>
              <a:rPr lang="en-US" sz="1200" b="0" dirty="0">
                <a:solidFill>
                  <a:schemeClr val="dk1"/>
                </a:solidFill>
                <a:latin typeface="Calibri"/>
                <a:ea typeface="Calibri"/>
                <a:cs typeface="Calibri"/>
                <a:sym typeface="Calibri"/>
              </a:rPr>
              <a:t>Bronfenbrenner build his theory upon previous theories, acknowledging the central role of social interactions, the importance of emotionally connected caregiving relationships and the need for safety and stability within families to support emerging development.</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r>
              <a:rPr lang="en-US" sz="1200" b="0" dirty="0">
                <a:solidFill>
                  <a:schemeClr val="dk1"/>
                </a:solidFill>
                <a:latin typeface="Calibri"/>
                <a:ea typeface="Calibri"/>
                <a:cs typeface="Calibri"/>
                <a:sym typeface="Calibri"/>
              </a:rPr>
              <a:t>Described a </a:t>
            </a:r>
            <a:r>
              <a:rPr lang="en-US" sz="1200" b="0" i="1" dirty="0">
                <a:solidFill>
                  <a:schemeClr val="dk1"/>
                </a:solidFill>
                <a:latin typeface="Calibri"/>
                <a:ea typeface="Calibri"/>
                <a:cs typeface="Calibri"/>
                <a:sym typeface="Calibri"/>
              </a:rPr>
              <a:t>dynamic system</a:t>
            </a:r>
            <a:r>
              <a:rPr lang="en-US" sz="1200" b="0" dirty="0">
                <a:solidFill>
                  <a:schemeClr val="dk1"/>
                </a:solidFill>
                <a:latin typeface="Calibri"/>
                <a:ea typeface="Calibri"/>
                <a:cs typeface="Calibri"/>
                <a:sym typeface="Calibri"/>
              </a:rPr>
              <a:t> involving both the child’s biological makeup and the collective forces of environment to shape development.</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r>
              <a:rPr lang="en-US" sz="1200" b="0" dirty="0">
                <a:solidFill>
                  <a:schemeClr val="dk1"/>
                </a:solidFill>
                <a:latin typeface="Calibri"/>
                <a:ea typeface="Calibri"/>
                <a:cs typeface="Calibri"/>
                <a:sym typeface="Calibri"/>
              </a:rPr>
              <a:t>He called this the </a:t>
            </a:r>
            <a:r>
              <a:rPr lang="en-US" sz="1200" b="0" i="1" dirty="0">
                <a:solidFill>
                  <a:schemeClr val="dk1"/>
                </a:solidFill>
                <a:latin typeface="Calibri"/>
                <a:ea typeface="Calibri"/>
                <a:cs typeface="Calibri"/>
                <a:sym typeface="Calibri"/>
              </a:rPr>
              <a:t>bio ecological model</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endParaRPr sz="1200" dirty="0">
              <a:solidFill>
                <a:schemeClr val="dk1"/>
              </a:solidFill>
              <a:latin typeface="Calibri"/>
              <a:ea typeface="Calibri"/>
              <a:cs typeface="Calibri"/>
              <a:sym typeface="Calibri"/>
            </a:endParaRPr>
          </a:p>
          <a:p>
            <a:pPr marL="0" lvl="0" indent="0" algn="l" rtl="0">
              <a:spcBef>
                <a:spcPts val="0"/>
              </a:spcBef>
              <a:spcAft>
                <a:spcPts val="0"/>
              </a:spcAft>
              <a:buNone/>
            </a:pPr>
            <a:endParaRPr dirty="0"/>
          </a:p>
        </p:txBody>
      </p:sp>
      <p:sp>
        <p:nvSpPr>
          <p:cNvPr id="306" name="Google Shape;306;p3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37</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p3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2" name="Google Shape;312;p3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200" b="0">
                <a:solidFill>
                  <a:schemeClr val="dk1"/>
                </a:solidFill>
                <a:latin typeface="Calibri"/>
                <a:ea typeface="Calibri"/>
                <a:cs typeface="Calibri"/>
                <a:sym typeface="Calibri"/>
              </a:rPr>
              <a:t>This model states that influences from a unified and related set of nested systems converge to shape the development of a child. What you see are concentric circles around a circle in the middle that represents the child.</a:t>
            </a:r>
            <a:endParaRPr sz="1200" b="0">
              <a:solidFill>
                <a:schemeClr val="dk1"/>
              </a:solidFill>
              <a:latin typeface="Calibri"/>
              <a:ea typeface="Calibri"/>
              <a:cs typeface="Calibri"/>
              <a:sym typeface="Calibri"/>
            </a:endParaRPr>
          </a:p>
          <a:p>
            <a:pPr marL="0" lvl="0" indent="0" algn="l" rtl="0">
              <a:spcBef>
                <a:spcPts val="0"/>
              </a:spcBef>
              <a:spcAft>
                <a:spcPts val="0"/>
              </a:spcAft>
              <a:buNone/>
            </a:pPr>
            <a:endParaRPr sz="1200" b="1">
              <a:solidFill>
                <a:schemeClr val="dk1"/>
              </a:solidFill>
              <a:latin typeface="Calibri"/>
              <a:ea typeface="Calibri"/>
              <a:cs typeface="Calibri"/>
              <a:sym typeface="Calibri"/>
            </a:endParaRPr>
          </a:p>
          <a:p>
            <a:pPr marL="0" lvl="0" indent="0" algn="l" rtl="0">
              <a:spcBef>
                <a:spcPts val="0"/>
              </a:spcBef>
              <a:spcAft>
                <a:spcPts val="0"/>
              </a:spcAft>
              <a:buNone/>
            </a:pPr>
            <a:endParaRPr sz="1200" b="1"/>
          </a:p>
          <a:p>
            <a:pPr marL="0" lvl="0" indent="0" algn="l" rtl="0">
              <a:spcBef>
                <a:spcPts val="0"/>
              </a:spcBef>
              <a:spcAft>
                <a:spcPts val="0"/>
              </a:spcAft>
              <a:buNone/>
            </a:pPr>
            <a:endParaRPr sz="1200"/>
          </a:p>
          <a:p>
            <a:pPr marL="0" lvl="0" indent="0" algn="l" rtl="0">
              <a:spcBef>
                <a:spcPts val="0"/>
              </a:spcBef>
              <a:spcAft>
                <a:spcPts val="0"/>
              </a:spcAft>
              <a:buNone/>
            </a:pPr>
            <a:endParaRPr sz="1200"/>
          </a:p>
          <a:p>
            <a:pPr marL="0" marR="0" lvl="0" indent="0" algn="l" rtl="0">
              <a:lnSpc>
                <a:spcPct val="100000"/>
              </a:lnSpc>
              <a:spcBef>
                <a:spcPts val="0"/>
              </a:spcBef>
              <a:spcAft>
                <a:spcPts val="0"/>
              </a:spcAft>
              <a:buClr>
                <a:schemeClr val="dk1"/>
              </a:buClr>
              <a:buSzPts val="1200"/>
              <a:buFont typeface="Calibri"/>
              <a:buNone/>
            </a:pPr>
            <a:endParaRPr b="1"/>
          </a:p>
          <a:p>
            <a:pPr marL="0" lvl="0" indent="0" algn="l" rtl="0">
              <a:spcBef>
                <a:spcPts val="0"/>
              </a:spcBef>
              <a:spcAft>
                <a:spcPts val="0"/>
              </a:spcAft>
              <a:buNone/>
            </a:pPr>
            <a:endParaRPr b="1"/>
          </a:p>
          <a:p>
            <a:pPr marL="0" lvl="0" indent="0" algn="l" rtl="0">
              <a:spcBef>
                <a:spcPts val="0"/>
              </a:spcBef>
              <a:spcAft>
                <a:spcPts val="0"/>
              </a:spcAft>
              <a:buNone/>
            </a:pPr>
            <a:endParaRPr/>
          </a:p>
        </p:txBody>
      </p:sp>
      <p:sp>
        <p:nvSpPr>
          <p:cNvPr id="313" name="Google Shape;313;p3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38</a:t>
            </a:fld>
            <a:endParaRPr sz="1200" b="0" i="0" u="none" strike="noStrike" cap="none">
              <a:solidFill>
                <a:srgbClr val="000000"/>
              </a:solidFill>
              <a:latin typeface="Calibri"/>
              <a:ea typeface="Calibri"/>
              <a:cs typeface="Calibri"/>
              <a:sym typeface="Calibri"/>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p3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9" name="Google Shape;319;p3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200" b="1">
                <a:solidFill>
                  <a:schemeClr val="dk1"/>
                </a:solidFill>
                <a:latin typeface="Calibri"/>
                <a:ea typeface="Calibri"/>
                <a:cs typeface="Calibri"/>
                <a:sym typeface="Calibri"/>
              </a:rPr>
              <a:t>The first circle around the child is represents the microsystem </a:t>
            </a:r>
            <a:r>
              <a:rPr lang="en-US"/>
              <a:t>Within the microsystem experiences and relationships at the level of the family environment, including home, neighborhood play areas, and childcare settings.</a:t>
            </a:r>
            <a:endParaRPr/>
          </a:p>
          <a:p>
            <a:pPr marL="0" lvl="0" indent="0" algn="l" rtl="0">
              <a:spcBef>
                <a:spcPts val="0"/>
              </a:spcBef>
              <a:spcAft>
                <a:spcPts val="0"/>
              </a:spcAft>
              <a:buNone/>
            </a:pPr>
            <a:r>
              <a:rPr lang="en-US"/>
              <a:t>Interactions within all relationships are bidirectional</a:t>
            </a:r>
            <a:endParaRPr/>
          </a:p>
          <a:p>
            <a:pPr marL="0" lvl="0" indent="0" algn="l" rtl="0">
              <a:spcBef>
                <a:spcPts val="0"/>
              </a:spcBef>
              <a:spcAft>
                <a:spcPts val="0"/>
              </a:spcAft>
              <a:buNone/>
            </a:pPr>
            <a:endParaRPr/>
          </a:p>
        </p:txBody>
      </p:sp>
      <p:sp>
        <p:nvSpPr>
          <p:cNvPr id="320" name="Google Shape;320;p3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39</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p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0" name="Google Shape;80;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b="1" dirty="0"/>
              <a:t>Facilitator: remind participants to take notes throughout the review of developmental theories as they will need this information for the planned activity at the end of the presentation</a:t>
            </a:r>
            <a:endParaRPr b="1" dirty="0"/>
          </a:p>
        </p:txBody>
      </p:sp>
      <p:sp>
        <p:nvSpPr>
          <p:cNvPr id="81" name="Google Shape;81;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dirty="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Google Shape;327;p4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8" name="Google Shape;328;p4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b="1"/>
              <a:t>The circle that surrounds the child and the microsystem represents the mesosystem </a:t>
            </a:r>
            <a:r>
              <a:rPr lang="en-US"/>
              <a:t>Contains connections between elements of the microsystems – home, neighborhood, childcare and recognizes the impact of each of these upon the other</a:t>
            </a:r>
            <a:endParaRPr/>
          </a:p>
          <a:p>
            <a:pPr marL="0" marR="0" lvl="0" indent="0" algn="l" rtl="0">
              <a:lnSpc>
                <a:spcPct val="100000"/>
              </a:lnSpc>
              <a:spcBef>
                <a:spcPts val="0"/>
              </a:spcBef>
              <a:spcAft>
                <a:spcPts val="0"/>
              </a:spcAft>
              <a:buClr>
                <a:schemeClr val="dk1"/>
              </a:buClr>
              <a:buSzPts val="1200"/>
              <a:buFont typeface="Calibri"/>
              <a:buNone/>
            </a:pPr>
            <a:endParaRPr dirty="0"/>
          </a:p>
          <a:p>
            <a:pPr marL="0" lvl="0" indent="0" algn="l" rtl="0">
              <a:spcBef>
                <a:spcPts val="0"/>
              </a:spcBef>
              <a:spcAft>
                <a:spcPts val="0"/>
              </a:spcAft>
              <a:buNone/>
            </a:pPr>
            <a:r>
              <a:rPr lang="en-US" sz="1200" b="0" dirty="0">
                <a:solidFill>
                  <a:schemeClr val="dk1"/>
                </a:solidFill>
                <a:latin typeface="Calibri"/>
                <a:ea typeface="Calibri"/>
                <a:cs typeface="Calibri"/>
                <a:sym typeface="Calibri"/>
              </a:rPr>
              <a:t>For example, if a parent at home is coping with depression, positive interactions with the childcare staff may be reduced. Staff may in turn feel that the parent is not interested in the child’s well-being at school. The child, responding to the reality of having a parent who is coping with depression at home, may display disruptive behaviors at school as way of gaining adult connection, which may lead staff to blame the parent for the behavior of the child - and interact with the child in less positive ways.</a:t>
            </a:r>
            <a:endParaRPr dirty="0"/>
          </a:p>
          <a:p>
            <a:pPr marL="0" lvl="0" indent="0" algn="l" rtl="0">
              <a:spcBef>
                <a:spcPts val="0"/>
              </a:spcBef>
              <a:spcAft>
                <a:spcPts val="0"/>
              </a:spcAft>
              <a:buNone/>
            </a:pPr>
            <a:endParaRPr sz="1200" dirty="0">
              <a:solidFill>
                <a:schemeClr val="dk1"/>
              </a:solidFill>
              <a:latin typeface="Calibri"/>
              <a:ea typeface="Calibri"/>
              <a:cs typeface="Calibri"/>
              <a:sym typeface="Calibri"/>
            </a:endParaRPr>
          </a:p>
          <a:p>
            <a:pPr marL="0" lvl="0" indent="0" algn="l" rtl="0">
              <a:spcBef>
                <a:spcPts val="0"/>
              </a:spcBef>
              <a:spcAft>
                <a:spcPts val="0"/>
              </a:spcAft>
              <a:buNone/>
            </a:pPr>
            <a:r>
              <a:rPr lang="en-US" sz="1200" b="0" dirty="0">
                <a:solidFill>
                  <a:schemeClr val="dk1"/>
                </a:solidFill>
                <a:latin typeface="Calibri"/>
                <a:ea typeface="Calibri"/>
                <a:cs typeface="Calibri"/>
                <a:sym typeface="Calibri"/>
              </a:rPr>
              <a:t>Another example of influence at the level of mesosystem: if a child lives in a neighborhood where there are few resources for community activities, that child may have fewer connections to enriching interactions with others, and reduced access to other forms of information (books, cultural knowledge).</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endParaRPr sz="1200" dirty="0">
              <a:solidFill>
                <a:schemeClr val="dk1"/>
              </a:solidFill>
              <a:latin typeface="Calibri"/>
              <a:ea typeface="Calibri"/>
              <a:cs typeface="Calibri"/>
              <a:sym typeface="Calibri"/>
            </a:endParaRPr>
          </a:p>
          <a:p>
            <a:pPr marL="0" lvl="0" indent="0" algn="l" rtl="0">
              <a:spcBef>
                <a:spcPts val="0"/>
              </a:spcBef>
              <a:spcAft>
                <a:spcPts val="0"/>
              </a:spcAft>
              <a:buNone/>
            </a:pPr>
            <a:endParaRPr dirty="0"/>
          </a:p>
        </p:txBody>
      </p:sp>
      <p:sp>
        <p:nvSpPr>
          <p:cNvPr id="329" name="Google Shape;329;p4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40</a:t>
            </a:fld>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Google Shape;336;p4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7" name="Google Shape;337;p4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b="1"/>
              <a:t>The next circle around these first 3 systems represents the exosystem </a:t>
            </a:r>
            <a:r>
              <a:rPr lang="en-US" sz="1200"/>
              <a:t>Social settings that exist outside of the child’s family structures but nevertheless impact his experiences</a:t>
            </a:r>
            <a:endParaRPr/>
          </a:p>
          <a:p>
            <a:pPr marL="0" lvl="0" indent="0" algn="l" rtl="0">
              <a:spcBef>
                <a:spcPts val="0"/>
              </a:spcBef>
              <a:spcAft>
                <a:spcPts val="0"/>
              </a:spcAft>
              <a:buNone/>
            </a:pPr>
            <a:r>
              <a:rPr lang="en-US" sz="1200"/>
              <a:t>Formal support systems like religious institutions, health care access, work-related benefits</a:t>
            </a:r>
            <a:endParaRPr/>
          </a:p>
          <a:p>
            <a:pPr marL="0" lvl="0" indent="0" algn="l" rtl="0">
              <a:spcBef>
                <a:spcPts val="0"/>
              </a:spcBef>
              <a:spcAft>
                <a:spcPts val="0"/>
              </a:spcAft>
              <a:buNone/>
            </a:pPr>
            <a:r>
              <a:rPr lang="en-US" sz="1200"/>
              <a:t>Informal support systems like friends and extended family who provide emotional support, connection, and assistance when needed</a:t>
            </a:r>
            <a:endParaRPr/>
          </a:p>
          <a:p>
            <a:pPr marL="0" lvl="0" indent="0" algn="l" rtl="0">
              <a:spcBef>
                <a:spcPts val="0"/>
              </a:spcBef>
              <a:spcAft>
                <a:spcPts val="0"/>
              </a:spcAft>
              <a:buNone/>
            </a:pPr>
            <a:r>
              <a:rPr lang="en-US" sz="1200" b="1" i="1"/>
              <a:t>Families who are isolated from these systems have fewer opportunities to empower themselves for self-protection and self-advocacy</a:t>
            </a:r>
            <a:endParaRPr/>
          </a:p>
          <a:p>
            <a:pPr marL="0" lvl="0" indent="0" algn="l" rtl="0">
              <a:spcBef>
                <a:spcPts val="0"/>
              </a:spcBef>
              <a:spcAft>
                <a:spcPts val="0"/>
              </a:spcAft>
              <a:buNone/>
            </a:pPr>
            <a:r>
              <a:rPr lang="en-US" sz="1200" b="1" i="1"/>
              <a:t>More likely to be exposed to adversity and powerlessness</a:t>
            </a:r>
            <a:endParaRPr/>
          </a:p>
          <a:p>
            <a:pPr marL="0" lvl="0" indent="0" algn="l" rtl="0">
              <a:spcBef>
                <a:spcPts val="0"/>
              </a:spcBef>
              <a:spcAft>
                <a:spcPts val="0"/>
              </a:spcAft>
              <a:buNone/>
            </a:pPr>
            <a:endParaRPr/>
          </a:p>
        </p:txBody>
      </p:sp>
      <p:sp>
        <p:nvSpPr>
          <p:cNvPr id="338" name="Google Shape;338;p4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41</a:t>
            </a:fld>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4"/>
        <p:cNvGrpSpPr/>
        <p:nvPr/>
      </p:nvGrpSpPr>
      <p:grpSpPr>
        <a:xfrm>
          <a:off x="0" y="0"/>
          <a:ext cx="0" cy="0"/>
          <a:chOff x="0" y="0"/>
          <a:chExt cx="0" cy="0"/>
        </a:xfrm>
      </p:grpSpPr>
      <p:sp>
        <p:nvSpPr>
          <p:cNvPr id="345" name="Google Shape;345;p4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6" name="Google Shape;346;p4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200" b="1"/>
              <a:t>The next circle around each of the other circles represents the Macrosystem </a:t>
            </a:r>
            <a:r>
              <a:rPr lang="en-US" sz="1200" b="0">
                <a:solidFill>
                  <a:schemeClr val="dk1"/>
                </a:solidFill>
                <a:latin typeface="Calibri"/>
                <a:ea typeface="Calibri"/>
                <a:cs typeface="Calibri"/>
                <a:sym typeface="Calibri"/>
              </a:rPr>
              <a:t>Consists of the larger constellation of culture, world views, laws, customs and collective resources</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US" sz="1200" b="1" i="1">
                <a:solidFill>
                  <a:schemeClr val="dk1"/>
                </a:solidFill>
                <a:latin typeface="Calibri"/>
                <a:ea typeface="Calibri"/>
                <a:cs typeface="Calibri"/>
                <a:sym typeface="Calibri"/>
              </a:rPr>
              <a:t>How leaders and systems prioritize the needs of children in any given culture determine the experiences of children within the family</a:t>
            </a:r>
            <a:endParaRPr/>
          </a:p>
          <a:p>
            <a:pPr marL="0" lvl="0" indent="0" algn="l" rtl="0">
              <a:spcBef>
                <a:spcPts val="0"/>
              </a:spcBef>
              <a:spcAft>
                <a:spcPts val="0"/>
              </a:spcAft>
              <a:buNone/>
            </a:pPr>
            <a:endParaRPr sz="1200" b="1" i="1">
              <a:solidFill>
                <a:schemeClr val="dk1"/>
              </a:solidFill>
              <a:latin typeface="Calibri"/>
              <a:ea typeface="Calibri"/>
              <a:cs typeface="Calibri"/>
              <a:sym typeface="Calibri"/>
            </a:endParaRPr>
          </a:p>
          <a:p>
            <a:pPr marL="0" lvl="0" indent="0" algn="l" rtl="0">
              <a:spcBef>
                <a:spcPts val="0"/>
              </a:spcBef>
              <a:spcAft>
                <a:spcPts val="0"/>
              </a:spcAft>
              <a:buNone/>
            </a:pPr>
            <a:r>
              <a:rPr lang="en-US" sz="1200" b="0">
                <a:solidFill>
                  <a:schemeClr val="dk1"/>
                </a:solidFill>
                <a:latin typeface="Calibri"/>
                <a:ea typeface="Calibri"/>
                <a:cs typeface="Calibri"/>
                <a:sym typeface="Calibri"/>
              </a:rPr>
              <a:t>For example, some countries provide ample support and resources for childcare and parental leave for all, while others, including the US, do not routinely protect the needs of the child in the context of family.</a:t>
            </a:r>
            <a:endParaRPr/>
          </a:p>
          <a:p>
            <a:pPr marL="0" lvl="0" indent="0" algn="l" rtl="0">
              <a:spcBef>
                <a:spcPts val="0"/>
              </a:spcBef>
              <a:spcAft>
                <a:spcPts val="0"/>
              </a:spcAft>
              <a:buNone/>
            </a:pPr>
            <a:endParaRPr sz="1200" b="0">
              <a:solidFill>
                <a:schemeClr val="dk1"/>
              </a:solidFill>
              <a:latin typeface="Calibri"/>
              <a:ea typeface="Calibri"/>
              <a:cs typeface="Calibri"/>
              <a:sym typeface="Calibri"/>
            </a:endParaRPr>
          </a:p>
          <a:p>
            <a:pPr marL="0" lvl="0" indent="0" algn="l" rtl="0">
              <a:spcBef>
                <a:spcPts val="0"/>
              </a:spcBef>
              <a:spcAft>
                <a:spcPts val="0"/>
              </a:spcAft>
              <a:buNone/>
            </a:pPr>
            <a:r>
              <a:rPr lang="en-US" sz="1200" b="0">
                <a:solidFill>
                  <a:schemeClr val="dk1"/>
                </a:solidFill>
                <a:latin typeface="Calibri"/>
                <a:ea typeface="Calibri"/>
                <a:cs typeface="Calibri"/>
                <a:sym typeface="Calibri"/>
              </a:rPr>
              <a:t>Another example: children and families of immigrant families often do not have access to services that are typically provided at the national level</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
        <p:nvSpPr>
          <p:cNvPr id="347" name="Google Shape;347;p4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42</a:t>
            </a:fld>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3"/>
        <p:cNvGrpSpPr/>
        <p:nvPr/>
      </p:nvGrpSpPr>
      <p:grpSpPr>
        <a:xfrm>
          <a:off x="0" y="0"/>
          <a:ext cx="0" cy="0"/>
          <a:chOff x="0" y="0"/>
          <a:chExt cx="0" cy="0"/>
        </a:xfrm>
      </p:grpSpPr>
      <p:sp>
        <p:nvSpPr>
          <p:cNvPr id="354" name="Google Shape;354;p4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5" name="Google Shape;355;p4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b="1"/>
          </a:p>
          <a:p>
            <a:pPr marL="0" lvl="0" indent="0" algn="l" rtl="0">
              <a:spcBef>
                <a:spcPts val="0"/>
              </a:spcBef>
              <a:spcAft>
                <a:spcPts val="0"/>
              </a:spcAft>
              <a:buNone/>
            </a:pPr>
            <a:endParaRPr sz="1200"/>
          </a:p>
          <a:p>
            <a:pPr marL="0" lvl="0" indent="0" algn="l" rtl="0">
              <a:spcBef>
                <a:spcPts val="0"/>
              </a:spcBef>
              <a:spcAft>
                <a:spcPts val="0"/>
              </a:spcAft>
              <a:buNone/>
            </a:pPr>
            <a:endParaRPr sz="1200" b="1"/>
          </a:p>
          <a:p>
            <a:pPr marL="0" marR="0" lvl="0" indent="0" algn="l" rtl="0">
              <a:lnSpc>
                <a:spcPct val="100000"/>
              </a:lnSpc>
              <a:spcBef>
                <a:spcPts val="0"/>
              </a:spcBef>
              <a:spcAft>
                <a:spcPts val="0"/>
              </a:spcAft>
              <a:buClr>
                <a:schemeClr val="dk1"/>
              </a:buClr>
              <a:buSzPts val="1200"/>
              <a:buFont typeface="Calibri"/>
              <a:buNone/>
            </a:pPr>
            <a:r>
              <a:rPr lang="en-US" sz="1200" b="1"/>
              <a:t>Finally, the widest circle around each of the inner circles represents the Chronosystem  </a:t>
            </a:r>
            <a:r>
              <a:rPr lang="en-US" sz="1200"/>
              <a:t>Environmental influences that shape the experience of an individual across the life span</a:t>
            </a:r>
            <a:endParaRPr/>
          </a:p>
          <a:p>
            <a:pPr marL="0" lvl="0" indent="0" algn="l" rtl="0">
              <a:spcBef>
                <a:spcPts val="0"/>
              </a:spcBef>
              <a:spcAft>
                <a:spcPts val="0"/>
              </a:spcAft>
              <a:buNone/>
            </a:pPr>
            <a:endParaRPr/>
          </a:p>
        </p:txBody>
      </p:sp>
      <p:sp>
        <p:nvSpPr>
          <p:cNvPr id="356" name="Google Shape;356;p4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43</a:t>
            </a:fld>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Google Shape;363;p4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4" name="Google Shape;364;p4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200" b="0">
                <a:solidFill>
                  <a:schemeClr val="dk1"/>
                </a:solidFill>
                <a:latin typeface="Calibri"/>
                <a:ea typeface="Calibri"/>
                <a:cs typeface="Calibri"/>
                <a:sym typeface="Calibri"/>
              </a:rPr>
              <a:t>Branded by Jack Shonkoff and his colleagues - and stewarded by the Harvard Center on the Developing Child.</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US" sz="1200" b="0">
                <a:solidFill>
                  <a:schemeClr val="dk1"/>
                </a:solidFill>
                <a:latin typeface="Calibri"/>
                <a:ea typeface="Calibri"/>
                <a:cs typeface="Calibri"/>
                <a:sym typeface="Calibri"/>
              </a:rPr>
              <a:t>Emerged over the past several decades, the science of early brain development has gained momentum in current practice and policy.</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US" sz="1200" b="0">
                <a:solidFill>
                  <a:schemeClr val="dk1"/>
                </a:solidFill>
                <a:latin typeface="Calibri"/>
                <a:ea typeface="Calibri"/>
                <a:cs typeface="Calibri"/>
                <a:sym typeface="Calibri"/>
              </a:rPr>
              <a:t>Grounded in both sociocultural interactive theory and ecological systems theory, the </a:t>
            </a:r>
            <a:r>
              <a:rPr lang="en-US" sz="1200" b="0" i="1">
                <a:solidFill>
                  <a:schemeClr val="dk1"/>
                </a:solidFill>
                <a:latin typeface="Calibri"/>
                <a:ea typeface="Calibri"/>
                <a:cs typeface="Calibri"/>
                <a:sym typeface="Calibri"/>
              </a:rPr>
              <a:t>neuroscience of early childhood</a:t>
            </a:r>
            <a:r>
              <a:rPr lang="en-US" sz="1200" b="0">
                <a:solidFill>
                  <a:schemeClr val="dk1"/>
                </a:solidFill>
                <a:latin typeface="Calibri"/>
                <a:ea typeface="Calibri"/>
                <a:cs typeface="Calibri"/>
                <a:sym typeface="Calibri"/>
              </a:rPr>
              <a:t> model is situated in many concepts you will recognize from previous child development theories – including attachment, social learning, and behavioral theories. What makes it unique is that the theoretical bases for development lies in the process of developing brain architecture.</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
        <p:nvSpPr>
          <p:cNvPr id="365" name="Google Shape;365;p4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44</a:t>
            </a:fld>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9"/>
        <p:cNvGrpSpPr/>
        <p:nvPr/>
      </p:nvGrpSpPr>
      <p:grpSpPr>
        <a:xfrm>
          <a:off x="0" y="0"/>
          <a:ext cx="0" cy="0"/>
          <a:chOff x="0" y="0"/>
          <a:chExt cx="0" cy="0"/>
        </a:xfrm>
      </p:grpSpPr>
      <p:sp>
        <p:nvSpPr>
          <p:cNvPr id="370" name="Google Shape;370;p4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71" name="Google Shape;371;p4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Calibri"/>
              <a:buNone/>
            </a:pPr>
            <a:r>
              <a:rPr lang="en-US" sz="1200"/>
              <a:t>through a lush proliferation of synaptic development in the first years – over 1 million new connections every second during this time – during a period of “neural exuberance”</a:t>
            </a:r>
            <a:endParaRPr/>
          </a:p>
          <a:p>
            <a:pPr marL="0" marR="0" lvl="0" indent="0" algn="l" rtl="0">
              <a:lnSpc>
                <a:spcPct val="100000"/>
              </a:lnSpc>
              <a:spcBef>
                <a:spcPts val="0"/>
              </a:spcBef>
              <a:spcAft>
                <a:spcPts val="0"/>
              </a:spcAft>
              <a:buClr>
                <a:schemeClr val="dk1"/>
              </a:buClr>
              <a:buSzPts val="1200"/>
              <a:buFont typeface="Calibri"/>
              <a:buNone/>
            </a:pPr>
            <a:r>
              <a:rPr lang="en-US" sz="1200"/>
              <a:t>Over 1 million new connections every second</a:t>
            </a:r>
            <a:endParaRPr/>
          </a:p>
          <a:p>
            <a:pPr marL="0" lvl="0" indent="0" algn="l" rtl="0">
              <a:spcBef>
                <a:spcPts val="0"/>
              </a:spcBef>
              <a:spcAft>
                <a:spcPts val="0"/>
              </a:spcAft>
              <a:buNone/>
            </a:pPr>
            <a:endParaRPr/>
          </a:p>
        </p:txBody>
      </p:sp>
      <p:sp>
        <p:nvSpPr>
          <p:cNvPr id="372" name="Google Shape;372;p4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45</a:t>
            </a:fld>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7"/>
        <p:cNvGrpSpPr/>
        <p:nvPr/>
      </p:nvGrpSpPr>
      <p:grpSpPr>
        <a:xfrm>
          <a:off x="0" y="0"/>
          <a:ext cx="0" cy="0"/>
          <a:chOff x="0" y="0"/>
          <a:chExt cx="0" cy="0"/>
        </a:xfrm>
      </p:grpSpPr>
      <p:sp>
        <p:nvSpPr>
          <p:cNvPr id="378" name="Google Shape;378;p4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79" name="Google Shape;379;p4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https://developingchild.harvard.edu/resources/serve-return-interaction-shapes-brain-circuitry/</a:t>
            </a:r>
            <a:endParaRPr dirty="0"/>
          </a:p>
        </p:txBody>
      </p:sp>
      <p:sp>
        <p:nvSpPr>
          <p:cNvPr id="380" name="Google Shape;380;p4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46</a:t>
            </a:fld>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https://developingchild.harvard.edu/resources/serve-return-interaction-shapes-brain-circuitry/</a:t>
            </a:r>
          </a:p>
          <a:p>
            <a:r>
              <a:rPr lang="en-US" dirty="0"/>
              <a:t>https://www.youtube.com/watch?v=m_5u8-QSh6A</a:t>
            </a:r>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47</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18753563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4"/>
        <p:cNvGrpSpPr/>
        <p:nvPr/>
      </p:nvGrpSpPr>
      <p:grpSpPr>
        <a:xfrm>
          <a:off x="0" y="0"/>
          <a:ext cx="0" cy="0"/>
          <a:chOff x="0" y="0"/>
          <a:chExt cx="0" cy="0"/>
        </a:xfrm>
      </p:grpSpPr>
      <p:sp>
        <p:nvSpPr>
          <p:cNvPr id="385" name="Google Shape;385;p4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86" name="Google Shape;386;p4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Facilitator can show the group this short video and discuss implications for children’s development</a:t>
            </a:r>
          </a:p>
          <a:p>
            <a:pPr marL="0" lvl="0" indent="0" algn="l" rtl="0">
              <a:spcBef>
                <a:spcPts val="0"/>
              </a:spcBef>
              <a:spcAft>
                <a:spcPts val="0"/>
              </a:spcAft>
              <a:buNone/>
            </a:pPr>
            <a:r>
              <a:rPr lang="en-US" dirty="0"/>
              <a:t>https://developingchild.harvard.edu/science/key-concepts/</a:t>
            </a:r>
            <a:endParaRPr dirty="0"/>
          </a:p>
        </p:txBody>
      </p:sp>
      <p:sp>
        <p:nvSpPr>
          <p:cNvPr id="387" name="Google Shape;387;p4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48</a:t>
            </a:fld>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https://www.youtube.com/watch?v=rVwFkcOZHJw</a:t>
            </a:r>
          </a:p>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https://developingchild.harvard.edu/science/key-concepts/</a:t>
            </a:r>
          </a:p>
          <a:p>
            <a:endParaRPr lang="en-US" dirty="0"/>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49</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3668059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7" name="Google Shape;87;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200" dirty="0"/>
              <a:t>(Berk, 2019)</a:t>
            </a:r>
            <a:endParaRPr dirty="0"/>
          </a:p>
        </p:txBody>
      </p:sp>
      <p:sp>
        <p:nvSpPr>
          <p:cNvPr id="88" name="Google Shape;88;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1"/>
        <p:cNvGrpSpPr/>
        <p:nvPr/>
      </p:nvGrpSpPr>
      <p:grpSpPr>
        <a:xfrm>
          <a:off x="0" y="0"/>
          <a:ext cx="0" cy="0"/>
          <a:chOff x="0" y="0"/>
          <a:chExt cx="0" cy="0"/>
        </a:xfrm>
      </p:grpSpPr>
      <p:sp>
        <p:nvSpPr>
          <p:cNvPr id="392" name="Google Shape;392;p4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93" name="Google Shape;393;p4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Resilience is a complicated capacity – informed by the unique biological capacities of the child in tandem with the protective (or harmful) impact of that child’s environment and primary relationships.  </a:t>
            </a:r>
            <a:endParaRPr dirty="0"/>
          </a:p>
          <a:p>
            <a:pPr marL="0" lvl="0" indent="0" algn="l" rtl="0">
              <a:spcBef>
                <a:spcPts val="0"/>
              </a:spcBef>
              <a:spcAft>
                <a:spcPts val="0"/>
              </a:spcAft>
              <a:buNone/>
            </a:pPr>
            <a:r>
              <a:rPr lang="en-US" dirty="0"/>
              <a:t>Over the past decade or so, science has demonstrated that predictable and responsive relationships are a powerful buffer against the negative effects of trauma.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Facilitator asks the group the questions on the slide.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Click on the link  https://youtu.be/cqO7YoMsccU and then support discussion about how the theoretical underpinnings of resilience can be found in within the work of Sameroff, Bronfenbrenner and more recently, the Neuroscience of Early Childhood Development.  </a:t>
            </a:r>
            <a:endParaRPr dirty="0"/>
          </a:p>
          <a:p>
            <a:pPr marL="0" lvl="0" indent="0" algn="l" rtl="0">
              <a:spcBef>
                <a:spcPts val="0"/>
              </a:spcBef>
              <a:spcAft>
                <a:spcPts val="0"/>
              </a:spcAft>
              <a:buNone/>
            </a:pPr>
            <a:r>
              <a:rPr lang="en-US" dirty="0"/>
              <a:t>Note that behavioral theory is not at odds with the concepts of neuroscience and systems theory – behaviorists consider how extended experiences with reinforcing (positive and safe interactions with caregiving adults) and punishment contingencies set up ongoing antecedent conditions for behavior that may or may not serve the child well across settings.  EI/ECSE providers must always be interested in the meaning of behavior as communication, and can support safety and developing resilience at home and at school within the context of best practices with young children. </a:t>
            </a:r>
            <a:endParaRPr dirty="0"/>
          </a:p>
        </p:txBody>
      </p:sp>
      <p:sp>
        <p:nvSpPr>
          <p:cNvPr id="394" name="Google Shape;394;p4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50</a:t>
            </a:fld>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https://youtu.be/cqO7YoMsccU</a:t>
            </a:r>
          </a:p>
        </p:txBody>
      </p:sp>
      <p:sp>
        <p:nvSpPr>
          <p:cNvPr id="4" name="Slide Number Placeholder 3"/>
          <p:cNvSpPr>
            <a:spLocks noGrp="1"/>
          </p:cNvSpPr>
          <p:nvPr>
            <p:ph type="sldNum" idx="10"/>
          </p:nvPr>
        </p:nvSpPr>
        <p:spPr/>
        <p:txBody>
          <a:bodyPr/>
          <a:lstStyle/>
          <a:p>
            <a:pPr marL="0" marR="0" lvl="0" indent="0" algn="r" rtl="0">
              <a:spcBef>
                <a:spcPts val="0"/>
              </a:spcBef>
              <a:spcAft>
                <a:spcPts val="0"/>
              </a:spcAft>
              <a:buNone/>
            </a:pPr>
            <a:fld id="{00000000-1234-1234-1234-123412341234}" type="slidenum">
              <a:rPr lang="en-US" sz="1200" b="0" i="0" u="none" strike="noStrike" cap="none" smtClean="0">
                <a:solidFill>
                  <a:schemeClr val="dk1"/>
                </a:solidFill>
                <a:latin typeface="Calibri"/>
                <a:ea typeface="Calibri"/>
                <a:cs typeface="Calibri"/>
                <a:sym typeface="Calibri"/>
              </a:rPr>
              <a:t>51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67418438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8"/>
        <p:cNvGrpSpPr/>
        <p:nvPr/>
      </p:nvGrpSpPr>
      <p:grpSpPr>
        <a:xfrm>
          <a:off x="0" y="0"/>
          <a:ext cx="0" cy="0"/>
          <a:chOff x="0" y="0"/>
          <a:chExt cx="0" cy="0"/>
        </a:xfrm>
      </p:grpSpPr>
      <p:sp>
        <p:nvSpPr>
          <p:cNvPr id="399" name="Google Shape;399;p4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0" name="Google Shape;400;p4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Use the Antonia case history and the theoretical framework document of your assigned theory, discuss the following slide (slide 53): </a:t>
            </a:r>
            <a:r>
              <a:rPr lang="en-US" dirty="0">
                <a:hlinkClick r:id="rId3"/>
              </a:rPr>
              <a:t>Case-Study-Antonia-Family.Centered.Practice.pdf (ecpcta.org)</a:t>
            </a:r>
            <a:r>
              <a:rPr lang="en-US" dirty="0"/>
              <a:t> https://ecpcta.org/wp-content/uploads/sites/2810/2021/01/Case-Study-Antonia-Family.Centered.Practice.pdf</a:t>
            </a:r>
            <a:endParaRPr dirty="0"/>
          </a:p>
        </p:txBody>
      </p:sp>
      <p:sp>
        <p:nvSpPr>
          <p:cNvPr id="401" name="Google Shape;401;p4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52</a:t>
            </a:fld>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5"/>
        <p:cNvGrpSpPr/>
        <p:nvPr/>
      </p:nvGrpSpPr>
      <p:grpSpPr>
        <a:xfrm>
          <a:off x="0" y="0"/>
          <a:ext cx="0" cy="0"/>
          <a:chOff x="0" y="0"/>
          <a:chExt cx="0" cy="0"/>
        </a:xfrm>
      </p:grpSpPr>
      <p:sp>
        <p:nvSpPr>
          <p:cNvPr id="406" name="Google Shape;406;p5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07" name="Google Shape;407;p5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b="1" dirty="0">
                <a:solidFill>
                  <a:srgbClr val="1F3864"/>
                </a:solidFill>
              </a:rPr>
              <a:t>Facilitators will divide groups up between the behavioral, developmental, and transactional/ecological perspectives.</a:t>
            </a:r>
            <a:endParaRPr dirty="0"/>
          </a:p>
          <a:p>
            <a:pPr marL="0" lvl="0" indent="0" algn="l" rtl="0">
              <a:spcBef>
                <a:spcPts val="0"/>
              </a:spcBef>
              <a:spcAft>
                <a:spcPts val="0"/>
              </a:spcAft>
              <a:buNone/>
            </a:pPr>
            <a:r>
              <a:rPr lang="en-US" b="1" dirty="0">
                <a:solidFill>
                  <a:srgbClr val="1F3864"/>
                </a:solidFill>
              </a:rPr>
              <a:t>Use the discussion guide below to support the groups when they reconvene.</a:t>
            </a:r>
            <a:endParaRPr dirty="0"/>
          </a:p>
          <a:p>
            <a:pPr marL="0" lvl="0" indent="0" algn="l" rtl="0">
              <a:spcBef>
                <a:spcPts val="0"/>
              </a:spcBef>
              <a:spcAft>
                <a:spcPts val="0"/>
              </a:spcAft>
              <a:buNone/>
            </a:pPr>
            <a:r>
              <a:rPr lang="en-US" sz="1200" b="1" u="sng" dirty="0">
                <a:solidFill>
                  <a:schemeClr val="dk1"/>
                </a:solidFill>
                <a:latin typeface="Calibri"/>
                <a:ea typeface="Calibri"/>
                <a:cs typeface="Calibri"/>
                <a:sym typeface="Calibri"/>
              </a:rPr>
              <a:t>Behavioral Lens</a:t>
            </a:r>
            <a:endParaRPr sz="120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200"/>
              <a:buFont typeface="Calibri"/>
              <a:buNone/>
            </a:pPr>
            <a:r>
              <a:rPr lang="en-US" sz="1200" i="1" dirty="0">
                <a:solidFill>
                  <a:schemeClr val="dk1"/>
                </a:solidFill>
                <a:latin typeface="Calibri"/>
                <a:ea typeface="Calibri"/>
                <a:cs typeface="Calibri"/>
                <a:sym typeface="Calibri"/>
              </a:rPr>
              <a:t>Primary focus: Observable behaviors across settings – identifying specific goals for motor and communication skills. Interested in observing Antonia’s behaviors across routines -  and planning for learning environments and instructional strategies that support social interaction, cognitive skills, and mobility.  Observing and taking data for how Antonia’s family is supporting and reinforcing Antonia’s communication attempts both physically (positioning, adaptive supports) and socially (responding immediately and contingently to sounds, expressions, eye gaze). Finding out from the family what they need to increase family capacity to provide effective instructional and therapeutic support for Antonia across routines and settings.</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r>
              <a:rPr lang="en-US" sz="1200" b="1" u="sng" dirty="0">
                <a:solidFill>
                  <a:schemeClr val="dk1"/>
                </a:solidFill>
                <a:latin typeface="Calibri"/>
                <a:ea typeface="Calibri"/>
                <a:cs typeface="Calibri"/>
                <a:sym typeface="Calibri"/>
              </a:rPr>
              <a:t>Developmental Lens</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r>
              <a:rPr lang="en-US" sz="1200" u="sng" dirty="0">
                <a:solidFill>
                  <a:schemeClr val="dk1"/>
                </a:solidFill>
                <a:latin typeface="Calibri"/>
                <a:ea typeface="Calibri"/>
                <a:cs typeface="Calibri"/>
                <a:sym typeface="Calibri"/>
              </a:rPr>
              <a:t>Piaget</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r>
              <a:rPr lang="en-US" sz="1200" i="1" dirty="0">
                <a:solidFill>
                  <a:schemeClr val="dk1"/>
                </a:solidFill>
                <a:latin typeface="Calibri"/>
                <a:ea typeface="Calibri"/>
                <a:cs typeface="Calibri"/>
                <a:sym typeface="Calibri"/>
              </a:rPr>
              <a:t>Primary focus: How is Antonia exploring her world through play? Is Antonia using her hands and mouth to explore toys that are placed in her hands? Is she currently reaching and grabbing toys to look at explore visually and with her hands? Is she using schemas like banging toys together, shaking them? Others?  What sounds or gestures is she making as communication about her wants and needs? How is she playing in the presence of others – does she enjoy it when others join her in what she is attending to? Does she engage in cause-and effect actions like dropping toys while she is in her highchair? Does she imitate the expressions, sounds, or actions of others?</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r>
              <a:rPr lang="en-US" sz="1200" u="sng" dirty="0">
                <a:solidFill>
                  <a:schemeClr val="dk1"/>
                </a:solidFill>
                <a:latin typeface="Calibri"/>
                <a:ea typeface="Calibri"/>
                <a:cs typeface="Calibri"/>
                <a:sym typeface="Calibri"/>
              </a:rPr>
              <a:t>Attachment/Neuroscience of Early Childhood</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r>
              <a:rPr lang="en-US" sz="1200" i="1" dirty="0">
                <a:solidFill>
                  <a:schemeClr val="dk1"/>
                </a:solidFill>
                <a:latin typeface="Calibri"/>
                <a:ea typeface="Calibri"/>
                <a:cs typeface="Calibri"/>
                <a:sym typeface="Calibri"/>
              </a:rPr>
              <a:t>Primary focus: Antonia’s primary relationships and what impacts them across generations, and the influence of early adversity. What were her early experiences when the family was experiencing ongoing housing difficulties, and when her father was living with active substance use? Was her mother, who had no other family support during that time, also preoccupied with the needs of keeping her family safe? Was she herself dealing with mental health challenges like depression? How might that have impacted the needs of a baby who may have learned that when she is quiet in her crib, her mother is calmer? How might  the combination of minimal interactions and her developmental challenges combine to constrain her development? How might her need for safe, predictable and positive interactions have gone unmet during the time when there was a lot of change going on across 12 moves? What has changed since the family found more secure housing? Why is Antonia so often in her crib, and what will help this family engage her more often in positive interactions? </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r>
              <a:rPr lang="en-US" sz="1200" u="sng" dirty="0">
                <a:solidFill>
                  <a:schemeClr val="dk1"/>
                </a:solidFill>
                <a:latin typeface="Calibri"/>
                <a:ea typeface="Calibri"/>
                <a:cs typeface="Calibri"/>
                <a:sym typeface="Calibri"/>
              </a:rPr>
              <a:t>Vygotsky</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r>
              <a:rPr lang="en-US" sz="1200" i="1" dirty="0">
                <a:solidFill>
                  <a:schemeClr val="dk1"/>
                </a:solidFill>
                <a:latin typeface="Calibri"/>
                <a:ea typeface="Calibri"/>
                <a:cs typeface="Calibri"/>
                <a:sym typeface="Calibri"/>
              </a:rPr>
              <a:t>Primary focus: Antonia’s interactions with family, and how her family teaches her about the world. How does this child interact with others, especially her family? Who talks to her, and who brings her out of her crib to engage and interact with others so that she can learn from her family? How does she interact with people outside the family, and how often?  How will the Team engage this family to serve more fully as the more knowledgeable others? How will the team use the concept of Proximal Zone of Development to identify appropriate goals for Antonia?</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r>
              <a:rPr lang="en-US" sz="1200" b="1" u="sng" dirty="0">
                <a:solidFill>
                  <a:schemeClr val="dk1"/>
                </a:solidFill>
                <a:latin typeface="Calibri"/>
                <a:ea typeface="Calibri"/>
                <a:cs typeface="Calibri"/>
                <a:sym typeface="Calibri"/>
              </a:rPr>
              <a:t>Systems theory: Bronfenbrenner and Sameroff Lens</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r>
              <a:rPr lang="en-US" sz="1200" i="1" dirty="0">
                <a:solidFill>
                  <a:schemeClr val="dk1"/>
                </a:solidFill>
                <a:latin typeface="Calibri"/>
                <a:ea typeface="Calibri"/>
                <a:cs typeface="Calibri"/>
                <a:sym typeface="Calibri"/>
              </a:rPr>
              <a:t>Primary focus: How is Antonia’s’ development influenced by reciprocal actions across all systems from family to the broader society?  How does reality of the lack of stable housing and the father’s substance use impact Antonia’s well-being, including the need for a diagnosis and subsequent support for her developmental concerns? How might the fact that family housing is unstable in turn impact how the family is able to engage in services for Antonia? How would the team want to work to make sure housing, physical and mental health care, and appropriate therapeutic services are accessible so that in turn, the family is empowered to help Antonia be fully included in family interactions – and be supported to practice new targeted skills as she grows?</a:t>
            </a:r>
            <a:endParaRPr sz="1200" dirty="0">
              <a:solidFill>
                <a:schemeClr val="dk1"/>
              </a:solidFill>
              <a:latin typeface="Calibri"/>
              <a:ea typeface="Calibri"/>
              <a:cs typeface="Calibri"/>
              <a:sym typeface="Calibri"/>
            </a:endParaRPr>
          </a:p>
          <a:p>
            <a:pPr marL="0" lvl="0" indent="0" algn="l" rtl="0">
              <a:spcBef>
                <a:spcPts val="0"/>
              </a:spcBef>
              <a:spcAft>
                <a:spcPts val="0"/>
              </a:spcAft>
              <a:buNone/>
            </a:pPr>
            <a:r>
              <a:rPr lang="en-US" sz="1200" dirty="0">
                <a:solidFill>
                  <a:schemeClr val="dk1"/>
                </a:solidFill>
                <a:latin typeface="Calibri"/>
                <a:ea typeface="Calibri"/>
                <a:cs typeface="Calibri"/>
                <a:sym typeface="Calibri"/>
              </a:rPr>
              <a:t> </a:t>
            </a:r>
            <a:endParaRPr dirty="0"/>
          </a:p>
          <a:p>
            <a:pPr marL="0" lvl="0" indent="0" algn="l" rtl="0">
              <a:spcBef>
                <a:spcPts val="0"/>
              </a:spcBef>
              <a:spcAft>
                <a:spcPts val="0"/>
              </a:spcAft>
              <a:buNone/>
            </a:pPr>
            <a:endParaRPr b="1" dirty="0">
              <a:solidFill>
                <a:srgbClr val="1F3864"/>
              </a:solidFill>
            </a:endParaRPr>
          </a:p>
          <a:p>
            <a:pPr marL="0" lvl="0" indent="0" algn="l" rtl="0">
              <a:spcBef>
                <a:spcPts val="0"/>
              </a:spcBef>
              <a:spcAft>
                <a:spcPts val="0"/>
              </a:spcAft>
              <a:buNone/>
            </a:pPr>
            <a:endParaRPr b="1" dirty="0">
              <a:solidFill>
                <a:srgbClr val="1F3864"/>
              </a:solidFill>
            </a:endParaRPr>
          </a:p>
        </p:txBody>
      </p:sp>
      <p:sp>
        <p:nvSpPr>
          <p:cNvPr id="408" name="Google Shape;408;p5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53</a:t>
            </a:fld>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2"/>
        <p:cNvGrpSpPr/>
        <p:nvPr/>
      </p:nvGrpSpPr>
      <p:grpSpPr>
        <a:xfrm>
          <a:off x="0" y="0"/>
          <a:ext cx="0" cy="0"/>
          <a:chOff x="0" y="0"/>
          <a:chExt cx="0" cy="0"/>
        </a:xfrm>
      </p:grpSpPr>
      <p:sp>
        <p:nvSpPr>
          <p:cNvPr id="413" name="Google Shape;413;p5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14" name="Google Shape;414;p5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8"/>
        <p:cNvGrpSpPr/>
        <p:nvPr/>
      </p:nvGrpSpPr>
      <p:grpSpPr>
        <a:xfrm>
          <a:off x="0" y="0"/>
          <a:ext cx="0" cy="0"/>
          <a:chOff x="0" y="0"/>
          <a:chExt cx="0" cy="0"/>
        </a:xfrm>
      </p:grpSpPr>
      <p:sp>
        <p:nvSpPr>
          <p:cNvPr id="419" name="Google Shape;419;p5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https://ecpcta.org/</a:t>
            </a:r>
          </a:p>
          <a:p>
            <a:pPr marL="0" lvl="0" indent="0" algn="l" rtl="0">
              <a:spcBef>
                <a:spcPts val="0"/>
              </a:spcBef>
              <a:spcAft>
                <a:spcPts val="0"/>
              </a:spcAft>
              <a:buNone/>
            </a:pPr>
            <a:r>
              <a:rPr lang="en-US" dirty="0"/>
              <a:t>https://ecpcta.org/cross-disciplinary-competencies/</a:t>
            </a:r>
          </a:p>
          <a:p>
            <a:pPr marL="0" lvl="0" indent="0" algn="l" rtl="0">
              <a:spcBef>
                <a:spcPts val="0"/>
              </a:spcBef>
              <a:spcAft>
                <a:spcPts val="0"/>
              </a:spcAft>
              <a:buNone/>
            </a:pPr>
            <a:r>
              <a:rPr lang="en-US" dirty="0"/>
              <a:t>https://srcd.onlinelibrary.wiley.com/doi/10.1111/j.1467-8624.2009.01378.x</a:t>
            </a:r>
            <a:endParaRPr dirty="0"/>
          </a:p>
        </p:txBody>
      </p:sp>
      <p:sp>
        <p:nvSpPr>
          <p:cNvPr id="420" name="Google Shape;420;p5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4"/>
        <p:cNvGrpSpPr/>
        <p:nvPr/>
      </p:nvGrpSpPr>
      <p:grpSpPr>
        <a:xfrm>
          <a:off x="0" y="0"/>
          <a:ext cx="0" cy="0"/>
          <a:chOff x="0" y="0"/>
          <a:chExt cx="0" cy="0"/>
        </a:xfrm>
      </p:grpSpPr>
      <p:sp>
        <p:nvSpPr>
          <p:cNvPr id="425" name="Google Shape;425;p53: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https://www.ncbi.nlm.nih.gov/pmc/articles/PMC6411562/pdf/40617_2018_Article_236.pdf </a:t>
            </a:r>
            <a:endParaRPr dirty="0"/>
          </a:p>
        </p:txBody>
      </p:sp>
      <p:sp>
        <p:nvSpPr>
          <p:cNvPr id="426" name="Google Shape;426;p5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4" name="Google Shape;94;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Example – practice of phrenology – where the shape of an individual’s head was thought to dictate all other characteristics</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
        <p:nvSpPr>
          <p:cNvPr id="95" name="Google Shape;95;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1" name="Google Shape;101;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Many more theories that have evolved and been supported by evidence over time believe that our development is shaped – to varying degrees – by environmental variables – for instance, early experiences, cultural influences, relational variables.  </a:t>
            </a:r>
            <a:endParaRPr/>
          </a:p>
        </p:txBody>
      </p:sp>
      <p:sp>
        <p:nvSpPr>
          <p:cNvPr id="102" name="Google Shape;102;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8" name="Google Shape;108;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Current EI/ECSE practice is firmly rooted in the evidence base that has unfolded over decades of research and revision of theories of child development that include elements of both nature and nurture, although each of these theories holds different positions about the degree of impact each holds for human development.</a:t>
            </a:r>
            <a:endParaRPr/>
          </a:p>
          <a:p>
            <a:pPr marL="0" lvl="0" indent="0" algn="l" rtl="0">
              <a:spcBef>
                <a:spcPts val="0"/>
              </a:spcBef>
              <a:spcAft>
                <a:spcPts val="0"/>
              </a:spcAft>
              <a:buNone/>
            </a:pPr>
            <a:endParaRPr/>
          </a:p>
          <a:p>
            <a:pPr marL="0" lvl="0" indent="0" algn="l" rtl="0">
              <a:spcBef>
                <a:spcPts val="0"/>
              </a:spcBef>
              <a:spcAft>
                <a:spcPts val="0"/>
              </a:spcAft>
              <a:buNone/>
            </a:pPr>
            <a:r>
              <a:rPr lang="en-US"/>
              <a:t>The major theories that we use today carry with them a long history of scientific inquiry, which have evolved over time to inform both the developmental manner in which humans grow and change as they move through the life span, and also describe the many variables that impact behavior, the central thrust of behavioral theory as we will see.</a:t>
            </a:r>
            <a:endParaRPr/>
          </a:p>
          <a:p>
            <a:pPr marL="0" lvl="0" indent="0" algn="l" rtl="0">
              <a:spcBef>
                <a:spcPts val="0"/>
              </a:spcBef>
              <a:spcAft>
                <a:spcPts val="0"/>
              </a:spcAft>
              <a:buNone/>
            </a:pPr>
            <a:endParaRPr/>
          </a:p>
          <a:p>
            <a:pPr marL="457200" lvl="1" indent="0" algn="l" rtl="0">
              <a:lnSpc>
                <a:spcPct val="150000"/>
              </a:lnSpc>
              <a:spcBef>
                <a:spcPts val="0"/>
              </a:spcBef>
              <a:spcAft>
                <a:spcPts val="0"/>
              </a:spcAft>
              <a:buNone/>
            </a:pPr>
            <a:endParaRPr/>
          </a:p>
          <a:p>
            <a:pPr marL="0" lvl="0" indent="0" algn="l" rtl="0">
              <a:spcBef>
                <a:spcPts val="0"/>
              </a:spcBef>
              <a:spcAft>
                <a:spcPts val="0"/>
              </a:spcAft>
              <a:buNone/>
            </a:pPr>
            <a:endParaRPr/>
          </a:p>
        </p:txBody>
      </p:sp>
      <p:sp>
        <p:nvSpPr>
          <p:cNvPr id="109" name="Google Shape;109;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5" name="Google Shape;115;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Ecological and transactional models also describe how external influences – not just at the child and family level – work in systems over time and place to impact the trajectory of human development.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Each of these models holds vital information that relate to the work we do with children and families.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Over time, our work with young children has evolved to include the active ingredients of a number of major theories, which now serves as a primary or unified set of practices for the field of EI/ECSE (e.g., Odom &amp; </a:t>
            </a:r>
            <a:r>
              <a:rPr lang="en-US" dirty="0" err="1"/>
              <a:t>Wolery</a:t>
            </a:r>
            <a:r>
              <a:rPr lang="en-US" dirty="0"/>
              <a:t>, 2003)</a:t>
            </a:r>
            <a:endParaRPr dirty="0"/>
          </a:p>
          <a:p>
            <a:pPr marL="0" lvl="0" indent="0" algn="l" rtl="0">
              <a:spcBef>
                <a:spcPts val="0"/>
              </a:spcBef>
              <a:spcAft>
                <a:spcPts val="0"/>
              </a:spcAft>
              <a:buNone/>
            </a:pPr>
            <a:endParaRPr dirty="0"/>
          </a:p>
          <a:p>
            <a:pPr marL="457200" lvl="1" indent="0" algn="l" rtl="0">
              <a:lnSpc>
                <a:spcPct val="150000"/>
              </a:lnSpc>
              <a:spcBef>
                <a:spcPts val="0"/>
              </a:spcBef>
              <a:spcAft>
                <a:spcPts val="0"/>
              </a:spcAft>
              <a:buNone/>
            </a:pPr>
            <a:r>
              <a:rPr lang="en-US" dirty="0"/>
              <a:t>Lets take some time to examine 3 types of theories that lie at the core of EI/ECSE practice:</a:t>
            </a:r>
            <a:endParaRPr dirty="0"/>
          </a:p>
          <a:p>
            <a:pPr marL="0" lvl="0" indent="0" algn="l" rtl="0">
              <a:spcBef>
                <a:spcPts val="0"/>
              </a:spcBef>
              <a:spcAft>
                <a:spcPts val="0"/>
              </a:spcAft>
              <a:buNone/>
            </a:pPr>
            <a:endParaRPr dirty="0"/>
          </a:p>
        </p:txBody>
      </p:sp>
      <p:sp>
        <p:nvSpPr>
          <p:cNvPr id="116" name="Google Shape;116;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1122363"/>
            <a:ext cx="7772400" cy="2387600"/>
          </a:xfrm>
        </p:spPr>
        <p:txBody>
          <a:bodyPr anchor="b"/>
          <a:lstStyle>
            <a:lvl1pPr algn="ctr">
              <a:defRPr sz="6000" b="1">
                <a:solidFill>
                  <a:srgbClr val="121F88"/>
                </a:solidFill>
                <a:latin typeface="+mn-lt"/>
              </a:defRPr>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1477092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lvl1pPr>
              <a:defRPr b="1">
                <a:solidFill>
                  <a:srgbClr val="121F88"/>
                </a:solidFill>
                <a:latin typeface="+mn-lt"/>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77452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597240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2_Blank">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BD7A84E-10B5-6F08-8C4C-88F61647D227}"/>
              </a:ext>
            </a:extLst>
          </p:cNvPr>
          <p:cNvSpPr txBox="1"/>
          <p:nvPr userDrawn="1"/>
        </p:nvSpPr>
        <p:spPr>
          <a:xfrm>
            <a:off x="202131" y="2369948"/>
            <a:ext cx="8787865" cy="2552686"/>
          </a:xfrm>
          <a:prstGeom prst="rect">
            <a:avLst/>
          </a:prstGeom>
          <a:noFill/>
        </p:spPr>
        <p:txBody>
          <a:bodyPr wrap="square" rtlCol="0">
            <a:spAutoFit/>
          </a:bodyPr>
          <a:lstStyle/>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This is a product of the Early Childhood Personnel Center (ECPC) awarded to the University of Connecticut Center for Excellence in Developmental Disabilities and was made possible by Cooperative Agreement #H325B170008 which is funded by the U.S. Department of Education, Office of Special Education Programs. However, the content does not necessarily represent the policy of the Department of Education, and you should not assume endorsement by the Federal Government. University of Connecticut Center for Excellence in Developmental Disabilities Education, Research and Service© 2022. All rights reserved. </a:t>
            </a:r>
          </a:p>
          <a:p>
            <a:pPr marL="0" marR="0">
              <a:lnSpc>
                <a:spcPct val="107000"/>
              </a:lnSpc>
              <a:spcBef>
                <a:spcPts val="0"/>
              </a:spcBef>
              <a:spcAft>
                <a:spcPts val="800"/>
              </a:spcAft>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263 Farmington Avenue, Farmington, CT 06030-6222 • 860.679.1500 • infoucedd@uchc.edu</a:t>
            </a:r>
          </a:p>
        </p:txBody>
      </p:sp>
    </p:spTree>
    <p:extLst>
      <p:ext uri="{BB962C8B-B14F-4D97-AF65-F5344CB8AC3E}">
        <p14:creationId xmlns:p14="http://schemas.microsoft.com/office/powerpoint/2010/main" val="4024964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3327087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b="1">
                <a:solidFill>
                  <a:srgbClr val="121F88"/>
                </a:solidFill>
                <a:latin typeface="+mn-lt"/>
              </a:defRPr>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549527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sz="half" idx="1"/>
          </p:nvPr>
        </p:nvSpPr>
        <p:spPr>
          <a:xfrm>
            <a:off x="628650" y="2743199"/>
            <a:ext cx="3886200" cy="3433763"/>
          </a:xfrm>
          <a:solidFill>
            <a:srgbClr val="8FAFCF"/>
          </a:solidFill>
        </p:spPr>
        <p:txBody>
          <a:bodyPr/>
          <a:lstStyle>
            <a:lvl1pPr>
              <a:defRPr sz="2400"/>
            </a:lvl1pPr>
            <a:lvl2pPr>
              <a:defRPr sz="2000"/>
            </a:lvl2pPr>
            <a:lvl3pPr>
              <a:defRPr sz="1800"/>
            </a:lvl3pPr>
            <a:lvl4pPr>
              <a:defRPr sz="1600"/>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5" name="Content Placeholder 2"/>
          <p:cNvSpPr>
            <a:spLocks noGrp="1"/>
          </p:cNvSpPr>
          <p:nvPr>
            <p:ph sz="half" idx="10" hasCustomPrompt="1"/>
          </p:nvPr>
        </p:nvSpPr>
        <p:spPr>
          <a:xfrm>
            <a:off x="628650" y="1998955"/>
            <a:ext cx="3886200" cy="628836"/>
          </a:xfrm>
          <a:solidFill>
            <a:srgbClr val="1B2246"/>
          </a:solidFill>
          <a:ln w="38100">
            <a:solidFill>
              <a:srgbClr val="8FAFCF"/>
            </a:solidFill>
          </a:ln>
        </p:spPr>
        <p:txBody>
          <a:bodyPr anchor="ctr">
            <a:normAutofit/>
          </a:bodyPr>
          <a:lstStyle>
            <a:lvl1pPr marL="0" indent="0">
              <a:buNone/>
              <a:defRPr sz="2400" b="1">
                <a:solidFill>
                  <a:schemeClr val="bg1"/>
                </a:solidFill>
              </a:defRPr>
            </a:lvl1pPr>
          </a:lstStyle>
          <a:p>
            <a:pPr lvl="0"/>
            <a:r>
              <a:rPr lang="en-US" dirty="0"/>
              <a:t>EDIT MASTER TEXT STYLES</a:t>
            </a:r>
          </a:p>
        </p:txBody>
      </p:sp>
      <p:sp>
        <p:nvSpPr>
          <p:cNvPr id="6" name="Content Placeholder 2"/>
          <p:cNvSpPr>
            <a:spLocks noGrp="1"/>
          </p:cNvSpPr>
          <p:nvPr>
            <p:ph sz="half" idx="11"/>
          </p:nvPr>
        </p:nvSpPr>
        <p:spPr>
          <a:xfrm>
            <a:off x="4629150" y="2743199"/>
            <a:ext cx="3886200" cy="3433763"/>
          </a:xfrm>
          <a:solidFill>
            <a:srgbClr val="FF9797"/>
          </a:solidFill>
        </p:spPr>
        <p:txBody>
          <a:bodyPr/>
          <a:lstStyle>
            <a:lvl1pPr>
              <a:defRPr sz="2400"/>
            </a:lvl1pPr>
            <a:lvl2pPr>
              <a:defRPr sz="2000"/>
            </a:lvl2pPr>
            <a:lvl3pPr>
              <a:defRPr sz="1800"/>
            </a:lvl3pPr>
            <a:lvl4pPr>
              <a:defRPr sz="1600"/>
            </a:lvl4pPr>
            <a:lvl5pPr marL="1828800" indent="0">
              <a:buNone/>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7" name="Content Placeholder 2"/>
          <p:cNvSpPr>
            <a:spLocks noGrp="1"/>
          </p:cNvSpPr>
          <p:nvPr>
            <p:ph sz="half" idx="12" hasCustomPrompt="1"/>
          </p:nvPr>
        </p:nvSpPr>
        <p:spPr>
          <a:xfrm>
            <a:off x="4629150" y="1998955"/>
            <a:ext cx="3886200" cy="628836"/>
          </a:xfrm>
          <a:solidFill>
            <a:srgbClr val="C00000"/>
          </a:solidFill>
          <a:ln w="38100">
            <a:solidFill>
              <a:srgbClr val="FF9797"/>
            </a:solidFill>
          </a:ln>
        </p:spPr>
        <p:txBody>
          <a:bodyPr anchor="ctr">
            <a:normAutofit/>
          </a:bodyPr>
          <a:lstStyle>
            <a:lvl1pPr marL="0" indent="0">
              <a:buNone/>
              <a:defRPr sz="2400" b="1">
                <a:solidFill>
                  <a:schemeClr val="bg1"/>
                </a:solidFill>
              </a:defRPr>
            </a:lvl1pPr>
          </a:lstStyle>
          <a:p>
            <a:pPr lvl="0"/>
            <a:r>
              <a:rPr lang="en-US" dirty="0"/>
              <a:t>EDIT MASTER TEXT STYLES</a:t>
            </a:r>
          </a:p>
        </p:txBody>
      </p:sp>
    </p:spTree>
    <p:extLst>
      <p:ext uri="{BB962C8B-B14F-4D97-AF65-F5344CB8AC3E}">
        <p14:creationId xmlns:p14="http://schemas.microsoft.com/office/powerpoint/2010/main" val="2949211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Tree>
    <p:extLst>
      <p:ext uri="{BB962C8B-B14F-4D97-AF65-F5344CB8AC3E}">
        <p14:creationId xmlns:p14="http://schemas.microsoft.com/office/powerpoint/2010/main" val="3844404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81034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b="1">
                <a:solidFill>
                  <a:srgbClr val="121F88"/>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214203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b="1">
                <a:solidFill>
                  <a:srgbClr val="002060"/>
                </a:solidFill>
                <a:latin typeface="+mn-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193271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solidFill>
                  <a:srgbClr val="121F88"/>
                </a:solidFill>
                <a:latin typeface="+mn-lt"/>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09972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19" name="Group 18"/>
          <p:cNvGrpSpPr/>
          <p:nvPr userDrawn="1"/>
        </p:nvGrpSpPr>
        <p:grpSpPr>
          <a:xfrm>
            <a:off x="0" y="6421043"/>
            <a:ext cx="9144000" cy="2"/>
            <a:chOff x="0" y="6475411"/>
            <a:chExt cx="9144000" cy="2"/>
          </a:xfrm>
        </p:grpSpPr>
        <p:cxnSp>
          <p:nvCxnSpPr>
            <p:cNvPr id="8" name="AutoShape 2"/>
            <p:cNvCxnSpPr>
              <a:cxnSpLocks noChangeShapeType="1"/>
            </p:cNvCxnSpPr>
            <p:nvPr userDrawn="1"/>
          </p:nvCxnSpPr>
          <p:spPr bwMode="auto">
            <a:xfrm>
              <a:off x="0" y="6475413"/>
              <a:ext cx="9144000" cy="0"/>
            </a:xfrm>
            <a:prstGeom prst="straightConnector1">
              <a:avLst/>
            </a:prstGeom>
            <a:noFill/>
            <a:ln w="57150" cmpd="sng">
              <a:solidFill>
                <a:srgbClr val="121F88"/>
              </a:solidFill>
              <a:round/>
              <a:headEnd type="none" w="med" len="med"/>
              <a:tailEnd type="none" w="med" len="med"/>
            </a:ln>
            <a:extLst>
              <a:ext uri="{909E8E84-426E-40DD-AFC4-6F175D3DCCD1}">
                <a14:hiddenFill xmlns:a14="http://schemas.microsoft.com/office/drawing/2010/main">
                  <a:noFill/>
                </a14:hiddenFill>
              </a:ext>
            </a:extLst>
          </p:spPr>
        </p:cxnSp>
        <p:cxnSp>
          <p:nvCxnSpPr>
            <p:cNvPr id="13" name="AutoShape 2"/>
            <p:cNvCxnSpPr>
              <a:cxnSpLocks noChangeShapeType="1"/>
            </p:cNvCxnSpPr>
            <p:nvPr userDrawn="1"/>
          </p:nvCxnSpPr>
          <p:spPr bwMode="auto">
            <a:xfrm>
              <a:off x="3888581" y="6475411"/>
              <a:ext cx="1519238" cy="0"/>
            </a:xfrm>
            <a:prstGeom prst="straightConnector1">
              <a:avLst/>
            </a:prstGeom>
            <a:noFill/>
            <a:ln w="57150" cmpd="sng">
              <a:solidFill>
                <a:schemeClr val="bg1"/>
              </a:solidFill>
              <a:round/>
              <a:headEnd type="none" w="med" len="med"/>
              <a:tailEnd type="none" w="med" len="med"/>
            </a:ln>
            <a:extLst>
              <a:ext uri="{909E8E84-426E-40DD-AFC4-6F175D3DCCD1}">
                <a14:hiddenFill xmlns:a14="http://schemas.microsoft.com/office/drawing/2010/main">
                  <a:noFill/>
                </a14:hiddenFill>
              </a:ext>
            </a:extLst>
          </p:spPr>
        </p:cxnSp>
      </p:grpSp>
      <p:pic>
        <p:nvPicPr>
          <p:cNvPr id="10" name="Picture 7"/>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bwMode="auto">
          <a:xfrm>
            <a:off x="3969426" y="6027457"/>
            <a:ext cx="1369001" cy="78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465460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14400" rtl="0" eaLnBrk="1" latinLnBrk="0" hangingPunct="1">
        <a:lnSpc>
          <a:spcPct val="90000"/>
        </a:lnSpc>
        <a:spcBef>
          <a:spcPct val="0"/>
        </a:spcBef>
        <a:buNone/>
        <a:defRPr sz="4400" b="1" kern="1200">
          <a:solidFill>
            <a:srgbClr val="121F88"/>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youtu.be/eLaa8cgljKk"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2.jp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hyperlink" Target="https://youtu.be/IhcgYgx7aAA" TargetMode="External"/><Relationship Id="rId2" Type="http://schemas.openxmlformats.org/officeDocument/2006/relationships/notesSlide" Target="../notesSlides/notesSlide22.xml"/><Relationship Id="rId1" Type="http://schemas.openxmlformats.org/officeDocument/2006/relationships/slideLayout" Target="../slideLayouts/slideLayout5.xml"/><Relationship Id="rId4" Type="http://schemas.openxmlformats.org/officeDocument/2006/relationships/image" Target="../media/image3.jp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youtu.be/8I2hrSRbmHE"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youtu.be/WjOowWxOXCg" TargetMode="External"/><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s://developingchild.harvard.edu/resources/serve-return-interaction-shapes-brain-circuitry/" TargetMode="External"/><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s://www.youtube.com/watch?v=m_5u8-QSh6A"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48.xml.rels><?xml version="1.0" encoding="UTF-8" standalone="yes"?>
<Relationships xmlns="http://schemas.openxmlformats.org/package/2006/relationships"><Relationship Id="rId3" Type="http://schemas.openxmlformats.org/officeDocument/2006/relationships/hyperlink" Target="https://developingchild.harvard.edu/science/key-concepts/" TargetMode="External"/><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9.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hyperlink" Target="https://www.youtube.com/watch?v=rVwFkcOZHJw"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youtu.be/cqO7YoMsccU" TargetMode="External"/><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youtu.be/cqO7YoMsccU" TargetMode="External"/><Relationship Id="rId2" Type="http://schemas.openxmlformats.org/officeDocument/2006/relationships/notesSlide" Target="../notesSlides/notesSlide51.xml"/><Relationship Id="rId1" Type="http://schemas.openxmlformats.org/officeDocument/2006/relationships/slideLayout" Target="../slideLayouts/slideLayout2.xml"/><Relationship Id="rId4" Type="http://schemas.openxmlformats.org/officeDocument/2006/relationships/image" Target="../media/image11.jpg"/></Relationships>
</file>

<file path=ppt/slides/_rels/slide52.xml.rels><?xml version="1.0" encoding="UTF-8" standalone="yes"?>
<Relationships xmlns="http://schemas.openxmlformats.org/package/2006/relationships"><Relationship Id="rId3" Type="http://schemas.openxmlformats.org/officeDocument/2006/relationships/hyperlink" Target="https://ecpcta.org/wp-content/uploads/sites/2810/2021/01/Case-Study-Antonia-Family.Centered.Practice.pdf" TargetMode="External"/><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s://ecpcta.org/" TargetMode="External"/><Relationship Id="rId2" Type="http://schemas.openxmlformats.org/officeDocument/2006/relationships/notesSlide" Target="../notesSlides/notesSlide55.xml"/><Relationship Id="rId1" Type="http://schemas.openxmlformats.org/officeDocument/2006/relationships/slideLayout" Target="../slideLayouts/slideLayout2.xml"/><Relationship Id="rId5" Type="http://schemas.openxmlformats.org/officeDocument/2006/relationships/hyperlink" Target="https://developingchild.harvard.edu/resources/inbrief-the-science-of-early-childhood-development/" TargetMode="External"/><Relationship Id="rId4" Type="http://schemas.openxmlformats.org/officeDocument/2006/relationships/hyperlink" Target="https://ecpcta.org/cross-disciplinary-competencies/" TargetMode="Externa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p1"/>
          <p:cNvSpPr txBox="1">
            <a:spLocks noGrp="1"/>
          </p:cNvSpPr>
          <p:nvPr>
            <p:ph type="ctrTitle"/>
          </p:nvPr>
        </p:nvSpPr>
        <p:spPr>
          <a:xfrm>
            <a:off x="0" y="1122363"/>
            <a:ext cx="9144000" cy="2387600"/>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4400"/>
              <a:buFont typeface="Calibri"/>
              <a:buNone/>
            </a:pPr>
            <a:r>
              <a:rPr lang="en-US" sz="4000" dirty="0">
                <a:latin typeface="Calibri"/>
                <a:ea typeface="Calibri"/>
                <a:cs typeface="Calibri"/>
                <a:sym typeface="Calibri"/>
              </a:rPr>
              <a:t>Child Development and Early Learning</a:t>
            </a:r>
            <a:endParaRPr lang="en-US" sz="4000" dirty="0"/>
          </a:p>
        </p:txBody>
      </p:sp>
      <p:sp>
        <p:nvSpPr>
          <p:cNvPr id="64" name="Google Shape;64;p1"/>
          <p:cNvSpPr txBox="1">
            <a:spLocks noGrp="1"/>
          </p:cNvSpPr>
          <p:nvPr>
            <p:ph type="subTitle" idx="1"/>
          </p:nvPr>
        </p:nvSpPr>
        <p:spPr>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chemeClr val="dk1"/>
              </a:buClr>
              <a:buSzPts val="2400"/>
              <a:buNone/>
            </a:pPr>
            <a:r>
              <a:rPr lang="en-US" dirty="0"/>
              <a:t>Initial Practice-Based Professional Preparation Standards Early Interventionists/Early Childhood Special Educators </a:t>
            </a:r>
            <a:endParaRPr dirty="0"/>
          </a:p>
          <a:p>
            <a:pPr marL="0" lvl="0" indent="0" algn="ctr" rtl="0">
              <a:lnSpc>
                <a:spcPct val="90000"/>
              </a:lnSpc>
              <a:spcBef>
                <a:spcPts val="1000"/>
              </a:spcBef>
              <a:spcAft>
                <a:spcPts val="0"/>
              </a:spcAft>
              <a:buClr>
                <a:schemeClr val="dk1"/>
              </a:buClr>
              <a:buSzPts val="2400"/>
              <a:buNone/>
            </a:pPr>
            <a:r>
              <a:rPr lang="en-US" dirty="0"/>
              <a:t>1.1</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0"/>
          <p:cNvSpPr txBox="1">
            <a:spLocks noGrp="1"/>
          </p:cNvSpPr>
          <p:nvPr>
            <p:ph type="title"/>
          </p:nvPr>
        </p:nvSpPr>
        <p:spPr>
          <a:xfrm>
            <a:off x="822960" y="613065"/>
            <a:ext cx="7543800" cy="872836"/>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Foundations of Behavioral Theory</a:t>
            </a:r>
            <a:endParaRPr dirty="0"/>
          </a:p>
        </p:txBody>
      </p:sp>
      <p:sp>
        <p:nvSpPr>
          <p:cNvPr id="126" name="Google Shape;126;p10"/>
          <p:cNvSpPr txBox="1">
            <a:spLocks noGrp="1"/>
          </p:cNvSpPr>
          <p:nvPr>
            <p:ph idx="1"/>
          </p:nvPr>
        </p:nvSpPr>
        <p:spPr>
          <a:xfrm>
            <a:off x="822960" y="1704109"/>
            <a:ext cx="7543800" cy="4111063"/>
          </a:xfrm>
          <a:prstGeom prst="rect">
            <a:avLst/>
          </a:prstGeom>
          <a:noFill/>
          <a:ln>
            <a:noFill/>
          </a:ln>
        </p:spPr>
        <p:txBody>
          <a:bodyPr spcFirstLastPara="1" wrap="square" lIns="91425" tIns="45700" rIns="91425" bIns="45700" anchor="ctr" anchorCtr="0">
            <a:normAutofit lnSpcReduction="10000"/>
          </a:bodyPr>
          <a:lstStyle/>
          <a:p>
            <a:pPr marL="228600" lvl="0" indent="-228600" algn="l" rtl="0">
              <a:lnSpc>
                <a:spcPct val="150000"/>
              </a:lnSpc>
              <a:spcBef>
                <a:spcPts val="0"/>
              </a:spcBef>
              <a:spcAft>
                <a:spcPts val="0"/>
              </a:spcAft>
              <a:buClr>
                <a:schemeClr val="dk1"/>
              </a:buClr>
              <a:buSzPts val="2800"/>
              <a:buChar char="•"/>
            </a:pPr>
            <a:r>
              <a:rPr lang="en-US" dirty="0"/>
              <a:t>Directly observable events are only appropriate targets of the study of child learning and behavior</a:t>
            </a:r>
            <a:endParaRPr dirty="0"/>
          </a:p>
          <a:p>
            <a:pPr marL="228600" lvl="0" indent="-228600" algn="l" rtl="0">
              <a:lnSpc>
                <a:spcPct val="150000"/>
              </a:lnSpc>
              <a:spcBef>
                <a:spcPts val="1000"/>
              </a:spcBef>
              <a:spcAft>
                <a:spcPts val="0"/>
              </a:spcAft>
              <a:buClr>
                <a:schemeClr val="dk1"/>
              </a:buClr>
              <a:buSzPts val="2800"/>
              <a:buChar char="•"/>
            </a:pPr>
            <a:r>
              <a:rPr lang="en-US" dirty="0"/>
              <a:t>M</a:t>
            </a:r>
            <a:r>
              <a:rPr lang="en-US" sz="2800" dirty="0"/>
              <a:t>easurable stimuli and behavioral responses </a:t>
            </a:r>
            <a:endParaRPr dirty="0"/>
          </a:p>
          <a:p>
            <a:pPr marL="228600" lvl="0" indent="-228600" algn="l" rtl="0">
              <a:lnSpc>
                <a:spcPct val="150000"/>
              </a:lnSpc>
              <a:spcBef>
                <a:spcPts val="1000"/>
              </a:spcBef>
              <a:spcAft>
                <a:spcPts val="0"/>
              </a:spcAft>
              <a:buClr>
                <a:schemeClr val="dk1"/>
              </a:buClr>
              <a:buSzPts val="2800"/>
              <a:buChar char="•"/>
            </a:pPr>
            <a:r>
              <a:rPr lang="en-US" dirty="0"/>
              <a:t>Originated with Pavlovian experiments with dogs to demonstrate classical conditioning</a:t>
            </a:r>
            <a:endParaRPr dirty="0"/>
          </a:p>
          <a:p>
            <a:pPr marL="0" lvl="0" indent="0" algn="l" rtl="0">
              <a:lnSpc>
                <a:spcPct val="90000"/>
              </a:lnSpc>
              <a:spcBef>
                <a:spcPts val="1000"/>
              </a:spcBef>
              <a:spcAft>
                <a:spcPts val="0"/>
              </a:spcAft>
              <a:buClr>
                <a:schemeClr val="dk1"/>
              </a:buClr>
              <a:buSzPts val="1500"/>
              <a:buNone/>
            </a:pPr>
            <a:endParaRPr sz="15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11"/>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B.F. Skinner</a:t>
            </a:r>
            <a:endParaRPr dirty="0"/>
          </a:p>
        </p:txBody>
      </p:sp>
      <p:sp>
        <p:nvSpPr>
          <p:cNvPr id="133" name="Google Shape;133;p11"/>
          <p:cNvSpPr txBox="1">
            <a:spLocks noGrp="1"/>
          </p:cNvSpPr>
          <p:nvPr>
            <p:ph idx="1"/>
          </p:nvPr>
        </p:nvSpPr>
        <p:spPr>
          <a:xfrm>
            <a:off x="628650" y="1345915"/>
            <a:ext cx="7886700" cy="4831048"/>
          </a:xfrm>
          <a:prstGeom prst="rect">
            <a:avLst/>
          </a:prstGeom>
          <a:noFill/>
          <a:ln>
            <a:noFill/>
          </a:ln>
        </p:spPr>
        <p:txBody>
          <a:bodyPr spcFirstLastPara="1" wrap="square" lIns="91425" tIns="45700" rIns="91425" bIns="45700" anchor="ctr" anchorCtr="0">
            <a:normAutofit/>
          </a:bodyPr>
          <a:lstStyle/>
          <a:p>
            <a:pPr marL="228600" lvl="0" indent="-228600" algn="l" rtl="0">
              <a:lnSpc>
                <a:spcPct val="150000"/>
              </a:lnSpc>
              <a:spcBef>
                <a:spcPts val="0"/>
              </a:spcBef>
              <a:spcAft>
                <a:spcPts val="0"/>
              </a:spcAft>
              <a:buClr>
                <a:schemeClr val="dk1"/>
              </a:buClr>
              <a:buSzPts val="2700"/>
              <a:buChar char="•"/>
            </a:pPr>
            <a:r>
              <a:rPr lang="en-US" sz="2700" dirty="0"/>
              <a:t>Developed Operant Conditioning – reinforcers and punishers can be developed to individualize and modify response behaviors</a:t>
            </a:r>
            <a:endParaRPr dirty="0"/>
          </a:p>
          <a:p>
            <a:pPr marL="228600" lvl="0" indent="-228600" algn="l" rtl="0">
              <a:lnSpc>
                <a:spcPct val="150000"/>
              </a:lnSpc>
              <a:spcBef>
                <a:spcPts val="1000"/>
              </a:spcBef>
              <a:spcAft>
                <a:spcPts val="0"/>
              </a:spcAft>
              <a:buClr>
                <a:schemeClr val="dk1"/>
              </a:buClr>
              <a:buSzPts val="2700"/>
              <a:buChar char="•"/>
            </a:pPr>
            <a:r>
              <a:rPr lang="en-US" sz="2700" dirty="0"/>
              <a:t>Led to broader use of behavior modification interventions, primarily tested in clinical settings on older children and adults with cognitive impairments</a:t>
            </a:r>
            <a:endParaRPr dirty="0"/>
          </a:p>
          <a:p>
            <a:pPr marL="0" lvl="0" indent="0" algn="l" rtl="0">
              <a:lnSpc>
                <a:spcPct val="90000"/>
              </a:lnSpc>
              <a:spcBef>
                <a:spcPts val="1000"/>
              </a:spcBef>
              <a:spcAft>
                <a:spcPts val="0"/>
              </a:spcAft>
              <a:buClr>
                <a:schemeClr val="dk1"/>
              </a:buClr>
              <a:buSzPts val="1500"/>
              <a:buNone/>
            </a:pPr>
            <a:endParaRPr sz="1500" dirty="0"/>
          </a:p>
          <a:p>
            <a:pPr marL="228600" lvl="0" indent="-133350" algn="l" rtl="0">
              <a:lnSpc>
                <a:spcPct val="90000"/>
              </a:lnSpc>
              <a:spcBef>
                <a:spcPts val="1000"/>
              </a:spcBef>
              <a:spcAft>
                <a:spcPts val="0"/>
              </a:spcAft>
              <a:buClr>
                <a:schemeClr val="dk1"/>
              </a:buClr>
              <a:buSzPts val="1500"/>
              <a:buNone/>
            </a:pPr>
            <a:endParaRPr sz="15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12"/>
          <p:cNvSpPr txBox="1">
            <a:spLocks noGrp="1"/>
          </p:cNvSpPr>
          <p:nvPr>
            <p:ph type="title"/>
          </p:nvPr>
        </p:nvSpPr>
        <p:spPr>
          <a:xfrm>
            <a:off x="457200" y="384464"/>
            <a:ext cx="7886700" cy="904010"/>
          </a:xfrm>
          <a:prstGeom prst="rect">
            <a:avLst/>
          </a:prstGeom>
          <a:noFill/>
          <a:ln>
            <a:noFill/>
          </a:ln>
        </p:spPr>
        <p:txBody>
          <a:bodyPr spcFirstLastPara="1" wrap="square" lIns="91425" tIns="45700" rIns="91425" bIns="45700" anchor="b" anchorCtr="0">
            <a:normAutofit fontScale="90000"/>
          </a:bodyPr>
          <a:lstStyle/>
          <a:p>
            <a:pPr marL="0" lvl="0" indent="0" algn="ctr" rtl="0">
              <a:lnSpc>
                <a:spcPct val="90000"/>
              </a:lnSpc>
              <a:spcBef>
                <a:spcPts val="0"/>
              </a:spcBef>
              <a:spcAft>
                <a:spcPts val="0"/>
              </a:spcAft>
              <a:buClr>
                <a:schemeClr val="dk1"/>
              </a:buClr>
              <a:buSzPct val="100000"/>
              <a:buFont typeface="Calibri"/>
              <a:buNone/>
            </a:pPr>
            <a:r>
              <a:rPr lang="en-US" sz="3600" dirty="0"/>
              <a:t>Applied Behavior Analysis (ABA): Key Concepts</a:t>
            </a:r>
            <a:endParaRPr dirty="0"/>
          </a:p>
        </p:txBody>
      </p:sp>
      <p:sp>
        <p:nvSpPr>
          <p:cNvPr id="140" name="Google Shape;140;p12"/>
          <p:cNvSpPr txBox="1">
            <a:spLocks noGrp="1"/>
          </p:cNvSpPr>
          <p:nvPr>
            <p:ph idx="1"/>
          </p:nvPr>
        </p:nvSpPr>
        <p:spPr>
          <a:xfrm>
            <a:off x="800100" y="1288474"/>
            <a:ext cx="7543800" cy="4680812"/>
          </a:xfrm>
          <a:prstGeom prst="rect">
            <a:avLst/>
          </a:prstGeom>
          <a:noFill/>
          <a:ln>
            <a:noFill/>
          </a:ln>
        </p:spPr>
        <p:txBody>
          <a:bodyPr spcFirstLastPara="1" wrap="square" lIns="91425" tIns="45700" rIns="91425" bIns="45700" anchor="t" anchorCtr="0">
            <a:normAutofit fontScale="92500"/>
          </a:bodyPr>
          <a:lstStyle/>
          <a:p>
            <a:pPr marL="228600" lvl="0" indent="-228600" algn="l" rtl="0">
              <a:lnSpc>
                <a:spcPct val="150000"/>
              </a:lnSpc>
              <a:spcBef>
                <a:spcPts val="0"/>
              </a:spcBef>
              <a:spcAft>
                <a:spcPts val="0"/>
              </a:spcAft>
              <a:buClr>
                <a:srgbClr val="1F3864"/>
              </a:buClr>
              <a:buSzPct val="100000"/>
              <a:buFont typeface="Arial"/>
              <a:buChar char="•"/>
            </a:pPr>
            <a:r>
              <a:rPr lang="en-US" sz="2600" b="1" dirty="0">
                <a:solidFill>
                  <a:srgbClr val="1F3864"/>
                </a:solidFill>
              </a:rPr>
              <a:t>Three-part contingency </a:t>
            </a:r>
            <a:r>
              <a:rPr lang="en-US" sz="2600" dirty="0"/>
              <a:t>(antecedent-response-consequence) </a:t>
            </a:r>
            <a:endParaRPr dirty="0"/>
          </a:p>
          <a:p>
            <a:pPr marL="228600" lvl="0" indent="-228600" algn="l" rtl="0">
              <a:lnSpc>
                <a:spcPct val="150000"/>
              </a:lnSpc>
              <a:spcBef>
                <a:spcPts val="1000"/>
              </a:spcBef>
              <a:spcAft>
                <a:spcPts val="0"/>
              </a:spcAft>
              <a:buClr>
                <a:schemeClr val="dk1"/>
              </a:buClr>
              <a:buSzPct val="100000"/>
              <a:buFont typeface="Arial"/>
              <a:buChar char="•"/>
            </a:pPr>
            <a:r>
              <a:rPr lang="en-US" sz="2600" dirty="0"/>
              <a:t>Systematic use </a:t>
            </a:r>
            <a:r>
              <a:rPr lang="en-US" sz="2600" b="1" dirty="0">
                <a:solidFill>
                  <a:srgbClr val="1F3864"/>
                </a:solidFill>
              </a:rPr>
              <a:t>of behavioral strategies </a:t>
            </a:r>
            <a:r>
              <a:rPr lang="en-US" sz="2600" dirty="0"/>
              <a:t>- </a:t>
            </a:r>
            <a:r>
              <a:rPr lang="en-US" sz="2600" b="1" dirty="0">
                <a:solidFill>
                  <a:srgbClr val="1F3864"/>
                </a:solidFill>
              </a:rPr>
              <a:t>modeling, prompting, shaping, chaining, </a:t>
            </a:r>
            <a:r>
              <a:rPr lang="en-US" sz="2600" dirty="0"/>
              <a:t>and </a:t>
            </a:r>
            <a:r>
              <a:rPr lang="en-US" sz="2600" b="1" dirty="0">
                <a:solidFill>
                  <a:srgbClr val="1F3864"/>
                </a:solidFill>
              </a:rPr>
              <a:t>differential reinforcement </a:t>
            </a:r>
            <a:r>
              <a:rPr lang="en-US" sz="2600" dirty="0"/>
              <a:t>to support positive outcomes</a:t>
            </a:r>
            <a:endParaRPr dirty="0"/>
          </a:p>
          <a:p>
            <a:pPr marL="228600" lvl="0" indent="-228600" algn="l" rtl="0">
              <a:lnSpc>
                <a:spcPct val="150000"/>
              </a:lnSpc>
              <a:spcBef>
                <a:spcPts val="1000"/>
              </a:spcBef>
              <a:spcAft>
                <a:spcPts val="0"/>
              </a:spcAft>
              <a:buClr>
                <a:schemeClr val="dk1"/>
              </a:buClr>
              <a:buSzPct val="100000"/>
              <a:buFont typeface="Arial"/>
              <a:buChar char="•"/>
            </a:pPr>
            <a:r>
              <a:rPr lang="en-US" sz="2600" dirty="0"/>
              <a:t>Fidelity use</a:t>
            </a:r>
            <a:r>
              <a:rPr lang="en-US" sz="2600" i="1" dirty="0"/>
              <a:t> </a:t>
            </a:r>
            <a:r>
              <a:rPr lang="en-US" sz="2600" dirty="0"/>
              <a:t>of</a:t>
            </a:r>
            <a:r>
              <a:rPr lang="en-US" sz="2600" i="1" dirty="0"/>
              <a:t> </a:t>
            </a:r>
            <a:r>
              <a:rPr lang="en-US" sz="2600" b="1" dirty="0">
                <a:solidFill>
                  <a:srgbClr val="1F3864"/>
                </a:solidFill>
              </a:rPr>
              <a:t>functional behavior assessments </a:t>
            </a:r>
            <a:r>
              <a:rPr lang="en-US" sz="2600" dirty="0"/>
              <a:t>and development of appropriate </a:t>
            </a:r>
            <a:r>
              <a:rPr lang="en-US" sz="2600" b="1" dirty="0">
                <a:solidFill>
                  <a:srgbClr val="1F3864"/>
                </a:solidFill>
              </a:rPr>
              <a:t>behavior intervention plans</a:t>
            </a:r>
            <a:endParaRPr dirty="0"/>
          </a:p>
          <a:p>
            <a:pPr marL="228600" lvl="0" indent="-144907" algn="l" rtl="0">
              <a:lnSpc>
                <a:spcPct val="90000"/>
              </a:lnSpc>
              <a:spcBef>
                <a:spcPts val="1000"/>
              </a:spcBef>
              <a:spcAft>
                <a:spcPts val="0"/>
              </a:spcAft>
              <a:buClr>
                <a:schemeClr val="dk1"/>
              </a:buClr>
              <a:buSzPct val="100000"/>
              <a:buNone/>
            </a:pPr>
            <a:endParaRPr sz="1425"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13"/>
          <p:cNvSpPr txBox="1">
            <a:spLocks noGrp="1"/>
          </p:cNvSpPr>
          <p:nvPr>
            <p:ph type="title"/>
          </p:nvPr>
        </p:nvSpPr>
        <p:spPr>
          <a:xfrm>
            <a:off x="628650" y="365127"/>
            <a:ext cx="7886700" cy="1052708"/>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ABA – Key Concepts</a:t>
            </a:r>
            <a:endParaRPr dirty="0"/>
          </a:p>
        </p:txBody>
      </p:sp>
      <p:sp>
        <p:nvSpPr>
          <p:cNvPr id="146" name="Google Shape;146;p13"/>
          <p:cNvSpPr txBox="1">
            <a:spLocks noGrp="1"/>
          </p:cNvSpPr>
          <p:nvPr>
            <p:ph idx="1"/>
          </p:nvPr>
        </p:nvSpPr>
        <p:spPr>
          <a:xfrm>
            <a:off x="465918" y="1417835"/>
            <a:ext cx="7886700" cy="4469257"/>
          </a:xfrm>
          <a:prstGeom prst="rect">
            <a:avLst/>
          </a:prstGeom>
          <a:noFill/>
          <a:ln>
            <a:noFill/>
          </a:ln>
        </p:spPr>
        <p:txBody>
          <a:bodyPr spcFirstLastPara="1" wrap="square" lIns="91425" tIns="45700" rIns="91425" bIns="45700" anchor="t" anchorCtr="0">
            <a:normAutofit fontScale="92500" lnSpcReduction="10000"/>
          </a:bodyPr>
          <a:lstStyle/>
          <a:p>
            <a:pPr marL="228600" lvl="0" indent="-228631" algn="l" rtl="0">
              <a:lnSpc>
                <a:spcPct val="150000"/>
              </a:lnSpc>
              <a:spcBef>
                <a:spcPts val="0"/>
              </a:spcBef>
              <a:spcAft>
                <a:spcPts val="0"/>
              </a:spcAft>
              <a:buClr>
                <a:schemeClr val="dk1"/>
              </a:buClr>
              <a:buSzPct val="100000"/>
              <a:buChar char="•"/>
            </a:pPr>
            <a:r>
              <a:rPr lang="en-US" sz="2700" b="1" dirty="0"/>
              <a:t>Data collection </a:t>
            </a:r>
            <a:r>
              <a:rPr lang="en-US" sz="2700" dirty="0"/>
              <a:t>guides assessment, planning, intervention, and evaluation.</a:t>
            </a:r>
            <a:endParaRPr dirty="0"/>
          </a:p>
          <a:p>
            <a:pPr marL="228600" lvl="0" indent="-228631" algn="l" rtl="0">
              <a:lnSpc>
                <a:spcPct val="150000"/>
              </a:lnSpc>
              <a:spcBef>
                <a:spcPts val="1000"/>
              </a:spcBef>
              <a:spcAft>
                <a:spcPts val="0"/>
              </a:spcAft>
              <a:buClr>
                <a:schemeClr val="dk1"/>
              </a:buClr>
              <a:buSzPct val="100000"/>
              <a:buChar char="•"/>
            </a:pPr>
            <a:r>
              <a:rPr lang="en-US" sz="2700" dirty="0"/>
              <a:t>Supports appropriate behavior by teaching new skills </a:t>
            </a:r>
            <a:endParaRPr dirty="0"/>
          </a:p>
          <a:p>
            <a:pPr marL="228600" lvl="0" indent="-228631" algn="l" rtl="0">
              <a:lnSpc>
                <a:spcPct val="150000"/>
              </a:lnSpc>
              <a:spcBef>
                <a:spcPts val="1000"/>
              </a:spcBef>
              <a:spcAft>
                <a:spcPts val="0"/>
              </a:spcAft>
              <a:buClr>
                <a:schemeClr val="dk1"/>
              </a:buClr>
              <a:buSzPct val="100000"/>
              <a:buChar char="•"/>
            </a:pPr>
            <a:r>
              <a:rPr lang="en-US" sz="2700" dirty="0"/>
              <a:t>Modifies the environment to prevent challenging behavior</a:t>
            </a:r>
            <a:endParaRPr dirty="0"/>
          </a:p>
          <a:p>
            <a:pPr marL="228600" lvl="0" indent="-228631" algn="l" rtl="0">
              <a:lnSpc>
                <a:spcPct val="150000"/>
              </a:lnSpc>
              <a:spcBef>
                <a:spcPts val="1000"/>
              </a:spcBef>
              <a:spcAft>
                <a:spcPts val="0"/>
              </a:spcAft>
              <a:buClr>
                <a:schemeClr val="dk1"/>
              </a:buClr>
              <a:buSzPct val="100000"/>
              <a:buChar char="•"/>
            </a:pPr>
            <a:r>
              <a:rPr lang="en-US" sz="2700" dirty="0"/>
              <a:t>Puts prevention strategies in place before new behaviors occur</a:t>
            </a:r>
            <a:endParaRPr dirty="0"/>
          </a:p>
          <a:p>
            <a:pPr marL="0" lvl="0" indent="0" algn="l"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15"/>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US" sz="3600" dirty="0"/>
              <a:t>Activity</a:t>
            </a:r>
            <a:endParaRPr sz="3600" dirty="0"/>
          </a:p>
        </p:txBody>
      </p:sp>
      <p:sp>
        <p:nvSpPr>
          <p:cNvPr id="160" name="Google Shape;160;p15"/>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a:lnSpc>
                <a:spcPct val="150000"/>
              </a:lnSpc>
              <a:spcBef>
                <a:spcPts val="0"/>
              </a:spcBef>
              <a:buClr>
                <a:schemeClr val="dk1"/>
              </a:buClr>
              <a:buSzPts val="2800"/>
            </a:pPr>
            <a:r>
              <a:rPr lang="en-US" dirty="0"/>
              <a:t>After watching the video on the next slide, discuss the assessments and interventions used in EI/ECSE that are based in behavioral theory</a:t>
            </a: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14"/>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US" sz="3600" dirty="0"/>
              <a:t>Video: A Look at Behaviorism</a:t>
            </a:r>
            <a:endParaRPr sz="3600" dirty="0"/>
          </a:p>
        </p:txBody>
      </p:sp>
      <p:pic>
        <p:nvPicPr>
          <p:cNvPr id="9" name="Picture 8">
            <a:hlinkClick r:id="rId3"/>
          </p:cNvPr>
          <p:cNvPicPr>
            <a:picLocks noChangeAspect="1"/>
          </p:cNvPicPr>
          <p:nvPr/>
        </p:nvPicPr>
        <p:blipFill rotWithShape="1">
          <a:blip r:embed="rId4">
            <a:extLst>
              <a:ext uri="{28A0092B-C50C-407E-A947-70E740481C1C}">
                <a14:useLocalDpi xmlns:a14="http://schemas.microsoft.com/office/drawing/2010/main" val="0"/>
              </a:ext>
            </a:extLst>
          </a:blip>
          <a:srcRect t="12291" b="12430"/>
          <a:stretch/>
        </p:blipFill>
        <p:spPr>
          <a:xfrm>
            <a:off x="1056044" y="1835995"/>
            <a:ext cx="7031910" cy="3440111"/>
          </a:xfrm>
          <a:prstGeom prst="rect">
            <a:avLst/>
          </a:prstGeom>
        </p:spPr>
      </p:pic>
      <p:sp>
        <p:nvSpPr>
          <p:cNvPr id="2" name="Rectangle 1"/>
          <p:cNvSpPr/>
          <p:nvPr/>
        </p:nvSpPr>
        <p:spPr>
          <a:xfrm>
            <a:off x="3547519" y="5535712"/>
            <a:ext cx="2048959" cy="276999"/>
          </a:xfrm>
          <a:prstGeom prst="rect">
            <a:avLst/>
          </a:prstGeom>
        </p:spPr>
        <p:txBody>
          <a:bodyPr wrap="none">
            <a:spAutoFit/>
          </a:bodyPr>
          <a:lstStyle/>
          <a:p>
            <a:r>
              <a:rPr lang="en-US" sz="1200" dirty="0">
                <a:latin typeface="+mn-lt"/>
                <a:hlinkClick r:id="rId3"/>
              </a:rPr>
              <a:t>https://youtu.be/eLaa8cgljKk</a:t>
            </a:r>
            <a:r>
              <a:rPr lang="en-US" sz="1200" dirty="0">
                <a:latin typeface="+mn-lt"/>
              </a:rPr>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16"/>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The Developmental Perspective</a:t>
            </a:r>
            <a:endParaRPr dirty="0"/>
          </a:p>
        </p:txBody>
      </p:sp>
      <p:sp>
        <p:nvSpPr>
          <p:cNvPr id="167" name="Google Shape;167;p16"/>
          <p:cNvSpPr txBox="1">
            <a:spLocks noGrp="1"/>
          </p:cNvSpPr>
          <p:nvPr>
            <p:ph idx="1"/>
          </p:nvPr>
        </p:nvSpPr>
        <p:spPr>
          <a:xfrm>
            <a:off x="628650" y="1384300"/>
            <a:ext cx="7886700" cy="4483100"/>
          </a:xfrm>
          <a:prstGeom prst="rect">
            <a:avLst/>
          </a:prstGeom>
          <a:noFill/>
          <a:ln>
            <a:noFill/>
          </a:ln>
        </p:spPr>
        <p:txBody>
          <a:bodyPr spcFirstLastPara="1" wrap="square" lIns="91425" tIns="45700" rIns="91425" bIns="45700" anchor="t" anchorCtr="0">
            <a:normAutofit fontScale="92500"/>
          </a:bodyPr>
          <a:lstStyle/>
          <a:p>
            <a:pPr marL="228600" lvl="0" indent="-228631" algn="l" rtl="0">
              <a:lnSpc>
                <a:spcPct val="150000"/>
              </a:lnSpc>
              <a:spcBef>
                <a:spcPts val="0"/>
              </a:spcBef>
              <a:spcAft>
                <a:spcPts val="0"/>
              </a:spcAft>
              <a:buClr>
                <a:schemeClr val="dk1"/>
              </a:buClr>
              <a:buSzPct val="100000"/>
              <a:buChar char="•"/>
            </a:pPr>
            <a:r>
              <a:rPr lang="en-US" sz="2700"/>
              <a:t>Behavioral practices for individuals with disabilities  originally developed for older children and adults in highly controlled circumstances</a:t>
            </a:r>
            <a:endParaRPr/>
          </a:p>
          <a:p>
            <a:pPr marL="228600" lvl="0" indent="-228631" algn="l" rtl="0">
              <a:lnSpc>
                <a:spcPct val="150000"/>
              </a:lnSpc>
              <a:spcBef>
                <a:spcPts val="1000"/>
              </a:spcBef>
              <a:spcAft>
                <a:spcPts val="0"/>
              </a:spcAft>
              <a:buClr>
                <a:schemeClr val="dk1"/>
              </a:buClr>
              <a:buSzPct val="100000"/>
              <a:buChar char="•"/>
            </a:pPr>
            <a:r>
              <a:rPr lang="en-US" sz="2700"/>
              <a:t>Increased focus on early learning and intervention for young children in the context of caregiving required a blending of theories</a:t>
            </a:r>
            <a:endParaRPr/>
          </a:p>
          <a:p>
            <a:pPr marL="228600" lvl="0" indent="-228631" algn="l" rtl="0">
              <a:lnSpc>
                <a:spcPct val="150000"/>
              </a:lnSpc>
              <a:spcBef>
                <a:spcPts val="1000"/>
              </a:spcBef>
              <a:spcAft>
                <a:spcPts val="0"/>
              </a:spcAft>
              <a:buClr>
                <a:schemeClr val="dk1"/>
              </a:buClr>
              <a:buSzPct val="100000"/>
              <a:buChar char="•"/>
            </a:pPr>
            <a:r>
              <a:rPr lang="en-US" sz="2700"/>
              <a:t>Modern EI/ECSE practice grounded in multiple theories</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17"/>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3  Developmentally-Based Theories</a:t>
            </a:r>
            <a:endParaRPr/>
          </a:p>
        </p:txBody>
      </p:sp>
      <p:sp>
        <p:nvSpPr>
          <p:cNvPr id="174" name="Google Shape;174;p17"/>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700"/>
              <a:buFont typeface="Arial"/>
              <a:buChar char="•"/>
            </a:pPr>
            <a:r>
              <a:rPr lang="en-US" sz="2700">
                <a:latin typeface="Calibri"/>
                <a:ea typeface="Calibri"/>
                <a:cs typeface="Calibri"/>
                <a:sym typeface="Calibri"/>
              </a:rPr>
              <a:t> </a:t>
            </a:r>
            <a:r>
              <a:rPr lang="en-US" sz="2700"/>
              <a:t>Piaget: Cognitive developmental theory</a:t>
            </a:r>
            <a:endParaRPr/>
          </a:p>
          <a:p>
            <a:pPr marL="228600" lvl="0" indent="-228600" algn="l" rtl="0">
              <a:lnSpc>
                <a:spcPct val="150000"/>
              </a:lnSpc>
              <a:spcBef>
                <a:spcPts val="1000"/>
              </a:spcBef>
              <a:spcAft>
                <a:spcPts val="0"/>
              </a:spcAft>
              <a:buClr>
                <a:schemeClr val="dk1"/>
              </a:buClr>
              <a:buSzPts val="2700"/>
              <a:buFont typeface="Arial"/>
              <a:buChar char="•"/>
            </a:pPr>
            <a:r>
              <a:rPr lang="en-US" sz="2700"/>
              <a:t> Vygotsky: Sociocultural theory</a:t>
            </a:r>
            <a:endParaRPr/>
          </a:p>
          <a:p>
            <a:pPr marL="228600" lvl="0" indent="-228600" algn="l" rtl="0">
              <a:lnSpc>
                <a:spcPct val="150000"/>
              </a:lnSpc>
              <a:spcBef>
                <a:spcPts val="1000"/>
              </a:spcBef>
              <a:spcAft>
                <a:spcPts val="0"/>
              </a:spcAft>
              <a:buClr>
                <a:schemeClr val="dk1"/>
              </a:buClr>
              <a:buSzPts val="2700"/>
              <a:buFont typeface="Arial"/>
              <a:buChar char="•"/>
            </a:pPr>
            <a:r>
              <a:rPr lang="en-US" sz="2700"/>
              <a:t> Attachment Theory</a:t>
            </a:r>
            <a:endParaRPr/>
          </a:p>
          <a:p>
            <a:pPr marL="0" lvl="0" indent="0" algn="l" rtl="0">
              <a:lnSpc>
                <a:spcPct val="150000"/>
              </a:lnSpc>
              <a:spcBef>
                <a:spcPts val="1000"/>
              </a:spcBef>
              <a:spcAft>
                <a:spcPts val="0"/>
              </a:spcAft>
              <a:buClr>
                <a:schemeClr val="dk1"/>
              </a:buClr>
              <a:buSzPts val="2700"/>
              <a:buNone/>
            </a:pPr>
            <a:endParaRPr sz="2700">
              <a:latin typeface="Calibri"/>
              <a:ea typeface="Calibri"/>
              <a:cs typeface="Calibri"/>
              <a:sym typeface="Calibri"/>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18"/>
          <p:cNvSpPr txBox="1">
            <a:spLocks noGrp="1"/>
          </p:cNvSpPr>
          <p:nvPr>
            <p:ph type="title"/>
          </p:nvPr>
        </p:nvSpPr>
        <p:spPr>
          <a:xfrm>
            <a:off x="782723" y="431801"/>
            <a:ext cx="7457037" cy="1257299"/>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Jean Piaget:</a:t>
            </a:r>
            <a:br>
              <a:rPr lang="en-US" sz="3600"/>
            </a:br>
            <a:r>
              <a:rPr lang="en-US" sz="3600"/>
              <a:t>Cognitive-Behavioral Framework</a:t>
            </a:r>
            <a:endParaRPr/>
          </a:p>
        </p:txBody>
      </p:sp>
      <p:sp>
        <p:nvSpPr>
          <p:cNvPr id="181" name="Google Shape;181;p18"/>
          <p:cNvSpPr txBox="1">
            <a:spLocks noGrp="1"/>
          </p:cNvSpPr>
          <p:nvPr>
            <p:ph idx="1"/>
          </p:nvPr>
        </p:nvSpPr>
        <p:spPr>
          <a:xfrm>
            <a:off x="783772" y="1689101"/>
            <a:ext cx="7455989" cy="3774786"/>
          </a:xfrm>
          <a:prstGeom prst="rect">
            <a:avLst/>
          </a:prstGeom>
          <a:noFill/>
          <a:ln>
            <a:noFill/>
          </a:ln>
        </p:spPr>
        <p:txBody>
          <a:bodyPr spcFirstLastPara="1" wrap="square" lIns="91425" tIns="45700" rIns="91425" bIns="45700" anchor="ctr" anchorCtr="0">
            <a:normAutofit fontScale="92500"/>
          </a:bodyPr>
          <a:lstStyle/>
          <a:p>
            <a:pPr marL="228600" lvl="0" indent="-228631" algn="l" rtl="0">
              <a:lnSpc>
                <a:spcPct val="150000"/>
              </a:lnSpc>
              <a:spcBef>
                <a:spcPts val="0"/>
              </a:spcBef>
              <a:spcAft>
                <a:spcPts val="0"/>
              </a:spcAft>
              <a:buClr>
                <a:schemeClr val="dk1"/>
              </a:buClr>
              <a:buSzPct val="100000"/>
              <a:buChar char="•"/>
            </a:pPr>
            <a:r>
              <a:rPr lang="en-US" sz="2700"/>
              <a:t>One of the most influential theorists of modern child developmental theory</a:t>
            </a:r>
            <a:endParaRPr/>
          </a:p>
          <a:p>
            <a:pPr marL="228600" lvl="0" indent="-228631" algn="l" rtl="0">
              <a:lnSpc>
                <a:spcPct val="150000"/>
              </a:lnSpc>
              <a:spcBef>
                <a:spcPts val="1000"/>
              </a:spcBef>
              <a:spcAft>
                <a:spcPts val="0"/>
              </a:spcAft>
              <a:buClr>
                <a:schemeClr val="dk1"/>
              </a:buClr>
              <a:buSzPct val="100000"/>
              <a:buChar char="•"/>
            </a:pPr>
            <a:r>
              <a:rPr lang="en-US" sz="2700"/>
              <a:t>Did not believe that child learning required the use of reinforcers such as praise or rewards from adults</a:t>
            </a:r>
            <a:endParaRPr/>
          </a:p>
          <a:p>
            <a:pPr marL="228600" lvl="0" indent="-228631" algn="l" rtl="0">
              <a:lnSpc>
                <a:spcPct val="150000"/>
              </a:lnSpc>
              <a:spcBef>
                <a:spcPts val="1000"/>
              </a:spcBef>
              <a:spcAft>
                <a:spcPts val="0"/>
              </a:spcAft>
              <a:buClr>
                <a:schemeClr val="dk1"/>
              </a:buClr>
              <a:buSzPct val="100000"/>
              <a:buChar char="•"/>
            </a:pPr>
            <a:r>
              <a:rPr lang="en-US" sz="2700"/>
              <a:t>First to closely study the way children actively engaged with the physical world to learn</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19"/>
          <p:cNvSpPr txBox="1">
            <a:spLocks noGrp="1"/>
          </p:cNvSpPr>
          <p:nvPr>
            <p:ph type="title"/>
          </p:nvPr>
        </p:nvSpPr>
        <p:spPr>
          <a:xfrm>
            <a:off x="0" y="365127"/>
            <a:ext cx="9144000" cy="1082674"/>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Schemas: Frameworks for Understanding </a:t>
            </a:r>
            <a:endParaRPr dirty="0"/>
          </a:p>
        </p:txBody>
      </p:sp>
      <p:sp>
        <p:nvSpPr>
          <p:cNvPr id="188" name="Google Shape;188;p19"/>
          <p:cNvSpPr txBox="1">
            <a:spLocks noGrp="1"/>
          </p:cNvSpPr>
          <p:nvPr>
            <p:ph idx="1"/>
          </p:nvPr>
        </p:nvSpPr>
        <p:spPr>
          <a:xfrm>
            <a:off x="628650" y="1282700"/>
            <a:ext cx="7886700" cy="4894263"/>
          </a:xfrm>
          <a:prstGeom prst="rect">
            <a:avLst/>
          </a:prstGeom>
          <a:noFill/>
          <a:ln>
            <a:noFill/>
          </a:ln>
        </p:spPr>
        <p:txBody>
          <a:bodyPr spcFirstLastPara="1" wrap="square" lIns="91425" tIns="45700" rIns="91425" bIns="45700" anchor="t" anchorCtr="0">
            <a:normAutofit/>
          </a:bodyPr>
          <a:lstStyle/>
          <a:p>
            <a:pPr marL="257175" lvl="0" indent="-257175" algn="l" rtl="0">
              <a:lnSpc>
                <a:spcPct val="150000"/>
              </a:lnSpc>
              <a:spcBef>
                <a:spcPts val="0"/>
              </a:spcBef>
              <a:spcAft>
                <a:spcPts val="0"/>
              </a:spcAft>
              <a:buClr>
                <a:schemeClr val="dk1"/>
              </a:buClr>
              <a:buSzPts val="2700"/>
              <a:buChar char="•"/>
            </a:pPr>
            <a:r>
              <a:rPr lang="en-US" sz="2700" dirty="0"/>
              <a:t>“Building blocks” of knowledge</a:t>
            </a:r>
            <a:endParaRPr dirty="0"/>
          </a:p>
          <a:p>
            <a:pPr marL="257175" lvl="0" indent="-257175" algn="l" rtl="0">
              <a:lnSpc>
                <a:spcPct val="150000"/>
              </a:lnSpc>
              <a:spcBef>
                <a:spcPts val="1000"/>
              </a:spcBef>
              <a:spcAft>
                <a:spcPts val="0"/>
              </a:spcAft>
              <a:buClr>
                <a:schemeClr val="dk1"/>
              </a:buClr>
              <a:buSzPts val="2700"/>
              <a:buChar char="•"/>
            </a:pPr>
            <a:r>
              <a:rPr lang="en-US" sz="2700" dirty="0"/>
              <a:t>Helps children organize and make gradually more complex meaning of the world</a:t>
            </a:r>
            <a:endParaRPr dirty="0"/>
          </a:p>
          <a:p>
            <a:pPr marL="257175" lvl="0" indent="-257175" algn="l" rtl="0">
              <a:lnSpc>
                <a:spcPct val="150000"/>
              </a:lnSpc>
              <a:spcBef>
                <a:spcPts val="1000"/>
              </a:spcBef>
              <a:spcAft>
                <a:spcPts val="0"/>
              </a:spcAft>
              <a:buClr>
                <a:schemeClr val="dk1"/>
              </a:buClr>
              <a:buSzPts val="2700"/>
              <a:buChar char="•"/>
            </a:pPr>
            <a:r>
              <a:rPr lang="en-US" sz="2700" dirty="0"/>
              <a:t>Children gradually transition from simpler ways of understanding to more complicated ones, using a string of organizing experiences over time </a:t>
            </a: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Google Shape;70;p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US" sz="3600" dirty="0"/>
              <a:t>Standard 1 </a:t>
            </a:r>
            <a:endParaRPr sz="3600" dirty="0"/>
          </a:p>
        </p:txBody>
      </p:sp>
      <p:sp>
        <p:nvSpPr>
          <p:cNvPr id="71" name="Google Shape;71;p2"/>
          <p:cNvSpPr txBox="1">
            <a:spLocks noGrp="1"/>
          </p:cNvSpPr>
          <p:nvPr>
            <p:ph idx="1"/>
          </p:nvPr>
        </p:nvSpPr>
        <p:spPr>
          <a:prstGeom prst="rect">
            <a:avLst/>
          </a:prstGeom>
          <a:noFill/>
          <a:ln>
            <a:noFill/>
          </a:ln>
        </p:spPr>
        <p:txBody>
          <a:bodyPr spcFirstLastPara="1" wrap="square" lIns="91425" tIns="45700" rIns="91425" bIns="45700" anchor="t" anchorCtr="0">
            <a:normAutofit fontScale="92500" lnSpcReduction="10000"/>
          </a:bodyPr>
          <a:lstStyle/>
          <a:p>
            <a:pPr marL="0" lvl="0" indent="0" algn="l" rtl="0">
              <a:lnSpc>
                <a:spcPct val="150000"/>
              </a:lnSpc>
              <a:spcBef>
                <a:spcPts val="0"/>
              </a:spcBef>
              <a:spcAft>
                <a:spcPts val="0"/>
              </a:spcAft>
              <a:buClr>
                <a:srgbClr val="000000"/>
              </a:buClr>
              <a:buSzPct val="100000"/>
              <a:buNone/>
            </a:pPr>
            <a:r>
              <a:rPr lang="en-US" sz="2000" dirty="0">
                <a:solidFill>
                  <a:srgbClr val="000000"/>
                </a:solidFill>
              </a:rPr>
              <a:t>Candidates understand the impact of different theories and philosophies of early learning and development on assessment, curriculum, instruction, and intervention decisions. Candidates apply knowledge of normative developmental sequences and variations, individual differences within and across the range of abilities, including developmental delays and disabilities, and other direct and indirect contextual features that support or constrain children’s development and learning. These contextual factors as well as social, cultural, and linguistic diversity are considered when facilitating meaningful learning experiences and individualizing intervention and instruction across contexts.</a:t>
            </a:r>
            <a:endParaRPr dirty="0"/>
          </a:p>
          <a:p>
            <a:pPr marL="228600" lvl="0" indent="-64135" algn="l"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Google Shape;194;p20"/>
          <p:cNvSpPr txBox="1">
            <a:spLocks noGrp="1"/>
          </p:cNvSpPr>
          <p:nvPr>
            <p:ph type="title"/>
          </p:nvPr>
        </p:nvSpPr>
        <p:spPr>
          <a:xfrm>
            <a:off x="628650" y="365127"/>
            <a:ext cx="7886700" cy="904874"/>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ct val="100000"/>
              <a:buFont typeface="Calibri"/>
              <a:buNone/>
            </a:pPr>
            <a:r>
              <a:rPr lang="en-US" sz="3600" dirty="0"/>
              <a:t>Piaget:</a:t>
            </a:r>
            <a:br>
              <a:rPr lang="en-US" sz="3600" dirty="0"/>
            </a:br>
            <a:r>
              <a:rPr lang="en-US" sz="3600" dirty="0"/>
              <a:t>3 Basic Concepts</a:t>
            </a:r>
            <a:endParaRPr sz="3600" dirty="0"/>
          </a:p>
        </p:txBody>
      </p:sp>
      <p:sp>
        <p:nvSpPr>
          <p:cNvPr id="195" name="Google Shape;195;p20"/>
          <p:cNvSpPr txBox="1">
            <a:spLocks noGrp="1"/>
          </p:cNvSpPr>
          <p:nvPr>
            <p:ph idx="1"/>
          </p:nvPr>
        </p:nvSpPr>
        <p:spPr>
          <a:xfrm>
            <a:off x="628650" y="1517073"/>
            <a:ext cx="7886700" cy="4659890"/>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b="1"/>
              <a:t>Schema</a:t>
            </a:r>
            <a:r>
              <a:rPr lang="en-US"/>
              <a:t>: a mental structure we use to organize our perceptions and memories</a:t>
            </a:r>
            <a:endParaRPr/>
          </a:p>
          <a:p>
            <a:pPr marL="228600" lvl="0" indent="-228600" algn="l" rtl="0">
              <a:lnSpc>
                <a:spcPct val="150000"/>
              </a:lnSpc>
              <a:spcBef>
                <a:spcPts val="0"/>
              </a:spcBef>
              <a:spcAft>
                <a:spcPts val="0"/>
              </a:spcAft>
              <a:buClr>
                <a:schemeClr val="dk1"/>
              </a:buClr>
              <a:buSzPts val="2800"/>
              <a:buChar char="•"/>
            </a:pPr>
            <a:r>
              <a:rPr lang="en-US" b="1"/>
              <a:t>Assimilation</a:t>
            </a:r>
            <a:r>
              <a:rPr lang="en-US"/>
              <a:t>: use of existing schemas to build on our stores of knowledge and skills</a:t>
            </a:r>
            <a:endParaRPr/>
          </a:p>
          <a:p>
            <a:pPr marL="228600" lvl="0" indent="-228600" algn="l" rtl="0">
              <a:lnSpc>
                <a:spcPct val="150000"/>
              </a:lnSpc>
              <a:spcBef>
                <a:spcPts val="0"/>
              </a:spcBef>
              <a:spcAft>
                <a:spcPts val="0"/>
              </a:spcAft>
              <a:buClr>
                <a:schemeClr val="dk1"/>
              </a:buClr>
              <a:buSzPts val="2800"/>
              <a:buChar char="•"/>
            </a:pPr>
            <a:r>
              <a:rPr lang="en-US" b="1"/>
              <a:t>Accommodation</a:t>
            </a:r>
            <a:r>
              <a:rPr lang="en-US"/>
              <a:t>: “building” or creating new schemas (involves deeper change)</a:t>
            </a: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graphicFrame>
        <p:nvGraphicFramePr>
          <p:cNvPr id="201" name="Google Shape;201;p21"/>
          <p:cNvGraphicFramePr/>
          <p:nvPr/>
        </p:nvGraphicFramePr>
        <p:xfrm>
          <a:off x="730045" y="1181103"/>
          <a:ext cx="7422150" cy="4733420"/>
        </p:xfrm>
        <a:graphic>
          <a:graphicData uri="http://schemas.openxmlformats.org/drawingml/2006/table">
            <a:tbl>
              <a:tblPr firstRow="1" bandRow="1">
                <a:noFill/>
                <a:tableStyleId>{A69F2215-6354-4D0B-83A3-6838549F491B}</a:tableStyleId>
              </a:tblPr>
              <a:tblGrid>
                <a:gridCol w="2474050">
                  <a:extLst>
                    <a:ext uri="{9D8B030D-6E8A-4147-A177-3AD203B41FA5}">
                      <a16:colId xmlns:a16="http://schemas.microsoft.com/office/drawing/2014/main" val="20000"/>
                    </a:ext>
                  </a:extLst>
                </a:gridCol>
                <a:gridCol w="2474050">
                  <a:extLst>
                    <a:ext uri="{9D8B030D-6E8A-4147-A177-3AD203B41FA5}">
                      <a16:colId xmlns:a16="http://schemas.microsoft.com/office/drawing/2014/main" val="20001"/>
                    </a:ext>
                  </a:extLst>
                </a:gridCol>
                <a:gridCol w="2474050">
                  <a:extLst>
                    <a:ext uri="{9D8B030D-6E8A-4147-A177-3AD203B41FA5}">
                      <a16:colId xmlns:a16="http://schemas.microsoft.com/office/drawing/2014/main" val="20002"/>
                    </a:ext>
                  </a:extLst>
                </a:gridCol>
              </a:tblGrid>
              <a:tr h="386225">
                <a:tc>
                  <a:txBody>
                    <a:bodyPr/>
                    <a:lstStyle/>
                    <a:p>
                      <a:pPr marL="0" marR="0" lvl="0" indent="0" algn="l" rtl="0">
                        <a:spcBef>
                          <a:spcPts val="0"/>
                        </a:spcBef>
                        <a:spcAft>
                          <a:spcPts val="0"/>
                        </a:spcAft>
                        <a:buNone/>
                      </a:pPr>
                      <a:r>
                        <a:rPr lang="en-US" sz="1400" u="none" strike="noStrike" cap="none"/>
                        <a:t>STAGE</a:t>
                      </a:r>
                      <a:endParaRPr/>
                    </a:p>
                  </a:txBody>
                  <a:tcPr marL="68575" marR="68575" marT="34300" marB="34300"/>
                </a:tc>
                <a:tc>
                  <a:txBody>
                    <a:bodyPr/>
                    <a:lstStyle/>
                    <a:p>
                      <a:pPr marL="0" marR="0" lvl="0" indent="0" algn="l" rtl="0">
                        <a:spcBef>
                          <a:spcPts val="0"/>
                        </a:spcBef>
                        <a:spcAft>
                          <a:spcPts val="0"/>
                        </a:spcAft>
                        <a:buNone/>
                      </a:pPr>
                      <a:r>
                        <a:rPr lang="en-US" sz="1400"/>
                        <a:t>PERIOD OF DEVELOPMENT</a:t>
                      </a:r>
                      <a:endParaRPr/>
                    </a:p>
                  </a:txBody>
                  <a:tcPr marL="68575" marR="68575" marT="34300" marB="34300"/>
                </a:tc>
                <a:tc>
                  <a:txBody>
                    <a:bodyPr/>
                    <a:lstStyle/>
                    <a:p>
                      <a:pPr marL="0" marR="0" lvl="0" indent="0" algn="l" rtl="0">
                        <a:spcBef>
                          <a:spcPts val="0"/>
                        </a:spcBef>
                        <a:spcAft>
                          <a:spcPts val="0"/>
                        </a:spcAft>
                        <a:buNone/>
                      </a:pPr>
                      <a:r>
                        <a:rPr lang="en-US" sz="1400"/>
                        <a:t>DESCRIPTION</a:t>
                      </a:r>
                      <a:endParaRPr/>
                    </a:p>
                  </a:txBody>
                  <a:tcPr marL="68575" marR="68575" marT="34300" marB="34300"/>
                </a:tc>
                <a:extLst>
                  <a:ext uri="{0D108BD9-81ED-4DB2-BD59-A6C34878D82A}">
                    <a16:rowId xmlns:a16="http://schemas.microsoft.com/office/drawing/2014/main" val="10000"/>
                  </a:ext>
                </a:extLst>
              </a:tr>
              <a:tr h="1198150">
                <a:tc>
                  <a:txBody>
                    <a:bodyPr/>
                    <a:lstStyle/>
                    <a:p>
                      <a:pPr marL="0" marR="0" lvl="0" indent="0" algn="l" rtl="0">
                        <a:spcBef>
                          <a:spcPts val="0"/>
                        </a:spcBef>
                        <a:spcAft>
                          <a:spcPts val="0"/>
                        </a:spcAft>
                        <a:buNone/>
                      </a:pPr>
                      <a:r>
                        <a:rPr lang="en-US" sz="1400"/>
                        <a:t>Sensorimotor</a:t>
                      </a:r>
                      <a:endParaRPr/>
                    </a:p>
                  </a:txBody>
                  <a:tcPr marL="68575" marR="68575" marT="34300" marB="34300"/>
                </a:tc>
                <a:tc>
                  <a:txBody>
                    <a:bodyPr/>
                    <a:lstStyle/>
                    <a:p>
                      <a:pPr marL="0" marR="0" lvl="0" indent="0" algn="l" rtl="0">
                        <a:spcBef>
                          <a:spcPts val="0"/>
                        </a:spcBef>
                        <a:spcAft>
                          <a:spcPts val="0"/>
                        </a:spcAft>
                        <a:buNone/>
                      </a:pPr>
                      <a:r>
                        <a:rPr lang="en-US" sz="1400"/>
                        <a:t>Birth – 2 years</a:t>
                      </a:r>
                      <a:endParaRPr sz="1400"/>
                    </a:p>
                  </a:txBody>
                  <a:tcPr marL="68575" marR="68575" marT="34300" marB="34300"/>
                </a:tc>
                <a:tc>
                  <a:txBody>
                    <a:bodyPr/>
                    <a:lstStyle/>
                    <a:p>
                      <a:pPr marL="0" marR="0" lvl="0" indent="0" algn="l" rtl="0">
                        <a:spcBef>
                          <a:spcPts val="0"/>
                        </a:spcBef>
                        <a:spcAft>
                          <a:spcPts val="0"/>
                        </a:spcAft>
                        <a:buNone/>
                      </a:pPr>
                      <a:r>
                        <a:rPr lang="en-US" sz="1400"/>
                        <a:t>Explores with all senses, hands, mouth. Works out making things happen (cause and effect), finding hidden objects, filling and emptying</a:t>
                      </a:r>
                      <a:endParaRPr sz="1400"/>
                    </a:p>
                  </a:txBody>
                  <a:tcPr marL="68575" marR="68575" marT="34300" marB="34300"/>
                </a:tc>
                <a:extLst>
                  <a:ext uri="{0D108BD9-81ED-4DB2-BD59-A6C34878D82A}">
                    <a16:rowId xmlns:a16="http://schemas.microsoft.com/office/drawing/2014/main" val="10001"/>
                  </a:ext>
                </a:extLst>
              </a:tr>
              <a:tr h="920900">
                <a:tc>
                  <a:txBody>
                    <a:bodyPr/>
                    <a:lstStyle/>
                    <a:p>
                      <a:pPr marL="0" marR="0" lvl="0" indent="0" algn="l" rtl="0">
                        <a:spcBef>
                          <a:spcPts val="0"/>
                        </a:spcBef>
                        <a:spcAft>
                          <a:spcPts val="0"/>
                        </a:spcAft>
                        <a:buNone/>
                      </a:pPr>
                      <a:r>
                        <a:rPr lang="en-US" sz="1400"/>
                        <a:t>Preoperational</a:t>
                      </a:r>
                      <a:endParaRPr/>
                    </a:p>
                  </a:txBody>
                  <a:tcPr marL="68575" marR="68575" marT="34300" marB="34300"/>
                </a:tc>
                <a:tc>
                  <a:txBody>
                    <a:bodyPr/>
                    <a:lstStyle/>
                    <a:p>
                      <a:pPr marL="0" marR="0" lvl="0" indent="0" algn="l" rtl="0">
                        <a:spcBef>
                          <a:spcPts val="0"/>
                        </a:spcBef>
                        <a:spcAft>
                          <a:spcPts val="0"/>
                        </a:spcAft>
                        <a:buNone/>
                      </a:pPr>
                      <a:r>
                        <a:rPr lang="en-US" sz="1400"/>
                        <a:t>2-7 years</a:t>
                      </a:r>
                      <a:endParaRPr/>
                    </a:p>
                  </a:txBody>
                  <a:tcPr marL="68575" marR="68575" marT="34300" marB="34300"/>
                </a:tc>
                <a:tc>
                  <a:txBody>
                    <a:bodyPr/>
                    <a:lstStyle/>
                    <a:p>
                      <a:pPr marL="0" marR="0" lvl="0" indent="0" algn="l" rtl="0">
                        <a:spcBef>
                          <a:spcPts val="0"/>
                        </a:spcBef>
                        <a:spcAft>
                          <a:spcPts val="0"/>
                        </a:spcAft>
                        <a:buNone/>
                      </a:pPr>
                      <a:r>
                        <a:rPr lang="en-US" sz="1400"/>
                        <a:t>Begins to use symbols, language, pretending, story-telling</a:t>
                      </a:r>
                      <a:endParaRPr sz="1400"/>
                    </a:p>
                  </a:txBody>
                  <a:tcPr marL="68575" marR="68575" marT="34300" marB="34300"/>
                </a:tc>
                <a:extLst>
                  <a:ext uri="{0D108BD9-81ED-4DB2-BD59-A6C34878D82A}">
                    <a16:rowId xmlns:a16="http://schemas.microsoft.com/office/drawing/2014/main" val="10002"/>
                  </a:ext>
                </a:extLst>
              </a:tr>
              <a:tr h="1198150">
                <a:tc>
                  <a:txBody>
                    <a:bodyPr/>
                    <a:lstStyle/>
                    <a:p>
                      <a:pPr marL="0" marR="0" lvl="0" indent="0" algn="l" rtl="0">
                        <a:spcBef>
                          <a:spcPts val="0"/>
                        </a:spcBef>
                        <a:spcAft>
                          <a:spcPts val="0"/>
                        </a:spcAft>
                        <a:buNone/>
                      </a:pPr>
                      <a:r>
                        <a:rPr lang="en-US" sz="1400"/>
                        <a:t>Concrete Operational</a:t>
                      </a:r>
                      <a:endParaRPr/>
                    </a:p>
                  </a:txBody>
                  <a:tcPr marL="68575" marR="68575" marT="34300" marB="34300"/>
                </a:tc>
                <a:tc>
                  <a:txBody>
                    <a:bodyPr/>
                    <a:lstStyle/>
                    <a:p>
                      <a:pPr marL="0" marR="0" lvl="0" indent="0" algn="l" rtl="0">
                        <a:spcBef>
                          <a:spcPts val="0"/>
                        </a:spcBef>
                        <a:spcAft>
                          <a:spcPts val="0"/>
                        </a:spcAft>
                        <a:buNone/>
                      </a:pPr>
                      <a:r>
                        <a:rPr lang="en-US" sz="1400"/>
                        <a:t>7-11 years</a:t>
                      </a:r>
                      <a:endParaRPr sz="1400"/>
                    </a:p>
                  </a:txBody>
                  <a:tcPr marL="68575" marR="68575" marT="34300" marB="34300"/>
                </a:tc>
                <a:tc>
                  <a:txBody>
                    <a:bodyPr/>
                    <a:lstStyle/>
                    <a:p>
                      <a:pPr marL="0" marR="0" lvl="0" indent="0" algn="l" rtl="0">
                        <a:spcBef>
                          <a:spcPts val="0"/>
                        </a:spcBef>
                        <a:spcAft>
                          <a:spcPts val="0"/>
                        </a:spcAft>
                        <a:buNone/>
                      </a:pPr>
                      <a:r>
                        <a:rPr lang="en-US" sz="1400"/>
                        <a:t>Logic and reasoning become more organized: interested in classifying objects into hierarchies</a:t>
                      </a:r>
                      <a:endParaRPr sz="1400"/>
                    </a:p>
                  </a:txBody>
                  <a:tcPr marL="68575" marR="68575" marT="34300" marB="34300"/>
                </a:tc>
                <a:extLst>
                  <a:ext uri="{0D108BD9-81ED-4DB2-BD59-A6C34878D82A}">
                    <a16:rowId xmlns:a16="http://schemas.microsoft.com/office/drawing/2014/main" val="10003"/>
                  </a:ext>
                </a:extLst>
              </a:tr>
              <a:tr h="920900">
                <a:tc>
                  <a:txBody>
                    <a:bodyPr/>
                    <a:lstStyle/>
                    <a:p>
                      <a:pPr marL="0" marR="0" lvl="0" indent="0" algn="l" rtl="0">
                        <a:spcBef>
                          <a:spcPts val="0"/>
                        </a:spcBef>
                        <a:spcAft>
                          <a:spcPts val="0"/>
                        </a:spcAft>
                        <a:buNone/>
                      </a:pPr>
                      <a:r>
                        <a:rPr lang="en-US" sz="1400"/>
                        <a:t>Formal Operational</a:t>
                      </a:r>
                      <a:endParaRPr sz="1400"/>
                    </a:p>
                  </a:txBody>
                  <a:tcPr marL="68575" marR="68575" marT="34300" marB="34300"/>
                </a:tc>
                <a:tc>
                  <a:txBody>
                    <a:bodyPr/>
                    <a:lstStyle/>
                    <a:p>
                      <a:pPr marL="0" marR="0" lvl="0" indent="0" algn="l" rtl="0">
                        <a:spcBef>
                          <a:spcPts val="0"/>
                        </a:spcBef>
                        <a:spcAft>
                          <a:spcPts val="0"/>
                        </a:spcAft>
                        <a:buNone/>
                      </a:pPr>
                      <a:r>
                        <a:rPr lang="en-US" sz="1400"/>
                        <a:t>11 +</a:t>
                      </a:r>
                      <a:endParaRPr/>
                    </a:p>
                  </a:txBody>
                  <a:tcPr marL="68575" marR="68575" marT="34300" marB="34300"/>
                </a:tc>
                <a:tc>
                  <a:txBody>
                    <a:bodyPr/>
                    <a:lstStyle/>
                    <a:p>
                      <a:pPr marL="0" marR="0" lvl="0" indent="0" algn="l" rtl="0">
                        <a:spcBef>
                          <a:spcPts val="0"/>
                        </a:spcBef>
                        <a:spcAft>
                          <a:spcPts val="0"/>
                        </a:spcAft>
                        <a:buNone/>
                      </a:pPr>
                      <a:r>
                        <a:rPr lang="en-US" sz="1400"/>
                        <a:t>Abstract and systematic thinking requiring higher-level cognitive processes</a:t>
                      </a:r>
                      <a:endParaRPr/>
                    </a:p>
                  </a:txBody>
                  <a:tcPr marL="68575" marR="68575" marT="34300" marB="34300"/>
                </a:tc>
                <a:extLst>
                  <a:ext uri="{0D108BD9-81ED-4DB2-BD59-A6C34878D82A}">
                    <a16:rowId xmlns:a16="http://schemas.microsoft.com/office/drawing/2014/main" val="10004"/>
                  </a:ext>
                </a:extLst>
              </a:tr>
            </a:tbl>
          </a:graphicData>
        </a:graphic>
      </p:graphicFrame>
      <p:sp>
        <p:nvSpPr>
          <p:cNvPr id="202" name="Google Shape;202;p21"/>
          <p:cNvSpPr txBox="1">
            <a:spLocks noGrp="1"/>
          </p:cNvSpPr>
          <p:nvPr>
            <p:ph type="title"/>
          </p:nvPr>
        </p:nvSpPr>
        <p:spPr>
          <a:xfrm>
            <a:off x="628650" y="365127"/>
            <a:ext cx="7886700" cy="815974"/>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Piaget: 4 Stages of Development</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7"/>
        <p:cNvGrpSpPr/>
        <p:nvPr/>
      </p:nvGrpSpPr>
      <p:grpSpPr>
        <a:xfrm>
          <a:off x="0" y="0"/>
          <a:ext cx="0" cy="0"/>
          <a:chOff x="0" y="0"/>
          <a:chExt cx="0" cy="0"/>
        </a:xfrm>
      </p:grpSpPr>
      <p:sp>
        <p:nvSpPr>
          <p:cNvPr id="208" name="Google Shape;208;p2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latin typeface="Calibri"/>
                <a:ea typeface="Calibri"/>
                <a:cs typeface="Calibri"/>
                <a:sym typeface="Calibri"/>
              </a:rPr>
              <a:t>A Look At Piaget</a:t>
            </a:r>
            <a:endParaRPr dirty="0"/>
          </a:p>
        </p:txBody>
      </p:sp>
      <p:pic>
        <p:nvPicPr>
          <p:cNvPr id="8" name="Picture 7">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28712" y="1690689"/>
            <a:ext cx="6886575" cy="3376611"/>
          </a:xfrm>
          <a:prstGeom prst="rect">
            <a:avLst/>
          </a:prstGeom>
        </p:spPr>
      </p:pic>
      <p:sp>
        <p:nvSpPr>
          <p:cNvPr id="2" name="Rectangle 1"/>
          <p:cNvSpPr/>
          <p:nvPr/>
        </p:nvSpPr>
        <p:spPr>
          <a:xfrm>
            <a:off x="3275009" y="5459512"/>
            <a:ext cx="2593980" cy="307777"/>
          </a:xfrm>
          <a:prstGeom prst="rect">
            <a:avLst/>
          </a:prstGeom>
        </p:spPr>
        <p:txBody>
          <a:bodyPr wrap="none">
            <a:spAutoFit/>
          </a:bodyPr>
          <a:lstStyle/>
          <a:p>
            <a:pPr lvl="0"/>
            <a:r>
              <a:rPr lang="en-US" dirty="0">
                <a:hlinkClick r:id="rId3"/>
              </a:rPr>
              <a:t>https://youtu.be/IhcgYgx7aAA</a:t>
            </a:r>
            <a:r>
              <a:rPr lang="en-US" dirty="0"/>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Google Shape;214;p23"/>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en-US"/>
              <a:t>Activity</a:t>
            </a:r>
            <a:endParaRPr/>
          </a:p>
        </p:txBody>
      </p:sp>
      <p:sp>
        <p:nvSpPr>
          <p:cNvPr id="215" name="Google Shape;215;p23"/>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a:t>As a group, discuss assessments you have used that incorporate Piaget’s stages as a means of describing a child’s cognitive development. </a:t>
            </a:r>
            <a:endParaRPr/>
          </a:p>
          <a:p>
            <a:pPr marL="228600" lvl="0" indent="-228600" algn="l" rtl="0">
              <a:lnSpc>
                <a:spcPct val="150000"/>
              </a:lnSpc>
              <a:spcBef>
                <a:spcPts val="1000"/>
              </a:spcBef>
              <a:spcAft>
                <a:spcPts val="0"/>
              </a:spcAft>
              <a:buClr>
                <a:schemeClr val="dk1"/>
              </a:buClr>
              <a:buSzPts val="2800"/>
              <a:buChar char="•"/>
            </a:pPr>
            <a:r>
              <a:rPr lang="en-US"/>
              <a:t>How can knowledge about each of these stages provide useful information for IFSP/IEP planning?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24"/>
          <p:cNvSpPr txBox="1">
            <a:spLocks noGrp="1"/>
          </p:cNvSpPr>
          <p:nvPr>
            <p:ph type="title"/>
          </p:nvPr>
        </p:nvSpPr>
        <p:spPr>
          <a:xfrm>
            <a:off x="628650" y="365127"/>
            <a:ext cx="7886700" cy="1044574"/>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chemeClr val="dk1"/>
              </a:buClr>
              <a:buSzPct val="100000"/>
              <a:buFont typeface="Calibri"/>
              <a:buNone/>
            </a:pPr>
            <a:br>
              <a:rPr lang="en-US" sz="975"/>
            </a:br>
            <a:br>
              <a:rPr lang="en-US" sz="975"/>
            </a:br>
            <a:r>
              <a:rPr lang="en-US" sz="4000"/>
              <a:t>Sociocultural Theory: Vygotsky </a:t>
            </a:r>
            <a:br>
              <a:rPr lang="en-US" sz="975"/>
            </a:br>
            <a:br>
              <a:rPr lang="en-US" sz="975"/>
            </a:br>
            <a:endParaRPr sz="975"/>
          </a:p>
        </p:txBody>
      </p:sp>
      <p:sp>
        <p:nvSpPr>
          <p:cNvPr id="222" name="Google Shape;222;p24"/>
          <p:cNvSpPr txBox="1">
            <a:spLocks noGrp="1"/>
          </p:cNvSpPr>
          <p:nvPr>
            <p:ph idx="1"/>
          </p:nvPr>
        </p:nvSpPr>
        <p:spPr>
          <a:xfrm>
            <a:off x="822960" y="1562100"/>
            <a:ext cx="7543800" cy="4318000"/>
          </a:xfrm>
          <a:prstGeom prst="rect">
            <a:avLst/>
          </a:prstGeom>
          <a:noFill/>
          <a:ln>
            <a:noFill/>
          </a:ln>
        </p:spPr>
        <p:txBody>
          <a:bodyPr spcFirstLastPara="1" wrap="square" lIns="91425" tIns="45700" rIns="91425" bIns="45700" anchor="ctr" anchorCtr="0">
            <a:normAutofit/>
          </a:bodyPr>
          <a:lstStyle/>
          <a:p>
            <a:pPr marL="228600" lvl="0" indent="-228600" algn="l" rtl="0">
              <a:lnSpc>
                <a:spcPct val="150000"/>
              </a:lnSpc>
              <a:spcBef>
                <a:spcPts val="0"/>
              </a:spcBef>
              <a:spcAft>
                <a:spcPts val="0"/>
              </a:spcAft>
              <a:buClr>
                <a:schemeClr val="dk1"/>
              </a:buClr>
              <a:buSzPts val="2800"/>
              <a:buChar char="•"/>
            </a:pPr>
            <a:r>
              <a:rPr lang="en-US"/>
              <a:t>Believed that knowledge takes place in the context of social interactions</a:t>
            </a:r>
            <a:endParaRPr/>
          </a:p>
          <a:p>
            <a:pPr marL="228600" lvl="0" indent="-228600" algn="l" rtl="0">
              <a:lnSpc>
                <a:spcPct val="150000"/>
              </a:lnSpc>
              <a:spcBef>
                <a:spcPts val="1000"/>
              </a:spcBef>
              <a:spcAft>
                <a:spcPts val="0"/>
              </a:spcAft>
              <a:buClr>
                <a:schemeClr val="dk1"/>
              </a:buClr>
              <a:buSzPts val="2800"/>
              <a:buChar char="•"/>
            </a:pPr>
            <a:r>
              <a:rPr lang="en-US"/>
              <a:t>Through interactions with others, children acquire the capacities and skills they need in the context of their own culture</a:t>
            </a:r>
            <a:endParaRPr/>
          </a:p>
          <a:p>
            <a:pPr marL="0" lvl="0" indent="0" algn="l" rtl="0">
              <a:lnSpc>
                <a:spcPct val="90000"/>
              </a:lnSpc>
              <a:spcBef>
                <a:spcPts val="1000"/>
              </a:spcBef>
              <a:spcAft>
                <a:spcPts val="0"/>
              </a:spcAft>
              <a:buClr>
                <a:schemeClr val="dk1"/>
              </a:buClr>
              <a:buSzPts val="1500"/>
              <a:buNone/>
            </a:pPr>
            <a:endParaRPr sz="1500"/>
          </a:p>
          <a:p>
            <a:pPr marL="228600" lvl="0" indent="-133350" algn="l" rtl="0">
              <a:lnSpc>
                <a:spcPct val="90000"/>
              </a:lnSpc>
              <a:spcBef>
                <a:spcPts val="1000"/>
              </a:spcBef>
              <a:spcAft>
                <a:spcPts val="0"/>
              </a:spcAft>
              <a:buClr>
                <a:schemeClr val="dk1"/>
              </a:buClr>
              <a:buSzPts val="1500"/>
              <a:buNone/>
            </a:pPr>
            <a:endParaRPr sz="15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25"/>
          <p:cNvSpPr txBox="1">
            <a:spLocks noGrp="1"/>
          </p:cNvSpPr>
          <p:nvPr>
            <p:ph type="title"/>
          </p:nvPr>
        </p:nvSpPr>
        <p:spPr>
          <a:xfrm>
            <a:off x="628650" y="365127"/>
            <a:ext cx="7886700" cy="981074"/>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3600"/>
              <a:buFont typeface="Calibri"/>
              <a:buNone/>
            </a:pPr>
            <a:r>
              <a:rPr lang="en-US" sz="3600"/>
              <a:t>“More Knowledgeable Other</a:t>
            </a:r>
            <a:r>
              <a:rPr lang="en-US" sz="3600">
                <a:latin typeface="Calibri"/>
                <a:ea typeface="Calibri"/>
                <a:cs typeface="Calibri"/>
                <a:sym typeface="Calibri"/>
              </a:rPr>
              <a:t>”</a:t>
            </a:r>
            <a:endParaRPr/>
          </a:p>
        </p:txBody>
      </p:sp>
      <p:sp>
        <p:nvSpPr>
          <p:cNvPr id="229" name="Google Shape;229;p25"/>
          <p:cNvSpPr txBox="1">
            <a:spLocks noGrp="1"/>
          </p:cNvSpPr>
          <p:nvPr>
            <p:ph idx="1"/>
          </p:nvPr>
        </p:nvSpPr>
        <p:spPr>
          <a:xfrm>
            <a:off x="822960" y="1346201"/>
            <a:ext cx="7543800" cy="3912870"/>
          </a:xfrm>
          <a:prstGeom prst="rect">
            <a:avLst/>
          </a:prstGeom>
          <a:noFill/>
          <a:ln>
            <a:noFill/>
          </a:ln>
        </p:spPr>
        <p:txBody>
          <a:bodyPr spcFirstLastPara="1" wrap="square" lIns="91425" tIns="45700" rIns="91425" bIns="45700" anchor="t" anchorCtr="0">
            <a:normAutofit lnSpcReduction="10000"/>
          </a:bodyPr>
          <a:lstStyle/>
          <a:p>
            <a:pPr marL="228600" lvl="0" indent="-57150" algn="l" rtl="0">
              <a:lnSpc>
                <a:spcPct val="90000"/>
              </a:lnSpc>
              <a:spcBef>
                <a:spcPts val="0"/>
              </a:spcBef>
              <a:spcAft>
                <a:spcPts val="0"/>
              </a:spcAft>
              <a:buClr>
                <a:schemeClr val="dk1"/>
              </a:buClr>
              <a:buSzPts val="2700"/>
              <a:buNone/>
            </a:pPr>
            <a:endParaRPr sz="2700"/>
          </a:p>
          <a:p>
            <a:pPr marL="228600" lvl="0" indent="-228600" algn="l" rtl="0">
              <a:lnSpc>
                <a:spcPct val="150000"/>
              </a:lnSpc>
              <a:spcBef>
                <a:spcPts val="1000"/>
              </a:spcBef>
              <a:spcAft>
                <a:spcPts val="0"/>
              </a:spcAft>
              <a:buClr>
                <a:schemeClr val="dk1"/>
              </a:buClr>
              <a:buSzPts val="2800"/>
              <a:buChar char="•"/>
            </a:pPr>
            <a:r>
              <a:rPr lang="en-US"/>
              <a:t>Adults, older siblings, cousins, and peers serve as “</a:t>
            </a:r>
            <a:r>
              <a:rPr lang="en-US" b="1"/>
              <a:t>more knowledgeable others</a:t>
            </a:r>
            <a:r>
              <a:rPr lang="en-US"/>
              <a:t>”</a:t>
            </a:r>
            <a:endParaRPr/>
          </a:p>
          <a:p>
            <a:pPr marL="228600" lvl="0" indent="-228600" algn="l" rtl="0">
              <a:lnSpc>
                <a:spcPct val="150000"/>
              </a:lnSpc>
              <a:spcBef>
                <a:spcPts val="1000"/>
              </a:spcBef>
              <a:spcAft>
                <a:spcPts val="0"/>
              </a:spcAft>
              <a:buClr>
                <a:schemeClr val="dk1"/>
              </a:buClr>
              <a:buSzPts val="2800"/>
              <a:buChar char="•"/>
            </a:pPr>
            <a:r>
              <a:rPr lang="en-US"/>
              <a:t>They provide a rich variety of expressions, gestures, sounds and language to communicate about how to survive and thrive</a:t>
            </a:r>
            <a:endParaRPr/>
          </a:p>
          <a:p>
            <a:pPr marL="228600" lvl="0" indent="-147637" algn="l" rtl="0">
              <a:lnSpc>
                <a:spcPct val="90000"/>
              </a:lnSpc>
              <a:spcBef>
                <a:spcPts val="1000"/>
              </a:spcBef>
              <a:spcAft>
                <a:spcPts val="0"/>
              </a:spcAft>
              <a:buClr>
                <a:schemeClr val="dk1"/>
              </a:buClr>
              <a:buSzPts val="1275"/>
              <a:buNone/>
            </a:pPr>
            <a:endParaRPr sz="1275"/>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26"/>
          <p:cNvSpPr txBox="1">
            <a:spLocks noGrp="1"/>
          </p:cNvSpPr>
          <p:nvPr>
            <p:ph type="title"/>
          </p:nvPr>
        </p:nvSpPr>
        <p:spPr>
          <a:xfrm>
            <a:off x="628650" y="365127"/>
            <a:ext cx="7886700" cy="866774"/>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“Proximal Zone of Development”</a:t>
            </a:r>
            <a:endParaRPr/>
          </a:p>
        </p:txBody>
      </p:sp>
      <p:sp>
        <p:nvSpPr>
          <p:cNvPr id="236" name="Google Shape;236;p26"/>
          <p:cNvSpPr txBox="1">
            <a:spLocks noGrp="1"/>
          </p:cNvSpPr>
          <p:nvPr>
            <p:ph idx="1"/>
          </p:nvPr>
        </p:nvSpPr>
        <p:spPr>
          <a:xfrm>
            <a:off x="628650" y="1511300"/>
            <a:ext cx="7886700" cy="4665663"/>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a:t>He believed that adults naturally </a:t>
            </a:r>
            <a:r>
              <a:rPr lang="en-US" b="1"/>
              <a:t>scaffold</a:t>
            </a:r>
            <a:r>
              <a:rPr lang="en-US" i="1"/>
              <a:t> </a:t>
            </a:r>
            <a:r>
              <a:rPr lang="en-US"/>
              <a:t>child learning through interactions that are appropriate to the child’s readiness</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27"/>
          <p:cNvSpPr txBox="1">
            <a:spLocks noGrp="1"/>
          </p:cNvSpPr>
          <p:nvPr>
            <p:ph type="title"/>
          </p:nvPr>
        </p:nvSpPr>
        <p:spPr>
          <a:xfrm>
            <a:off x="628650" y="365127"/>
            <a:ext cx="7886700" cy="803274"/>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Vygotsky: Sequential stages </a:t>
            </a:r>
            <a:endParaRPr dirty="0"/>
          </a:p>
        </p:txBody>
      </p:sp>
      <p:sp>
        <p:nvSpPr>
          <p:cNvPr id="243" name="Google Shape;243;p27"/>
          <p:cNvSpPr txBox="1">
            <a:spLocks noGrp="1"/>
          </p:cNvSpPr>
          <p:nvPr>
            <p:ph idx="1"/>
          </p:nvPr>
        </p:nvSpPr>
        <p:spPr>
          <a:xfrm>
            <a:off x="628650" y="1447800"/>
            <a:ext cx="7886700" cy="4729163"/>
          </a:xfrm>
          <a:prstGeom prst="rect">
            <a:avLst/>
          </a:prstGeom>
          <a:noFill/>
          <a:ln>
            <a:noFill/>
          </a:ln>
        </p:spPr>
        <p:txBody>
          <a:bodyPr spcFirstLastPara="1" wrap="square" lIns="91425" tIns="45700" rIns="91425" bIns="45700" anchor="t" anchorCtr="0">
            <a:normAutofit/>
          </a:bodyPr>
          <a:lstStyle/>
          <a:p>
            <a:pPr marL="385763" lvl="0" indent="-385763" algn="l" rtl="0">
              <a:lnSpc>
                <a:spcPct val="150000"/>
              </a:lnSpc>
              <a:spcBef>
                <a:spcPts val="0"/>
              </a:spcBef>
              <a:spcAft>
                <a:spcPts val="0"/>
              </a:spcAft>
              <a:buClr>
                <a:schemeClr val="dk1"/>
              </a:buClr>
              <a:buSzPts val="2800"/>
              <a:buFont typeface="Calibri"/>
              <a:buAutoNum type="arabicPeriod"/>
            </a:pPr>
            <a:r>
              <a:rPr lang="en-US" dirty="0"/>
              <a:t>Face to face interaction</a:t>
            </a:r>
            <a:endParaRPr dirty="0"/>
          </a:p>
          <a:p>
            <a:pPr marL="385763" lvl="0" indent="-385763" algn="l" rtl="0">
              <a:lnSpc>
                <a:spcPct val="150000"/>
              </a:lnSpc>
              <a:spcBef>
                <a:spcPts val="1000"/>
              </a:spcBef>
              <a:spcAft>
                <a:spcPts val="0"/>
              </a:spcAft>
              <a:buClr>
                <a:schemeClr val="dk1"/>
              </a:buClr>
              <a:buSzPts val="2800"/>
              <a:buFont typeface="Calibri"/>
              <a:buAutoNum type="arabicPeriod"/>
            </a:pPr>
            <a:r>
              <a:rPr lang="en-US" dirty="0"/>
              <a:t>Joint attention</a:t>
            </a:r>
            <a:endParaRPr dirty="0"/>
          </a:p>
          <a:p>
            <a:pPr marL="385763" lvl="0" indent="-385763" algn="l" rtl="0">
              <a:lnSpc>
                <a:spcPct val="150000"/>
              </a:lnSpc>
              <a:spcBef>
                <a:spcPts val="1000"/>
              </a:spcBef>
              <a:spcAft>
                <a:spcPts val="0"/>
              </a:spcAft>
              <a:buClr>
                <a:schemeClr val="dk1"/>
              </a:buClr>
              <a:buSzPts val="2800"/>
              <a:buFont typeface="Calibri"/>
              <a:buAutoNum type="arabicPeriod"/>
            </a:pPr>
            <a:r>
              <a:rPr lang="en-US" dirty="0"/>
              <a:t>Acquire the use of symbols (gestures, sounds, language)</a:t>
            </a:r>
            <a:endParaRPr dirty="0"/>
          </a:p>
          <a:p>
            <a:pPr marL="385763" lvl="0" indent="-385763" algn="l" rtl="0">
              <a:lnSpc>
                <a:spcPct val="150000"/>
              </a:lnSpc>
              <a:spcBef>
                <a:spcPts val="1000"/>
              </a:spcBef>
              <a:spcAft>
                <a:spcPts val="0"/>
              </a:spcAft>
              <a:buClr>
                <a:schemeClr val="dk1"/>
              </a:buClr>
              <a:buSzPts val="2800"/>
              <a:buFont typeface="Calibri"/>
              <a:buAutoNum type="arabicPeriod"/>
            </a:pPr>
            <a:r>
              <a:rPr lang="en-US" dirty="0"/>
              <a:t>After language acquisition, increased interactions with adults/peers develop higher order capacities</a:t>
            </a:r>
            <a:endParaRP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28"/>
          <p:cNvSpPr txBox="1">
            <a:spLocks noGrp="1"/>
          </p:cNvSpPr>
          <p:nvPr>
            <p:ph type="title"/>
          </p:nvPr>
        </p:nvSpPr>
        <p:spPr>
          <a:xfrm>
            <a:off x="628650" y="380366"/>
            <a:ext cx="78867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Video: A look at Vygotsky</a:t>
            </a:r>
            <a:endParaRPr/>
          </a:p>
        </p:txBody>
      </p:sp>
      <p:pic>
        <p:nvPicPr>
          <p:cNvPr id="4" name="Picture 3">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2688" y="1371600"/>
            <a:ext cx="7278624" cy="4114800"/>
          </a:xfrm>
          <a:prstGeom prst="rect">
            <a:avLst/>
          </a:prstGeom>
        </p:spPr>
      </p:pic>
      <p:sp>
        <p:nvSpPr>
          <p:cNvPr id="2" name="Rectangle 1"/>
          <p:cNvSpPr/>
          <p:nvPr/>
        </p:nvSpPr>
        <p:spPr>
          <a:xfrm>
            <a:off x="3215699" y="5486400"/>
            <a:ext cx="2712602" cy="307777"/>
          </a:xfrm>
          <a:prstGeom prst="rect">
            <a:avLst/>
          </a:prstGeom>
        </p:spPr>
        <p:txBody>
          <a:bodyPr wrap="none">
            <a:spAutoFit/>
          </a:bodyPr>
          <a:lstStyle/>
          <a:p>
            <a:pPr lvl="0"/>
            <a:r>
              <a:rPr lang="en-US" dirty="0">
                <a:hlinkClick r:id="rId3"/>
              </a:rPr>
              <a:t>https://youtu.be/8I2hrSRbmHE</a:t>
            </a:r>
            <a:r>
              <a:rPr lang="en-US" dirty="0"/>
              <a:t>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255" name="Google Shape;255;p29"/>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Activity</a:t>
            </a:r>
            <a:endParaRPr dirty="0"/>
          </a:p>
        </p:txBody>
      </p:sp>
      <p:sp>
        <p:nvSpPr>
          <p:cNvPr id="256" name="Google Shape;256;p29"/>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As a group, discuss how the concept of “proximal zone of development” can be used to inform IFSP/IEP planning</a:t>
            </a: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5"/>
        <p:cNvGrpSpPr/>
        <p:nvPr/>
      </p:nvGrpSpPr>
      <p:grpSpPr>
        <a:xfrm>
          <a:off x="0" y="0"/>
          <a:ext cx="0" cy="0"/>
          <a:chOff x="0" y="0"/>
          <a:chExt cx="0" cy="0"/>
        </a:xfrm>
      </p:grpSpPr>
      <p:sp>
        <p:nvSpPr>
          <p:cNvPr id="76" name="Google Shape;76;p3"/>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Component 1.1</a:t>
            </a:r>
            <a:endParaRPr dirty="0"/>
          </a:p>
        </p:txBody>
      </p:sp>
      <p:sp>
        <p:nvSpPr>
          <p:cNvPr id="77" name="Google Shape;77;p3"/>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1.1 Candidates demonstrate an understanding of the impact that different theories and philosophies of early learning and development have on assessment, curriculum, intervention, and instruction decisions</a:t>
            </a:r>
            <a:endParaRP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sp>
        <p:nvSpPr>
          <p:cNvPr id="261" name="Google Shape;261;p30"/>
          <p:cNvSpPr txBox="1">
            <a:spLocks noGrp="1"/>
          </p:cNvSpPr>
          <p:nvPr>
            <p:ph type="title"/>
          </p:nvPr>
        </p:nvSpPr>
        <p:spPr>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600"/>
              <a:buFont typeface="Calibri"/>
              <a:buNone/>
            </a:pPr>
            <a:r>
              <a:rPr lang="en-US" sz="3600" dirty="0"/>
              <a:t>Attachment Theory</a:t>
            </a:r>
            <a:endParaRP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Google Shape;266;p31"/>
          <p:cNvSpPr txBox="1">
            <a:spLocks noGrp="1"/>
          </p:cNvSpPr>
          <p:nvPr>
            <p:ph type="title"/>
          </p:nvPr>
        </p:nvSpPr>
        <p:spPr>
          <a:xfrm>
            <a:off x="429370" y="419101"/>
            <a:ext cx="8263890" cy="914399"/>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Harlow’s Experiments</a:t>
            </a:r>
            <a:endParaRPr dirty="0"/>
          </a:p>
        </p:txBody>
      </p:sp>
      <p:sp>
        <p:nvSpPr>
          <p:cNvPr id="267" name="Google Shape;267;p31"/>
          <p:cNvSpPr txBox="1">
            <a:spLocks noGrp="1"/>
          </p:cNvSpPr>
          <p:nvPr>
            <p:ph idx="1"/>
          </p:nvPr>
        </p:nvSpPr>
        <p:spPr>
          <a:xfrm>
            <a:off x="429370" y="1803399"/>
            <a:ext cx="8263890" cy="3696717"/>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400"/>
              <a:buChar char="•"/>
            </a:pPr>
            <a:r>
              <a:rPr lang="en-US" sz="2400" dirty="0"/>
              <a:t>Series of studies in the mid-1900’s</a:t>
            </a:r>
            <a:endParaRPr dirty="0"/>
          </a:p>
          <a:p>
            <a:pPr marL="228600" lvl="0" indent="-228600" algn="l" rtl="0">
              <a:lnSpc>
                <a:spcPct val="150000"/>
              </a:lnSpc>
              <a:spcBef>
                <a:spcPts val="1000"/>
              </a:spcBef>
              <a:spcAft>
                <a:spcPts val="0"/>
              </a:spcAft>
              <a:buClr>
                <a:schemeClr val="dk1"/>
              </a:buClr>
              <a:buSzPts val="2400"/>
              <a:buChar char="•"/>
            </a:pPr>
            <a:r>
              <a:rPr lang="en-US" sz="2400" dirty="0"/>
              <a:t>Young primates sought connection and comfort over food sources</a:t>
            </a:r>
            <a:endParaRPr dirty="0"/>
          </a:p>
          <a:p>
            <a:pPr marL="228600" lvl="0" indent="-228600" algn="l" rtl="0">
              <a:lnSpc>
                <a:spcPct val="150000"/>
              </a:lnSpc>
              <a:spcBef>
                <a:spcPts val="1000"/>
              </a:spcBef>
              <a:spcAft>
                <a:spcPts val="0"/>
              </a:spcAft>
              <a:buClr>
                <a:schemeClr val="dk1"/>
              </a:buClr>
              <a:buSzPts val="2400"/>
              <a:buChar char="•"/>
            </a:pPr>
            <a:r>
              <a:rPr lang="en-US" sz="2400" dirty="0"/>
              <a:t>Described the concept of early bonding in other animal species </a:t>
            </a:r>
            <a:endParaRPr dirty="0"/>
          </a:p>
          <a:p>
            <a:pPr marL="228600" lvl="0" indent="-76200" algn="l" rtl="0">
              <a:lnSpc>
                <a:spcPct val="90000"/>
              </a:lnSpc>
              <a:spcBef>
                <a:spcPts val="1000"/>
              </a:spcBef>
              <a:spcAft>
                <a:spcPts val="0"/>
              </a:spcAft>
              <a:buClr>
                <a:schemeClr val="dk1"/>
              </a:buClr>
              <a:buSzPts val="2400"/>
              <a:buNone/>
            </a:pPr>
            <a:endParaRPr sz="24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32"/>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lvl="0" algn="ctr">
              <a:buSzPts val="3600"/>
            </a:pPr>
            <a:r>
              <a:rPr lang="en-US" sz="3600" dirty="0"/>
              <a:t>Attachment and Regulation From an Adult Are Primary Needs</a:t>
            </a:r>
            <a:endParaRPr dirty="0"/>
          </a:p>
        </p:txBody>
      </p:sp>
      <p:sp>
        <p:nvSpPr>
          <p:cNvPr id="274" name="Google Shape;274;p32"/>
          <p:cNvSpPr txBox="1">
            <a:spLocks noGrp="1"/>
          </p:cNvSpPr>
          <p:nvPr>
            <p:ph idx="1"/>
          </p:nvPr>
        </p:nvSpPr>
        <p:spPr>
          <a:xfrm>
            <a:off x="628650" y="1690689"/>
            <a:ext cx="7886700" cy="4486274"/>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3000"/>
              <a:buFont typeface="Arial"/>
              <a:buChar char="•"/>
            </a:pPr>
            <a:r>
              <a:rPr lang="en-US" sz="3000" dirty="0"/>
              <a:t>Babies are hard-wired to seek proximity to their mothers at birth</a:t>
            </a:r>
            <a:endParaRPr dirty="0"/>
          </a:p>
          <a:p>
            <a:pPr marL="228600" lvl="0" indent="-228600" algn="l" rtl="0">
              <a:lnSpc>
                <a:spcPct val="150000"/>
              </a:lnSpc>
              <a:spcBef>
                <a:spcPts val="1000"/>
              </a:spcBef>
              <a:spcAft>
                <a:spcPts val="0"/>
              </a:spcAft>
              <a:buClr>
                <a:schemeClr val="dk1"/>
              </a:buClr>
              <a:buSzPts val="3000"/>
              <a:buChar char="•"/>
            </a:pPr>
            <a:r>
              <a:rPr lang="en-US" sz="3000" dirty="0"/>
              <a:t>Through touch, rocking, singing, and caregiving, adults in virtually all cultures respond to the distress of infants and toddlers to restore them to a regulated state</a:t>
            </a:r>
            <a:endParaRPr dirty="0"/>
          </a:p>
          <a:p>
            <a:pPr marL="228600" lvl="0" indent="0" algn="l" rtl="0">
              <a:lnSpc>
                <a:spcPct val="150000"/>
              </a:lnSpc>
              <a:spcBef>
                <a:spcPts val="1000"/>
              </a:spcBef>
              <a:spcAft>
                <a:spcPts val="0"/>
              </a:spcAft>
              <a:buClr>
                <a:schemeClr val="dk1"/>
              </a:buClr>
              <a:buSzPts val="3600"/>
              <a:buFont typeface="Arial"/>
              <a:buNone/>
            </a:pPr>
            <a:endParaRPr sz="3600" dirty="0">
              <a:latin typeface="Calibri"/>
              <a:ea typeface="Calibri"/>
              <a:cs typeface="Calibri"/>
              <a:sym typeface="Calibri"/>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33"/>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Mary Ainsworth: Patterns of Attachment </a:t>
            </a:r>
            <a:endParaRPr/>
          </a:p>
        </p:txBody>
      </p:sp>
      <p:sp>
        <p:nvSpPr>
          <p:cNvPr id="281" name="Google Shape;281;p33"/>
          <p:cNvSpPr txBox="1">
            <a:spLocks noGrp="1"/>
          </p:cNvSpPr>
          <p:nvPr>
            <p:ph idx="1"/>
          </p:nvPr>
        </p:nvSpPr>
        <p:spPr>
          <a:xfrm>
            <a:off x="628650" y="1384300"/>
            <a:ext cx="7886700" cy="4792663"/>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Used the “Strange Situation” Paradigm</a:t>
            </a:r>
            <a:endParaRPr dirty="0"/>
          </a:p>
          <a:p>
            <a:pPr marL="228600" lvl="0" indent="-228600" algn="l" rtl="0">
              <a:lnSpc>
                <a:spcPct val="150000"/>
              </a:lnSpc>
              <a:spcBef>
                <a:spcPts val="1000"/>
              </a:spcBef>
              <a:spcAft>
                <a:spcPts val="0"/>
              </a:spcAft>
              <a:buClr>
                <a:schemeClr val="dk1"/>
              </a:buClr>
              <a:buSzPts val="2800"/>
              <a:buChar char="•"/>
            </a:pPr>
            <a:r>
              <a:rPr lang="en-US" dirty="0"/>
              <a:t>Recorded and validated attachment styles:</a:t>
            </a:r>
            <a:endParaRPr dirty="0"/>
          </a:p>
          <a:p>
            <a:pPr marL="685800" lvl="1" indent="-228600" algn="l" rtl="0">
              <a:lnSpc>
                <a:spcPct val="150000"/>
              </a:lnSpc>
              <a:spcBef>
                <a:spcPts val="500"/>
              </a:spcBef>
              <a:spcAft>
                <a:spcPts val="0"/>
              </a:spcAft>
              <a:buClr>
                <a:schemeClr val="dk1"/>
              </a:buClr>
              <a:buSzPts val="2800"/>
              <a:buChar char="•"/>
            </a:pPr>
            <a:r>
              <a:rPr lang="en-US" sz="2800" dirty="0"/>
              <a:t>Secure </a:t>
            </a:r>
            <a:endParaRPr dirty="0"/>
          </a:p>
          <a:p>
            <a:pPr marL="685800" lvl="1" indent="-228600" algn="l" rtl="0">
              <a:lnSpc>
                <a:spcPct val="150000"/>
              </a:lnSpc>
              <a:spcBef>
                <a:spcPts val="500"/>
              </a:spcBef>
              <a:spcAft>
                <a:spcPts val="0"/>
              </a:spcAft>
              <a:buClr>
                <a:schemeClr val="dk1"/>
              </a:buClr>
              <a:buSzPts val="2800"/>
              <a:buChar char="•"/>
            </a:pPr>
            <a:r>
              <a:rPr lang="en-US" sz="2800" dirty="0"/>
              <a:t>Insecure: Avoidant </a:t>
            </a:r>
            <a:endParaRPr dirty="0"/>
          </a:p>
          <a:p>
            <a:pPr marL="685800" lvl="1" indent="-228600" algn="l" rtl="0">
              <a:lnSpc>
                <a:spcPct val="150000"/>
              </a:lnSpc>
              <a:spcBef>
                <a:spcPts val="500"/>
              </a:spcBef>
              <a:spcAft>
                <a:spcPts val="0"/>
              </a:spcAft>
              <a:buClr>
                <a:schemeClr val="dk1"/>
              </a:buClr>
              <a:buSzPts val="2800"/>
              <a:buChar char="•"/>
            </a:pPr>
            <a:r>
              <a:rPr lang="en-US" sz="2800" dirty="0"/>
              <a:t>Insecure: Resistant/Ambivalent</a:t>
            </a:r>
            <a:endParaRPr dirty="0"/>
          </a:p>
          <a:p>
            <a:pPr marL="685800" lvl="1" indent="-228600" algn="l" rtl="0">
              <a:lnSpc>
                <a:spcPct val="150000"/>
              </a:lnSpc>
              <a:spcBef>
                <a:spcPts val="500"/>
              </a:spcBef>
              <a:spcAft>
                <a:spcPts val="0"/>
              </a:spcAft>
              <a:buClr>
                <a:schemeClr val="dk1"/>
              </a:buClr>
              <a:buSzPts val="2800"/>
              <a:buChar char="•"/>
            </a:pPr>
            <a:r>
              <a:rPr lang="en-US" sz="2800" dirty="0"/>
              <a:t>Insecure: Disorganized/Disoriented </a:t>
            </a:r>
            <a:endParaRPr dirty="0"/>
          </a:p>
          <a:p>
            <a:pPr marL="685800" lvl="1" indent="-76200" algn="l" rtl="0">
              <a:lnSpc>
                <a:spcPct val="90000"/>
              </a:lnSpc>
              <a:spcBef>
                <a:spcPts val="500"/>
              </a:spcBef>
              <a:spcAft>
                <a:spcPts val="0"/>
              </a:spcAft>
              <a:buClr>
                <a:schemeClr val="dk1"/>
              </a:buClr>
              <a:buSzPts val="2400"/>
              <a:buNone/>
            </a:pPr>
            <a:endParaRPr dirty="0"/>
          </a:p>
          <a:p>
            <a:pPr marL="685800" lvl="1" indent="-76200" algn="l" rtl="0">
              <a:lnSpc>
                <a:spcPct val="90000"/>
              </a:lnSpc>
              <a:spcBef>
                <a:spcPts val="500"/>
              </a:spcBef>
              <a:spcAft>
                <a:spcPts val="0"/>
              </a:spcAft>
              <a:buClr>
                <a:schemeClr val="dk1"/>
              </a:buClr>
              <a:buSzPts val="2400"/>
              <a:buNone/>
            </a:pPr>
            <a:endParaRP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p34"/>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lvl="0" algn="ctr">
              <a:buSzPts val="3600"/>
            </a:pPr>
            <a:r>
              <a:rPr lang="en-US" sz="3600" dirty="0"/>
              <a:t>Video: A Look at Attachment Theory</a:t>
            </a:r>
            <a:endParaRPr dirty="0"/>
          </a:p>
        </p:txBody>
      </p:sp>
      <p:pic>
        <p:nvPicPr>
          <p:cNvPr id="2" name="Picture 1">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2688" y="1511300"/>
            <a:ext cx="7278624" cy="4114800"/>
          </a:xfrm>
          <a:prstGeom prst="rect">
            <a:avLst/>
          </a:prstGeom>
        </p:spPr>
      </p:pic>
      <p:sp>
        <p:nvSpPr>
          <p:cNvPr id="3" name="Rectangle 2"/>
          <p:cNvSpPr/>
          <p:nvPr/>
        </p:nvSpPr>
        <p:spPr>
          <a:xfrm>
            <a:off x="3129938" y="5626100"/>
            <a:ext cx="2884123" cy="307777"/>
          </a:xfrm>
          <a:prstGeom prst="rect">
            <a:avLst/>
          </a:prstGeom>
        </p:spPr>
        <p:txBody>
          <a:bodyPr wrap="none">
            <a:spAutoFit/>
          </a:bodyPr>
          <a:lstStyle/>
          <a:p>
            <a:pPr lvl="0"/>
            <a:r>
              <a:rPr lang="en-US" dirty="0">
                <a:hlinkClick r:id="rId3"/>
              </a:rPr>
              <a:t>https://youtu.be/WjOowWxOXCg</a:t>
            </a:r>
            <a:r>
              <a:rPr lang="en-US" dirty="0"/>
              <a:t>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292"/>
        <p:cNvGrpSpPr/>
        <p:nvPr/>
      </p:nvGrpSpPr>
      <p:grpSpPr>
        <a:xfrm>
          <a:off x="0" y="0"/>
          <a:ext cx="0" cy="0"/>
          <a:chOff x="0" y="0"/>
          <a:chExt cx="0" cy="0"/>
        </a:xfrm>
      </p:grpSpPr>
      <p:sp>
        <p:nvSpPr>
          <p:cNvPr id="293" name="Google Shape;293;p35"/>
          <p:cNvSpPr txBox="1">
            <a:spLocks noGrp="1"/>
          </p:cNvSpPr>
          <p:nvPr>
            <p:ph type="title"/>
          </p:nvPr>
        </p:nvSpPr>
        <p:spPr>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3600"/>
              <a:buFont typeface="Calibri"/>
              <a:buNone/>
            </a:pPr>
            <a:r>
              <a:rPr lang="en-US" sz="3600" dirty="0"/>
              <a:t>Transactional/Ecological Theories</a:t>
            </a:r>
            <a:endParaRPr dirty="0"/>
          </a:p>
        </p:txBody>
      </p:sp>
      <p:sp>
        <p:nvSpPr>
          <p:cNvPr id="294" name="Google Shape;294;p35"/>
          <p:cNvSpPr txBox="1">
            <a:spLocks noGrp="1"/>
          </p:cNvSpPr>
          <p:nvPr>
            <p:ph type="body" idx="1"/>
          </p:nvPr>
        </p:nvSpPr>
        <p:spPr>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400"/>
              <a:buNone/>
            </a:pPr>
            <a:r>
              <a:rPr lang="en-US" dirty="0"/>
              <a:t>Merging behavioral, developmental and systems theory into a unified theory of child development</a:t>
            </a:r>
            <a:endParaRP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Google Shape;300;p36"/>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Transactional Model: Sameroff</a:t>
            </a:r>
            <a:endParaRPr dirty="0"/>
          </a:p>
        </p:txBody>
      </p:sp>
      <p:sp>
        <p:nvSpPr>
          <p:cNvPr id="301" name="Google Shape;301;p36"/>
          <p:cNvSpPr txBox="1">
            <a:spLocks noGrp="1"/>
          </p:cNvSpPr>
          <p:nvPr>
            <p:ph idx="1"/>
          </p:nvPr>
        </p:nvSpPr>
        <p:spPr>
          <a:xfrm>
            <a:off x="628650" y="1825625"/>
            <a:ext cx="7886700" cy="4137853"/>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400"/>
              <a:buChar char="•"/>
            </a:pPr>
            <a:r>
              <a:rPr lang="en-US" sz="2400" dirty="0"/>
              <a:t>Nature and nurture both influence development through a constant interactive process</a:t>
            </a:r>
            <a:endParaRPr dirty="0"/>
          </a:p>
          <a:p>
            <a:pPr marL="228600" lvl="0" indent="-228600" algn="l" rtl="0">
              <a:lnSpc>
                <a:spcPct val="150000"/>
              </a:lnSpc>
              <a:spcBef>
                <a:spcPts val="1000"/>
              </a:spcBef>
              <a:spcAft>
                <a:spcPts val="0"/>
              </a:spcAft>
              <a:buClr>
                <a:schemeClr val="dk1"/>
              </a:buClr>
              <a:buSzPts val="2400"/>
              <a:buChar char="•"/>
            </a:pPr>
            <a:r>
              <a:rPr lang="en-US" sz="2400" dirty="0"/>
              <a:t>Inborn and environmental forces shape development in a bi-directional and transactional manner</a:t>
            </a:r>
            <a:endParaRPr dirty="0"/>
          </a:p>
          <a:p>
            <a:pPr marL="228600" lvl="0" indent="-50800" algn="l" rtl="0">
              <a:lnSpc>
                <a:spcPct val="90000"/>
              </a:lnSpc>
              <a:spcBef>
                <a:spcPts val="1000"/>
              </a:spcBef>
              <a:spcAft>
                <a:spcPts val="0"/>
              </a:spcAft>
              <a:buClr>
                <a:schemeClr val="dk1"/>
              </a:buClr>
              <a:buSzPts val="2800"/>
              <a:buNone/>
            </a:pPr>
            <a:endParaRPr dirty="0"/>
          </a:p>
          <a:p>
            <a:pPr marL="1828800" lvl="4" indent="0" algn="l" rtl="0">
              <a:lnSpc>
                <a:spcPct val="90000"/>
              </a:lnSpc>
              <a:spcBef>
                <a:spcPts val="500"/>
              </a:spcBef>
              <a:spcAft>
                <a:spcPts val="0"/>
              </a:spcAft>
              <a:buClr>
                <a:schemeClr val="dk1"/>
              </a:buClr>
              <a:buSzPts val="1800"/>
              <a:buNone/>
            </a:pPr>
            <a:endParaRPr dirty="0"/>
          </a:p>
        </p:txBody>
      </p:sp>
      <p:pic>
        <p:nvPicPr>
          <p:cNvPr id="302" name="Google Shape;302;p36"/>
          <p:cNvPicPr preferRelativeResize="0"/>
          <p:nvPr/>
        </p:nvPicPr>
        <p:blipFill rotWithShape="1">
          <a:blip r:embed="rId3">
            <a:alphaModFix/>
          </a:blip>
          <a:srcRect/>
          <a:stretch/>
        </p:blipFill>
        <p:spPr>
          <a:xfrm>
            <a:off x="5976938" y="3894551"/>
            <a:ext cx="2040628" cy="2068927"/>
          </a:xfrm>
          <a:prstGeom prst="rect">
            <a:avLst/>
          </a:prstGeom>
          <a:noFill/>
          <a:ln>
            <a:noFill/>
          </a:ln>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307"/>
        <p:cNvGrpSpPr/>
        <p:nvPr/>
      </p:nvGrpSpPr>
      <p:grpSpPr>
        <a:xfrm>
          <a:off x="0" y="0"/>
          <a:ext cx="0" cy="0"/>
          <a:chOff x="0" y="0"/>
          <a:chExt cx="0" cy="0"/>
        </a:xfrm>
      </p:grpSpPr>
      <p:sp>
        <p:nvSpPr>
          <p:cNvPr id="308" name="Google Shape;308;p37"/>
          <p:cNvSpPr txBox="1">
            <a:spLocks noGrp="1"/>
          </p:cNvSpPr>
          <p:nvPr>
            <p:ph type="title"/>
          </p:nvPr>
        </p:nvSpPr>
        <p:spPr>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chemeClr val="dk1"/>
              </a:buClr>
              <a:buSzPct val="100000"/>
              <a:buFont typeface="Calibri"/>
              <a:buNone/>
            </a:pPr>
            <a:r>
              <a:rPr lang="en-US" sz="4000" dirty="0"/>
              <a:t>Bronfenbrenner: </a:t>
            </a:r>
            <a:br>
              <a:rPr lang="en-US" sz="4000" dirty="0"/>
            </a:br>
            <a:r>
              <a:rPr lang="en-US" sz="4000" dirty="0"/>
              <a:t>Ecological Systems Theory</a:t>
            </a:r>
            <a:br>
              <a:rPr lang="en-US" sz="2850" dirty="0"/>
            </a:br>
            <a:endParaRPr sz="2850" dirty="0"/>
          </a:p>
        </p:txBody>
      </p:sp>
      <p:sp>
        <p:nvSpPr>
          <p:cNvPr id="309" name="Google Shape;309;p37"/>
          <p:cNvSpPr txBox="1">
            <a:spLocks noGrp="1"/>
          </p:cNvSpPr>
          <p:nvPr>
            <p:ph idx="1"/>
          </p:nvPr>
        </p:nvSpPr>
        <p:spPr>
          <a:xfrm>
            <a:off x="628650" y="1690689"/>
            <a:ext cx="7886700" cy="4206528"/>
          </a:xfrm>
          <a:prstGeom prst="rect">
            <a:avLst/>
          </a:prstGeom>
          <a:noFill/>
          <a:ln>
            <a:noFill/>
          </a:ln>
        </p:spPr>
        <p:txBody>
          <a:bodyPr spcFirstLastPara="1" wrap="square" lIns="91425" tIns="45700" rIns="91425" bIns="45700" anchor="ctr" anchorCtr="0">
            <a:normAutofit/>
          </a:bodyPr>
          <a:lstStyle/>
          <a:p>
            <a:pPr marL="228600" lvl="0" indent="-228600" algn="l" rtl="0">
              <a:lnSpc>
                <a:spcPct val="150000"/>
              </a:lnSpc>
              <a:spcBef>
                <a:spcPts val="0"/>
              </a:spcBef>
              <a:spcAft>
                <a:spcPts val="0"/>
              </a:spcAft>
              <a:buClr>
                <a:schemeClr val="dk1"/>
              </a:buClr>
              <a:buSzPts val="2800"/>
              <a:buFont typeface="Arial"/>
              <a:buChar char="•"/>
            </a:pPr>
            <a:r>
              <a:rPr lang="en-US" dirty="0"/>
              <a:t>Importance of emotionally connected caregiving relationships – the need for safety and stability within families support emerging development</a:t>
            </a:r>
            <a:endParaRPr dirty="0"/>
          </a:p>
          <a:p>
            <a:pPr marL="228600" lvl="0" indent="-228600" algn="l" rtl="0">
              <a:lnSpc>
                <a:spcPct val="150000"/>
              </a:lnSpc>
              <a:spcBef>
                <a:spcPts val="1000"/>
              </a:spcBef>
              <a:spcAft>
                <a:spcPts val="0"/>
              </a:spcAft>
              <a:buClr>
                <a:schemeClr val="dk1"/>
              </a:buClr>
              <a:buSzPts val="2800"/>
              <a:buFont typeface="Arial"/>
              <a:buChar char="•"/>
            </a:pPr>
            <a:r>
              <a:rPr lang="en-US" dirty="0"/>
              <a:t> A </a:t>
            </a:r>
            <a:r>
              <a:rPr lang="en-US" i="1" dirty="0"/>
              <a:t>dynamic system</a:t>
            </a:r>
            <a:r>
              <a:rPr lang="en-US" dirty="0"/>
              <a:t> involving both the child’s biological makeup and the collective forces of environment to shape development</a:t>
            </a:r>
            <a:endParaRPr dirty="0"/>
          </a:p>
          <a:p>
            <a:pPr marL="0" lvl="0" indent="0" algn="l" rtl="0">
              <a:lnSpc>
                <a:spcPct val="90000"/>
              </a:lnSpc>
              <a:spcBef>
                <a:spcPts val="1000"/>
              </a:spcBef>
              <a:spcAft>
                <a:spcPts val="0"/>
              </a:spcAft>
              <a:buClr>
                <a:schemeClr val="dk1"/>
              </a:buClr>
              <a:buSzPts val="1650"/>
              <a:buNone/>
            </a:pPr>
            <a:endParaRPr sz="1650" dirty="0"/>
          </a:p>
          <a:p>
            <a:pPr marL="228600" lvl="0" indent="-123825" algn="l" rtl="0">
              <a:lnSpc>
                <a:spcPct val="90000"/>
              </a:lnSpc>
              <a:spcBef>
                <a:spcPts val="1000"/>
              </a:spcBef>
              <a:spcAft>
                <a:spcPts val="0"/>
              </a:spcAft>
              <a:buClr>
                <a:schemeClr val="dk1"/>
              </a:buClr>
              <a:buSzPts val="1650"/>
              <a:buNone/>
            </a:pPr>
            <a:endParaRPr sz="165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314"/>
        <p:cNvGrpSpPr/>
        <p:nvPr/>
      </p:nvGrpSpPr>
      <p:grpSpPr>
        <a:xfrm>
          <a:off x="0" y="0"/>
          <a:ext cx="0" cy="0"/>
          <a:chOff x="0" y="0"/>
          <a:chExt cx="0" cy="0"/>
        </a:xfrm>
      </p:grpSpPr>
      <p:sp>
        <p:nvSpPr>
          <p:cNvPr id="315" name="Google Shape;315;p38"/>
          <p:cNvSpPr txBox="1">
            <a:spLocks noGrp="1"/>
          </p:cNvSpPr>
          <p:nvPr>
            <p:ph type="title"/>
          </p:nvPr>
        </p:nvSpPr>
        <p:spPr>
          <a:xfrm>
            <a:off x="5281392" y="3192311"/>
            <a:ext cx="3027251" cy="1790700"/>
          </a:xfrm>
          <a:prstGeom prst="rect">
            <a:avLst/>
          </a:prstGeom>
          <a:noFill/>
          <a:ln>
            <a:noFill/>
          </a:ln>
        </p:spPr>
        <p:txBody>
          <a:bodyPr spcFirstLastPara="1" wrap="square" lIns="68575" tIns="34275" rIns="68575" bIns="34275" anchor="t"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Bioecological Model</a:t>
            </a:r>
            <a:endParaRPr dirty="0"/>
          </a:p>
        </p:txBody>
      </p:sp>
      <p:pic>
        <p:nvPicPr>
          <p:cNvPr id="316" name="Google Shape;316;p38" descr="A picture containing text, device&#10;&#10;Description automatically generated"/>
          <p:cNvPicPr preferRelativeResize="0">
            <a:picLocks noGrp="1"/>
          </p:cNvPicPr>
          <p:nvPr>
            <p:ph idx="1"/>
          </p:nvPr>
        </p:nvPicPr>
        <p:blipFill rotWithShape="1">
          <a:blip r:embed="rId3">
            <a:alphaModFix/>
          </a:blip>
          <a:srcRect t="761" r="2" b="1990"/>
          <a:stretch/>
        </p:blipFill>
        <p:spPr>
          <a:xfrm>
            <a:off x="550131" y="1357297"/>
            <a:ext cx="4152001" cy="4099343"/>
          </a:xfrm>
          <a:prstGeom prst="rect">
            <a:avLst/>
          </a:prstGeom>
          <a:noFill/>
          <a:ln>
            <a:noFill/>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321"/>
        <p:cNvGrpSpPr/>
        <p:nvPr/>
      </p:nvGrpSpPr>
      <p:grpSpPr>
        <a:xfrm>
          <a:off x="0" y="0"/>
          <a:ext cx="0" cy="0"/>
          <a:chOff x="0" y="0"/>
          <a:chExt cx="0" cy="0"/>
        </a:xfrm>
      </p:grpSpPr>
      <p:sp>
        <p:nvSpPr>
          <p:cNvPr id="322" name="Google Shape;322;p39"/>
          <p:cNvSpPr txBox="1">
            <a:spLocks noGrp="1"/>
          </p:cNvSpPr>
          <p:nvPr>
            <p:ph type="title"/>
          </p:nvPr>
        </p:nvSpPr>
        <p:spPr>
          <a:xfrm>
            <a:off x="824569" y="424071"/>
            <a:ext cx="3532009" cy="1179442"/>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The Microsystem</a:t>
            </a:r>
            <a:endParaRPr/>
          </a:p>
        </p:txBody>
      </p:sp>
      <p:sp>
        <p:nvSpPr>
          <p:cNvPr id="323" name="Google Shape;323;p39"/>
          <p:cNvSpPr txBox="1">
            <a:spLocks noGrp="1"/>
          </p:cNvSpPr>
          <p:nvPr>
            <p:ph idx="1"/>
          </p:nvPr>
        </p:nvSpPr>
        <p:spPr>
          <a:xfrm>
            <a:off x="521208" y="1895052"/>
            <a:ext cx="3836353" cy="4253957"/>
          </a:xfrm>
          <a:prstGeom prst="rect">
            <a:avLst/>
          </a:prstGeom>
          <a:noFill/>
          <a:ln>
            <a:noFill/>
          </a:ln>
        </p:spPr>
        <p:txBody>
          <a:bodyPr spcFirstLastPara="1" wrap="square" lIns="91425" tIns="45700" rIns="91425" bIns="45700" anchor="ctr" anchorCtr="0">
            <a:normAutofit fontScale="85000" lnSpcReduction="10000"/>
          </a:bodyPr>
          <a:lstStyle/>
          <a:p>
            <a:pPr marL="228600" lvl="0" indent="-228600" algn="l" rtl="0">
              <a:lnSpc>
                <a:spcPct val="150000"/>
              </a:lnSpc>
              <a:spcBef>
                <a:spcPts val="0"/>
              </a:spcBef>
              <a:spcAft>
                <a:spcPts val="0"/>
              </a:spcAft>
              <a:buClr>
                <a:schemeClr val="dk1"/>
              </a:buClr>
              <a:buSzPct val="100000"/>
              <a:buChar char="•"/>
            </a:pPr>
            <a:r>
              <a:rPr lang="en-US" dirty="0"/>
              <a:t>Experiences and relationships at the level of the family environment, including home, neighborhood play areas, and childcare settings.</a:t>
            </a:r>
            <a:endParaRPr dirty="0"/>
          </a:p>
          <a:p>
            <a:pPr marL="228600" lvl="0" indent="-228600" algn="l" rtl="0">
              <a:lnSpc>
                <a:spcPct val="150000"/>
              </a:lnSpc>
              <a:spcBef>
                <a:spcPts val="1000"/>
              </a:spcBef>
              <a:spcAft>
                <a:spcPts val="0"/>
              </a:spcAft>
              <a:buClr>
                <a:schemeClr val="dk1"/>
              </a:buClr>
              <a:buSzPct val="100000"/>
              <a:buChar char="•"/>
            </a:pPr>
            <a:r>
              <a:rPr lang="en-US" dirty="0"/>
              <a:t>Bidirectional</a:t>
            </a:r>
            <a:endParaRPr dirty="0"/>
          </a:p>
          <a:p>
            <a:pPr marL="228600" lvl="0" indent="-147637" algn="l" rtl="0">
              <a:lnSpc>
                <a:spcPct val="90000"/>
              </a:lnSpc>
              <a:spcBef>
                <a:spcPts val="1000"/>
              </a:spcBef>
              <a:spcAft>
                <a:spcPts val="0"/>
              </a:spcAft>
              <a:buClr>
                <a:schemeClr val="dk1"/>
              </a:buClr>
              <a:buSzPct val="100000"/>
              <a:buNone/>
            </a:pPr>
            <a:endParaRPr sz="1500" dirty="0"/>
          </a:p>
        </p:txBody>
      </p:sp>
      <p:pic>
        <p:nvPicPr>
          <p:cNvPr id="324" name="Google Shape;324;p39" descr="A picture containing text, device&#10;&#10;Description automatically generated"/>
          <p:cNvPicPr preferRelativeResize="0"/>
          <p:nvPr/>
        </p:nvPicPr>
        <p:blipFill rotWithShape="1">
          <a:blip r:embed="rId3">
            <a:alphaModFix/>
          </a:blip>
          <a:srcRect t="1856" r="-3" b="3081"/>
          <a:stretch/>
        </p:blipFill>
        <p:spPr>
          <a:xfrm>
            <a:off x="4903774" y="1895053"/>
            <a:ext cx="3696824" cy="3567653"/>
          </a:xfrm>
          <a:prstGeom prst="rect">
            <a:avLst/>
          </a:prstGeom>
          <a:noFill/>
          <a:ln>
            <a:noFill/>
          </a:ln>
        </p:spPr>
      </p:pic>
      <p:cxnSp>
        <p:nvCxnSpPr>
          <p:cNvPr id="325" name="Google Shape;325;p39"/>
          <p:cNvCxnSpPr/>
          <p:nvPr/>
        </p:nvCxnSpPr>
        <p:spPr>
          <a:xfrm>
            <a:off x="3803374" y="1603513"/>
            <a:ext cx="2414546" cy="1825487"/>
          </a:xfrm>
          <a:prstGeom prst="straightConnector1">
            <a:avLst/>
          </a:prstGeom>
          <a:noFill/>
          <a:ln w="25400" cap="flat" cmpd="sng">
            <a:solidFill>
              <a:srgbClr val="FF0000"/>
            </a:solidFill>
            <a:prstDash val="solid"/>
            <a:miter lim="800000"/>
            <a:headEnd type="none" w="sm" len="sm"/>
            <a:tailEnd type="stealth" w="lg" len="lg"/>
          </a:ln>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4"/>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Objectives</a:t>
            </a:r>
            <a:endParaRPr dirty="0"/>
          </a:p>
        </p:txBody>
      </p:sp>
      <p:sp>
        <p:nvSpPr>
          <p:cNvPr id="84" name="Google Shape;84;p4"/>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Describe key theorists and their theories on early development and learning that influence EI/ECSE</a:t>
            </a:r>
            <a:endParaRPr dirty="0"/>
          </a:p>
          <a:p>
            <a:pPr marL="228600" lvl="0" indent="-228600" algn="l" rtl="0">
              <a:lnSpc>
                <a:spcPct val="150000"/>
              </a:lnSpc>
              <a:spcBef>
                <a:spcPts val="1000"/>
              </a:spcBef>
              <a:spcAft>
                <a:spcPts val="0"/>
              </a:spcAft>
              <a:buClr>
                <a:schemeClr val="dk1"/>
              </a:buClr>
              <a:buSzPts val="2800"/>
              <a:buChar char="•"/>
            </a:pPr>
            <a:r>
              <a:rPr lang="en-US" dirty="0"/>
              <a:t>Describe the influence of theories on early development and learning on assessment, curriculum, intervention, and instructional decisions</a:t>
            </a:r>
            <a:endParaRPr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330"/>
        <p:cNvGrpSpPr/>
        <p:nvPr/>
      </p:nvGrpSpPr>
      <p:grpSpPr>
        <a:xfrm>
          <a:off x="0" y="0"/>
          <a:ext cx="0" cy="0"/>
          <a:chOff x="0" y="0"/>
          <a:chExt cx="0" cy="0"/>
        </a:xfrm>
      </p:grpSpPr>
      <p:sp>
        <p:nvSpPr>
          <p:cNvPr id="331" name="Google Shape;331;p40"/>
          <p:cNvSpPr txBox="1">
            <a:spLocks noGrp="1"/>
          </p:cNvSpPr>
          <p:nvPr>
            <p:ph type="title"/>
          </p:nvPr>
        </p:nvSpPr>
        <p:spPr>
          <a:xfrm>
            <a:off x="824569" y="450575"/>
            <a:ext cx="3532009" cy="1272208"/>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The Mesosystem</a:t>
            </a:r>
            <a:endParaRPr/>
          </a:p>
        </p:txBody>
      </p:sp>
      <p:sp>
        <p:nvSpPr>
          <p:cNvPr id="332" name="Google Shape;332;p40"/>
          <p:cNvSpPr txBox="1">
            <a:spLocks noGrp="1"/>
          </p:cNvSpPr>
          <p:nvPr>
            <p:ph idx="1"/>
          </p:nvPr>
        </p:nvSpPr>
        <p:spPr>
          <a:xfrm>
            <a:off x="397764" y="1895053"/>
            <a:ext cx="3959797" cy="3567646"/>
          </a:xfrm>
          <a:prstGeom prst="rect">
            <a:avLst/>
          </a:prstGeom>
          <a:noFill/>
          <a:ln>
            <a:noFill/>
          </a:ln>
        </p:spPr>
        <p:txBody>
          <a:bodyPr spcFirstLastPara="1" wrap="square" lIns="91425" tIns="45700" rIns="91425" bIns="45700" anchor="ctr" anchorCtr="0">
            <a:normAutofit fontScale="85000" lnSpcReduction="20000"/>
          </a:bodyPr>
          <a:lstStyle/>
          <a:p>
            <a:pPr marL="228600" lvl="0" indent="-228600" algn="l" rtl="0">
              <a:lnSpc>
                <a:spcPct val="150000"/>
              </a:lnSpc>
              <a:spcBef>
                <a:spcPts val="0"/>
              </a:spcBef>
              <a:spcAft>
                <a:spcPts val="0"/>
              </a:spcAft>
              <a:buClr>
                <a:schemeClr val="dk1"/>
              </a:buClr>
              <a:buSzPct val="100000"/>
              <a:buChar char="•"/>
            </a:pPr>
            <a:r>
              <a:rPr lang="en-US" dirty="0"/>
              <a:t>Contains connections between elements of the microsystems – home, neighborhood, childcare and recognizes the impact of each of these upon the other</a:t>
            </a:r>
            <a:endParaRPr dirty="0"/>
          </a:p>
          <a:p>
            <a:pPr marL="228600" lvl="0" indent="-99060" algn="l" rtl="0">
              <a:lnSpc>
                <a:spcPct val="90000"/>
              </a:lnSpc>
              <a:spcBef>
                <a:spcPts val="1000"/>
              </a:spcBef>
              <a:spcAft>
                <a:spcPts val="0"/>
              </a:spcAft>
              <a:buClr>
                <a:schemeClr val="dk1"/>
              </a:buClr>
              <a:buSzPct val="100000"/>
              <a:buNone/>
            </a:pPr>
            <a:endParaRPr sz="2400" dirty="0"/>
          </a:p>
        </p:txBody>
      </p:sp>
      <p:pic>
        <p:nvPicPr>
          <p:cNvPr id="333" name="Google Shape;333;p40" descr="A picture containing text, device&#10;&#10;Description automatically generated"/>
          <p:cNvPicPr preferRelativeResize="0"/>
          <p:nvPr/>
        </p:nvPicPr>
        <p:blipFill rotWithShape="1">
          <a:blip r:embed="rId3">
            <a:alphaModFix/>
          </a:blip>
          <a:srcRect t="1856" r="-3" b="3081"/>
          <a:stretch/>
        </p:blipFill>
        <p:spPr>
          <a:xfrm>
            <a:off x="4903774" y="1895053"/>
            <a:ext cx="3696824" cy="3567653"/>
          </a:xfrm>
          <a:prstGeom prst="rect">
            <a:avLst/>
          </a:prstGeom>
          <a:noFill/>
          <a:ln>
            <a:noFill/>
          </a:ln>
        </p:spPr>
      </p:pic>
      <p:cxnSp>
        <p:nvCxnSpPr>
          <p:cNvPr id="334" name="Google Shape;334;p40"/>
          <p:cNvCxnSpPr/>
          <p:nvPr/>
        </p:nvCxnSpPr>
        <p:spPr>
          <a:xfrm>
            <a:off x="3651868" y="1712844"/>
            <a:ext cx="2501845" cy="1335819"/>
          </a:xfrm>
          <a:prstGeom prst="straightConnector1">
            <a:avLst/>
          </a:prstGeom>
          <a:noFill/>
          <a:ln w="25400" cap="flat" cmpd="sng">
            <a:solidFill>
              <a:srgbClr val="FF0000"/>
            </a:solidFill>
            <a:prstDash val="solid"/>
            <a:miter lim="800000"/>
            <a:headEnd type="none" w="sm" len="sm"/>
            <a:tailEnd type="triangle" w="lg" len="lg"/>
          </a:ln>
        </p:spPr>
      </p:cxn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339"/>
        <p:cNvGrpSpPr/>
        <p:nvPr/>
      </p:nvGrpSpPr>
      <p:grpSpPr>
        <a:xfrm>
          <a:off x="0" y="0"/>
          <a:ext cx="0" cy="0"/>
          <a:chOff x="0" y="0"/>
          <a:chExt cx="0" cy="0"/>
        </a:xfrm>
      </p:grpSpPr>
      <p:sp>
        <p:nvSpPr>
          <p:cNvPr id="340" name="Google Shape;340;p41"/>
          <p:cNvSpPr txBox="1">
            <a:spLocks noGrp="1"/>
          </p:cNvSpPr>
          <p:nvPr>
            <p:ph type="title"/>
          </p:nvPr>
        </p:nvSpPr>
        <p:spPr>
          <a:xfrm>
            <a:off x="824569" y="755375"/>
            <a:ext cx="3532009" cy="662608"/>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The Exosystem</a:t>
            </a:r>
            <a:endParaRPr/>
          </a:p>
        </p:txBody>
      </p:sp>
      <p:sp>
        <p:nvSpPr>
          <p:cNvPr id="341" name="Google Shape;341;p41"/>
          <p:cNvSpPr txBox="1">
            <a:spLocks noGrp="1"/>
          </p:cNvSpPr>
          <p:nvPr>
            <p:ph idx="1"/>
          </p:nvPr>
        </p:nvSpPr>
        <p:spPr>
          <a:xfrm>
            <a:off x="368470" y="1472392"/>
            <a:ext cx="4122769" cy="4412973"/>
          </a:xfrm>
          <a:prstGeom prst="rect">
            <a:avLst/>
          </a:prstGeom>
          <a:noFill/>
          <a:ln>
            <a:noFill/>
          </a:ln>
        </p:spPr>
        <p:txBody>
          <a:bodyPr spcFirstLastPara="1" wrap="square" lIns="91425" tIns="45700" rIns="91425" bIns="45700" anchor="ctr" anchorCtr="0">
            <a:normAutofit fontScale="92500"/>
          </a:bodyPr>
          <a:lstStyle/>
          <a:p>
            <a:pPr marL="228600" lvl="0" indent="-228600" algn="l" rtl="0">
              <a:lnSpc>
                <a:spcPct val="150000"/>
              </a:lnSpc>
              <a:spcBef>
                <a:spcPts val="0"/>
              </a:spcBef>
              <a:spcAft>
                <a:spcPts val="0"/>
              </a:spcAft>
              <a:buClr>
                <a:schemeClr val="dk1"/>
              </a:buClr>
              <a:buSzPts val="2400"/>
              <a:buChar char="•"/>
            </a:pPr>
            <a:r>
              <a:rPr lang="en-US" sz="2400"/>
              <a:t>Social settings outside of the child’s family structures but impact experiences</a:t>
            </a:r>
            <a:endParaRPr/>
          </a:p>
          <a:p>
            <a:pPr marL="228600" lvl="0" indent="-228600" algn="l" rtl="0">
              <a:lnSpc>
                <a:spcPct val="150000"/>
              </a:lnSpc>
              <a:spcBef>
                <a:spcPts val="1000"/>
              </a:spcBef>
              <a:spcAft>
                <a:spcPts val="0"/>
              </a:spcAft>
              <a:buClr>
                <a:schemeClr val="dk1"/>
              </a:buClr>
              <a:buSzPts val="2400"/>
              <a:buChar char="•"/>
            </a:pPr>
            <a:r>
              <a:rPr lang="en-US" sz="2400"/>
              <a:t>Formal support systems: religious, health care access, work-related benefits</a:t>
            </a:r>
            <a:endParaRPr/>
          </a:p>
          <a:p>
            <a:pPr marL="228600" lvl="0" indent="-228600" algn="l" rtl="0">
              <a:lnSpc>
                <a:spcPct val="150000"/>
              </a:lnSpc>
              <a:spcBef>
                <a:spcPts val="1000"/>
              </a:spcBef>
              <a:spcAft>
                <a:spcPts val="0"/>
              </a:spcAft>
              <a:buClr>
                <a:schemeClr val="dk1"/>
              </a:buClr>
              <a:buSzPts val="2400"/>
              <a:buChar char="•"/>
            </a:pPr>
            <a:r>
              <a:rPr lang="en-US" sz="2400"/>
              <a:t>Informal support systems: friends and extended family</a:t>
            </a:r>
            <a:endParaRPr sz="1200"/>
          </a:p>
        </p:txBody>
      </p:sp>
      <p:pic>
        <p:nvPicPr>
          <p:cNvPr id="342" name="Google Shape;342;p41" descr="A picture containing text, device&#10;&#10;Description automatically generated"/>
          <p:cNvPicPr preferRelativeResize="0"/>
          <p:nvPr/>
        </p:nvPicPr>
        <p:blipFill rotWithShape="1">
          <a:blip r:embed="rId3">
            <a:alphaModFix/>
          </a:blip>
          <a:srcRect t="1856" r="-3" b="3081"/>
          <a:stretch/>
        </p:blipFill>
        <p:spPr>
          <a:xfrm>
            <a:off x="4903774" y="1895053"/>
            <a:ext cx="3696824" cy="3567653"/>
          </a:xfrm>
          <a:prstGeom prst="rect">
            <a:avLst/>
          </a:prstGeom>
          <a:noFill/>
          <a:ln>
            <a:noFill/>
          </a:ln>
        </p:spPr>
      </p:pic>
      <p:cxnSp>
        <p:nvCxnSpPr>
          <p:cNvPr id="343" name="Google Shape;343;p41"/>
          <p:cNvCxnSpPr/>
          <p:nvPr/>
        </p:nvCxnSpPr>
        <p:spPr>
          <a:xfrm>
            <a:off x="4108174" y="1417983"/>
            <a:ext cx="1625114" cy="1894431"/>
          </a:xfrm>
          <a:prstGeom prst="straightConnector1">
            <a:avLst/>
          </a:prstGeom>
          <a:noFill/>
          <a:ln w="22225" cap="flat" cmpd="sng">
            <a:solidFill>
              <a:srgbClr val="FF0000"/>
            </a:solidFill>
            <a:prstDash val="solid"/>
            <a:miter lim="800000"/>
            <a:headEnd type="none" w="sm" len="sm"/>
            <a:tailEnd type="triangle" w="med" len="med"/>
          </a:ln>
        </p:spPr>
      </p:cxn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348"/>
        <p:cNvGrpSpPr/>
        <p:nvPr/>
      </p:nvGrpSpPr>
      <p:grpSpPr>
        <a:xfrm>
          <a:off x="0" y="0"/>
          <a:ext cx="0" cy="0"/>
          <a:chOff x="0" y="0"/>
          <a:chExt cx="0" cy="0"/>
        </a:xfrm>
      </p:grpSpPr>
      <p:sp>
        <p:nvSpPr>
          <p:cNvPr id="349" name="Google Shape;349;p42"/>
          <p:cNvSpPr txBox="1">
            <a:spLocks noGrp="1"/>
          </p:cNvSpPr>
          <p:nvPr>
            <p:ph type="title"/>
          </p:nvPr>
        </p:nvSpPr>
        <p:spPr>
          <a:xfrm>
            <a:off x="824569" y="397566"/>
            <a:ext cx="3532009" cy="1179444"/>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The Macrosystem</a:t>
            </a:r>
            <a:endParaRPr/>
          </a:p>
        </p:txBody>
      </p:sp>
      <p:sp>
        <p:nvSpPr>
          <p:cNvPr id="350" name="Google Shape;350;p42"/>
          <p:cNvSpPr txBox="1">
            <a:spLocks noGrp="1"/>
          </p:cNvSpPr>
          <p:nvPr>
            <p:ph idx="1"/>
          </p:nvPr>
        </p:nvSpPr>
        <p:spPr>
          <a:xfrm>
            <a:off x="274320" y="1672936"/>
            <a:ext cx="4430268" cy="3927763"/>
          </a:xfrm>
          <a:prstGeom prst="rect">
            <a:avLst/>
          </a:prstGeom>
          <a:noFill/>
          <a:ln>
            <a:noFill/>
          </a:ln>
        </p:spPr>
        <p:txBody>
          <a:bodyPr spcFirstLastPara="1" wrap="square" lIns="91425" tIns="45700" rIns="91425" bIns="45700" anchor="ctr" anchorCtr="0">
            <a:noAutofit/>
          </a:bodyPr>
          <a:lstStyle/>
          <a:p>
            <a:pPr marL="228600" lvl="0" indent="-228600" algn="l" rtl="0">
              <a:lnSpc>
                <a:spcPct val="150000"/>
              </a:lnSpc>
              <a:spcBef>
                <a:spcPts val="0"/>
              </a:spcBef>
              <a:spcAft>
                <a:spcPts val="0"/>
              </a:spcAft>
              <a:buClr>
                <a:schemeClr val="dk1"/>
              </a:buClr>
              <a:buSzPts val="2400"/>
              <a:buChar char="•"/>
            </a:pPr>
            <a:r>
              <a:rPr lang="en-US" sz="2400"/>
              <a:t>Larger constellation of culture, world views, laws, customs and collective resources</a:t>
            </a:r>
            <a:endParaRPr/>
          </a:p>
          <a:p>
            <a:pPr marL="228600" lvl="0" indent="-228600" algn="l" rtl="0">
              <a:lnSpc>
                <a:spcPct val="150000"/>
              </a:lnSpc>
              <a:spcBef>
                <a:spcPts val="1000"/>
              </a:spcBef>
              <a:spcAft>
                <a:spcPts val="0"/>
              </a:spcAft>
              <a:buClr>
                <a:schemeClr val="dk1"/>
              </a:buClr>
              <a:buSzPts val="2400"/>
              <a:buChar char="•"/>
            </a:pPr>
            <a:r>
              <a:rPr lang="en-US" sz="2400"/>
              <a:t>How leaders and systems prioritize the needs of children determine the experiences of children within the family</a:t>
            </a:r>
            <a:endParaRPr/>
          </a:p>
        </p:txBody>
      </p:sp>
      <p:pic>
        <p:nvPicPr>
          <p:cNvPr id="351" name="Google Shape;351;p42" descr="A picture containing text, device&#10;&#10;Description automatically generated"/>
          <p:cNvPicPr preferRelativeResize="0"/>
          <p:nvPr/>
        </p:nvPicPr>
        <p:blipFill rotWithShape="1">
          <a:blip r:embed="rId3">
            <a:alphaModFix/>
          </a:blip>
          <a:srcRect t="1856" r="-3" b="3081"/>
          <a:stretch/>
        </p:blipFill>
        <p:spPr>
          <a:xfrm>
            <a:off x="4903774" y="1895053"/>
            <a:ext cx="3696824" cy="3567653"/>
          </a:xfrm>
          <a:prstGeom prst="rect">
            <a:avLst/>
          </a:prstGeom>
          <a:noFill/>
          <a:ln>
            <a:noFill/>
          </a:ln>
        </p:spPr>
      </p:pic>
      <p:cxnSp>
        <p:nvCxnSpPr>
          <p:cNvPr id="352" name="Google Shape;352;p42"/>
          <p:cNvCxnSpPr/>
          <p:nvPr/>
        </p:nvCxnSpPr>
        <p:spPr>
          <a:xfrm>
            <a:off x="4356578" y="1251991"/>
            <a:ext cx="1676234" cy="1286124"/>
          </a:xfrm>
          <a:prstGeom prst="straightConnector1">
            <a:avLst/>
          </a:prstGeom>
          <a:noFill/>
          <a:ln w="25400" cap="flat" cmpd="sng">
            <a:solidFill>
              <a:srgbClr val="FF0000"/>
            </a:solidFill>
            <a:prstDash val="solid"/>
            <a:miter lim="800000"/>
            <a:headEnd type="none" w="sm" len="sm"/>
            <a:tailEnd type="triangle" w="lg" len="lg"/>
          </a:ln>
        </p:spPr>
      </p:cxn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357"/>
        <p:cNvGrpSpPr/>
        <p:nvPr/>
      </p:nvGrpSpPr>
      <p:grpSpPr>
        <a:xfrm>
          <a:off x="0" y="0"/>
          <a:ext cx="0" cy="0"/>
          <a:chOff x="0" y="0"/>
          <a:chExt cx="0" cy="0"/>
        </a:xfrm>
      </p:grpSpPr>
      <p:sp>
        <p:nvSpPr>
          <p:cNvPr id="358" name="Google Shape;358;p43"/>
          <p:cNvSpPr txBox="1">
            <a:spLocks noGrp="1"/>
          </p:cNvSpPr>
          <p:nvPr>
            <p:ph type="title"/>
          </p:nvPr>
        </p:nvSpPr>
        <p:spPr>
          <a:xfrm>
            <a:off x="835357" y="477078"/>
            <a:ext cx="3027251" cy="1364974"/>
          </a:xfrm>
          <a:prstGeom prst="rect">
            <a:avLst/>
          </a:prstGeom>
          <a:noFill/>
          <a:ln>
            <a:noFill/>
          </a:ln>
        </p:spPr>
        <p:txBody>
          <a:bodyPr spcFirstLastPara="1" wrap="square" lIns="68575" tIns="34275" rIns="68575" bIns="34275" anchor="t"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The Chronosystem</a:t>
            </a:r>
            <a:endParaRPr/>
          </a:p>
        </p:txBody>
      </p:sp>
      <p:pic>
        <p:nvPicPr>
          <p:cNvPr id="359" name="Google Shape;359;p43" descr="A picture containing text, device&#10;&#10;Description automatically generated"/>
          <p:cNvPicPr preferRelativeResize="0"/>
          <p:nvPr/>
        </p:nvPicPr>
        <p:blipFill rotWithShape="1">
          <a:blip r:embed="rId3">
            <a:alphaModFix/>
          </a:blip>
          <a:srcRect t="5555" r="2" b="6783"/>
          <a:stretch/>
        </p:blipFill>
        <p:spPr>
          <a:xfrm>
            <a:off x="4441869" y="1553401"/>
            <a:ext cx="4152001" cy="3695207"/>
          </a:xfrm>
          <a:prstGeom prst="rect">
            <a:avLst/>
          </a:prstGeom>
          <a:noFill/>
          <a:ln>
            <a:noFill/>
          </a:ln>
        </p:spPr>
      </p:pic>
      <p:cxnSp>
        <p:nvCxnSpPr>
          <p:cNvPr id="360" name="Google Shape;360;p43"/>
          <p:cNvCxnSpPr/>
          <p:nvPr/>
        </p:nvCxnSpPr>
        <p:spPr>
          <a:xfrm>
            <a:off x="3774886" y="1457739"/>
            <a:ext cx="1184148" cy="1032922"/>
          </a:xfrm>
          <a:prstGeom prst="straightConnector1">
            <a:avLst/>
          </a:prstGeom>
          <a:noFill/>
          <a:ln w="25400" cap="flat" cmpd="sng">
            <a:solidFill>
              <a:srgbClr val="FF0000"/>
            </a:solidFill>
            <a:prstDash val="solid"/>
            <a:miter lim="800000"/>
            <a:headEnd type="none" w="sm" len="sm"/>
            <a:tailEnd type="stealth" w="lg" len="lg"/>
          </a:ln>
        </p:spPr>
      </p:cxnSp>
      <p:sp>
        <p:nvSpPr>
          <p:cNvPr id="361" name="Google Shape;361;p43"/>
          <p:cNvSpPr txBox="1"/>
          <p:nvPr/>
        </p:nvSpPr>
        <p:spPr>
          <a:xfrm>
            <a:off x="835357" y="1950885"/>
            <a:ext cx="3306875" cy="3531736"/>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b="0" i="0" u="none" strike="noStrike" cap="none">
                <a:solidFill>
                  <a:schemeClr val="dk1"/>
                </a:solidFill>
                <a:latin typeface="Calibri"/>
                <a:ea typeface="Calibri"/>
                <a:cs typeface="Calibri"/>
                <a:sym typeface="Calibri"/>
              </a:rPr>
              <a:t>Environmental influences that shape the experience of an individual across the life span</a:t>
            </a:r>
            <a:endParaRPr/>
          </a:p>
          <a:p>
            <a:pPr marL="0" marR="0" lvl="0" indent="0" algn="l" rtl="0">
              <a:spcBef>
                <a:spcPts val="0"/>
              </a:spcBef>
              <a:spcAft>
                <a:spcPts val="0"/>
              </a:spcAft>
              <a:buNone/>
            </a:pPr>
            <a:endParaRPr sz="1350">
              <a:solidFill>
                <a:schemeClr val="dk1"/>
              </a:solidFill>
              <a:latin typeface="Calibri"/>
              <a:ea typeface="Calibri"/>
              <a:cs typeface="Calibri"/>
              <a:sym typeface="Calibri"/>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366"/>
        <p:cNvGrpSpPr/>
        <p:nvPr/>
      </p:nvGrpSpPr>
      <p:grpSpPr>
        <a:xfrm>
          <a:off x="0" y="0"/>
          <a:ext cx="0" cy="0"/>
          <a:chOff x="0" y="0"/>
          <a:chExt cx="0" cy="0"/>
        </a:xfrm>
      </p:grpSpPr>
      <p:sp>
        <p:nvSpPr>
          <p:cNvPr id="367" name="Google Shape;367;p44"/>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Neuroscience of Early Childhood</a:t>
            </a:r>
            <a:endParaRPr dirty="0"/>
          </a:p>
        </p:txBody>
      </p:sp>
      <p:sp>
        <p:nvSpPr>
          <p:cNvPr id="368" name="Google Shape;368;p44"/>
          <p:cNvSpPr txBox="1">
            <a:spLocks noGrp="1"/>
          </p:cNvSpPr>
          <p:nvPr>
            <p:ph idx="1"/>
          </p:nvPr>
        </p:nvSpPr>
        <p:spPr>
          <a:xfrm>
            <a:off x="628650" y="1690689"/>
            <a:ext cx="7886700" cy="3623433"/>
          </a:xfrm>
          <a:prstGeom prst="rect">
            <a:avLst/>
          </a:prstGeom>
          <a:noFill/>
          <a:ln>
            <a:noFill/>
          </a:ln>
        </p:spPr>
        <p:txBody>
          <a:bodyPr spcFirstLastPara="1" wrap="square" lIns="91425" tIns="45700" rIns="91425" bIns="45700" anchor="ctr" anchorCtr="0">
            <a:normAutofit/>
          </a:bodyPr>
          <a:lstStyle/>
          <a:p>
            <a:pPr marL="0" lvl="0" indent="0" algn="l" rtl="0">
              <a:lnSpc>
                <a:spcPct val="150000"/>
              </a:lnSpc>
              <a:spcBef>
                <a:spcPts val="0"/>
              </a:spcBef>
              <a:spcAft>
                <a:spcPts val="0"/>
              </a:spcAft>
              <a:buClr>
                <a:schemeClr val="dk1"/>
              </a:buClr>
              <a:buSzPts val="2800"/>
              <a:buNone/>
            </a:pPr>
            <a:r>
              <a:rPr lang="en-US" dirty="0"/>
              <a:t>Grounded in Sameroff’s Transactional Model and Ecological Systems theory, the </a:t>
            </a:r>
            <a:r>
              <a:rPr lang="en-US" b="1" dirty="0"/>
              <a:t>neuroscience of early childhood </a:t>
            </a:r>
            <a:r>
              <a:rPr lang="en-US" dirty="0"/>
              <a:t>model is situated in the context of multiple theoretical models</a:t>
            </a:r>
            <a:endParaRPr dirty="0"/>
          </a:p>
          <a:p>
            <a:pPr marL="228600" lvl="0" indent="-123825" algn="l" rtl="0">
              <a:lnSpc>
                <a:spcPct val="90000"/>
              </a:lnSpc>
              <a:spcBef>
                <a:spcPts val="1000"/>
              </a:spcBef>
              <a:spcAft>
                <a:spcPts val="0"/>
              </a:spcAft>
              <a:buClr>
                <a:schemeClr val="dk1"/>
              </a:buClr>
              <a:buSzPts val="1650"/>
              <a:buNone/>
            </a:pPr>
            <a:endParaRPr sz="165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373"/>
        <p:cNvGrpSpPr/>
        <p:nvPr/>
      </p:nvGrpSpPr>
      <p:grpSpPr>
        <a:xfrm>
          <a:off x="0" y="0"/>
          <a:ext cx="0" cy="0"/>
          <a:chOff x="0" y="0"/>
          <a:chExt cx="0" cy="0"/>
        </a:xfrm>
      </p:grpSpPr>
      <p:sp>
        <p:nvSpPr>
          <p:cNvPr id="374" name="Google Shape;374;p45"/>
          <p:cNvSpPr txBox="1">
            <a:spLocks noGrp="1"/>
          </p:cNvSpPr>
          <p:nvPr>
            <p:ph type="title"/>
          </p:nvPr>
        </p:nvSpPr>
        <p:spPr>
          <a:xfrm>
            <a:off x="0" y="365126"/>
            <a:ext cx="91440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Key Concepts: Neural Exuberance</a:t>
            </a:r>
            <a:endParaRPr dirty="0"/>
          </a:p>
        </p:txBody>
      </p:sp>
      <p:sp>
        <p:nvSpPr>
          <p:cNvPr id="375" name="Google Shape;375;p45"/>
          <p:cNvSpPr txBox="1">
            <a:spLocks noGrp="1"/>
          </p:cNvSpPr>
          <p:nvPr>
            <p:ph idx="1"/>
          </p:nvPr>
        </p:nvSpPr>
        <p:spPr>
          <a:prstGeom prst="rect">
            <a:avLst/>
          </a:prstGeom>
          <a:noFill/>
          <a:ln>
            <a:noFill/>
          </a:ln>
        </p:spPr>
        <p:txBody>
          <a:bodyPr spcFirstLastPara="1" wrap="square" lIns="91425" tIns="45700" rIns="91425" bIns="45700" anchor="ctr" anchorCtr="0">
            <a:noAutofit/>
          </a:bodyPr>
          <a:lstStyle/>
          <a:p>
            <a:pPr marL="228600" lvl="0" indent="-76200" algn="l" rtl="0">
              <a:lnSpc>
                <a:spcPct val="90000"/>
              </a:lnSpc>
              <a:spcBef>
                <a:spcPts val="0"/>
              </a:spcBef>
              <a:spcAft>
                <a:spcPts val="0"/>
              </a:spcAft>
              <a:buClr>
                <a:schemeClr val="dk1"/>
              </a:buClr>
              <a:buSzPts val="2400"/>
              <a:buNone/>
            </a:pPr>
            <a:endParaRPr sz="2400" b="1"/>
          </a:p>
          <a:p>
            <a:pPr marL="228600" lvl="0" indent="-76200" algn="l" rtl="0">
              <a:lnSpc>
                <a:spcPct val="90000"/>
              </a:lnSpc>
              <a:spcBef>
                <a:spcPts val="1000"/>
              </a:spcBef>
              <a:spcAft>
                <a:spcPts val="0"/>
              </a:spcAft>
              <a:buClr>
                <a:schemeClr val="dk1"/>
              </a:buClr>
              <a:buSzPts val="2400"/>
              <a:buNone/>
            </a:pPr>
            <a:endParaRPr sz="2400" b="1"/>
          </a:p>
          <a:p>
            <a:pPr marL="228600" lvl="0" indent="-76200" algn="l" rtl="0">
              <a:lnSpc>
                <a:spcPct val="90000"/>
              </a:lnSpc>
              <a:spcBef>
                <a:spcPts val="1000"/>
              </a:spcBef>
              <a:spcAft>
                <a:spcPts val="0"/>
              </a:spcAft>
              <a:buClr>
                <a:schemeClr val="dk1"/>
              </a:buClr>
              <a:buSzPts val="2400"/>
              <a:buNone/>
            </a:pPr>
            <a:endParaRPr sz="2400" b="1"/>
          </a:p>
        </p:txBody>
      </p:sp>
      <p:sp>
        <p:nvSpPr>
          <p:cNvPr id="376" name="Google Shape;376;p45"/>
          <p:cNvSpPr txBox="1">
            <a:spLocks noGrp="1"/>
          </p:cNvSpPr>
          <p:nvPr>
            <p:ph type="body" idx="4294967295"/>
          </p:nvPr>
        </p:nvSpPr>
        <p:spPr>
          <a:xfrm>
            <a:off x="0" y="1371600"/>
            <a:ext cx="8058150" cy="4805363"/>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Font typeface="Arial"/>
              <a:buChar char="•"/>
            </a:pPr>
            <a:r>
              <a:rPr lang="en-US" dirty="0">
                <a:latin typeface="Calibri"/>
                <a:ea typeface="Calibri"/>
                <a:cs typeface="Calibri"/>
                <a:sym typeface="Calibri"/>
              </a:rPr>
              <a:t> </a:t>
            </a:r>
            <a:r>
              <a:rPr lang="en-US" dirty="0"/>
              <a:t>Brains begin to develop from birth and develop at an astronomical pace in the first months of life</a:t>
            </a:r>
            <a:endParaRPr dirty="0"/>
          </a:p>
          <a:p>
            <a:pPr marL="228600" lvl="0" indent="-228600" algn="l" rtl="0">
              <a:lnSpc>
                <a:spcPct val="150000"/>
              </a:lnSpc>
              <a:spcBef>
                <a:spcPts val="1000"/>
              </a:spcBef>
              <a:spcAft>
                <a:spcPts val="0"/>
              </a:spcAft>
              <a:buClr>
                <a:schemeClr val="dk1"/>
              </a:buClr>
              <a:buSzPts val="2800"/>
              <a:buFont typeface="Arial"/>
              <a:buChar char="•"/>
            </a:pPr>
            <a:r>
              <a:rPr lang="en-US" dirty="0"/>
              <a:t>Over 1 million new connections per second</a:t>
            </a:r>
            <a:endParaRPr dirty="0"/>
          </a:p>
          <a:p>
            <a:pPr marL="228600" lvl="0" indent="-228600" algn="l" rtl="0">
              <a:lnSpc>
                <a:spcPct val="150000"/>
              </a:lnSpc>
              <a:spcBef>
                <a:spcPts val="1000"/>
              </a:spcBef>
              <a:spcAft>
                <a:spcPts val="0"/>
              </a:spcAft>
              <a:buClr>
                <a:schemeClr val="dk1"/>
              </a:buClr>
              <a:buSzPts val="2800"/>
              <a:buChar char="•"/>
            </a:pPr>
            <a:r>
              <a:rPr lang="en-US" dirty="0"/>
              <a:t>First years of life are when the foundations of brain architecture are formed</a:t>
            </a:r>
            <a:endParaRP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381"/>
        <p:cNvGrpSpPr/>
        <p:nvPr/>
      </p:nvGrpSpPr>
      <p:grpSpPr>
        <a:xfrm>
          <a:off x="0" y="0"/>
          <a:ext cx="0" cy="0"/>
          <a:chOff x="0" y="0"/>
          <a:chExt cx="0" cy="0"/>
        </a:xfrm>
      </p:grpSpPr>
      <p:sp>
        <p:nvSpPr>
          <p:cNvPr id="382" name="Google Shape;382;p46"/>
          <p:cNvSpPr txBox="1">
            <a:spLocks noGrp="1"/>
          </p:cNvSpPr>
          <p:nvPr>
            <p:ph type="title"/>
          </p:nvPr>
        </p:nvSpPr>
        <p:spPr>
          <a:xfrm>
            <a:off x="0" y="365126"/>
            <a:ext cx="9144000" cy="1325563"/>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chemeClr val="dk1"/>
              </a:buClr>
              <a:buSzPts val="3600"/>
              <a:buFont typeface="Calibri"/>
              <a:buNone/>
            </a:pPr>
            <a:r>
              <a:rPr lang="en-US" sz="3600" dirty="0"/>
              <a:t>Key Concepts: </a:t>
            </a:r>
            <a:br>
              <a:rPr lang="en-US" sz="3600" dirty="0"/>
            </a:br>
            <a:r>
              <a:rPr lang="en-US" sz="3600" dirty="0"/>
              <a:t>Serve and Return</a:t>
            </a:r>
            <a:endParaRPr dirty="0"/>
          </a:p>
        </p:txBody>
      </p:sp>
      <p:sp>
        <p:nvSpPr>
          <p:cNvPr id="383" name="Google Shape;383;p46"/>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Early experiences support or constrain brain architecture</a:t>
            </a:r>
            <a:endParaRPr dirty="0"/>
          </a:p>
          <a:p>
            <a:pPr marL="228600" lvl="0" indent="-228600" algn="l" rtl="0">
              <a:lnSpc>
                <a:spcPct val="150000"/>
              </a:lnSpc>
              <a:spcBef>
                <a:spcPts val="1000"/>
              </a:spcBef>
              <a:spcAft>
                <a:spcPts val="0"/>
              </a:spcAft>
              <a:buClr>
                <a:schemeClr val="dk1"/>
              </a:buClr>
              <a:buSzPts val="2800"/>
              <a:buChar char="•"/>
            </a:pPr>
            <a:r>
              <a:rPr lang="en-US" dirty="0"/>
              <a:t>Lay the foundation for all subsequent development</a:t>
            </a:r>
            <a:endParaRPr dirty="0"/>
          </a:p>
          <a:p>
            <a:pPr marL="228600" lvl="0" indent="-228600" algn="l" rtl="0">
              <a:lnSpc>
                <a:spcPct val="150000"/>
              </a:lnSpc>
              <a:spcBef>
                <a:spcPts val="1000"/>
              </a:spcBef>
              <a:spcAft>
                <a:spcPts val="0"/>
              </a:spcAft>
              <a:buClr>
                <a:schemeClr val="dk1"/>
              </a:buClr>
              <a:buSzPts val="2800"/>
              <a:buChar char="•"/>
            </a:pPr>
            <a:r>
              <a:rPr lang="en-US" dirty="0"/>
              <a:t>Early and consistent </a:t>
            </a:r>
            <a:r>
              <a:rPr lang="en-US" u="sng" dirty="0">
                <a:solidFill>
                  <a:schemeClr val="hlink"/>
                </a:solidFill>
                <a:hlinkClick r:id="rId3"/>
              </a:rPr>
              <a:t>serve and return </a:t>
            </a:r>
            <a:r>
              <a:rPr lang="en-US" dirty="0"/>
              <a:t>interactions optimize development for children of all abilities</a:t>
            </a:r>
            <a:endParaRPr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9144001" cy="1708879"/>
          </a:xfrm>
        </p:spPr>
        <p:txBody>
          <a:bodyPr>
            <a:noAutofit/>
          </a:bodyPr>
          <a:lstStyle/>
          <a:p>
            <a:pPr algn="ctr"/>
            <a:r>
              <a:rPr lang="en-US" sz="3600" dirty="0"/>
              <a:t>Video:</a:t>
            </a:r>
            <a:br>
              <a:rPr lang="en-US" sz="3600" dirty="0"/>
            </a:br>
            <a:r>
              <a:rPr lang="en-US" sz="3600" dirty="0"/>
              <a:t>Serve &amp; Return Interaction Shapes Brain Circuitry</a:t>
            </a:r>
          </a:p>
        </p:txBody>
      </p:sp>
      <p:pic>
        <p:nvPicPr>
          <p:cNvPr id="6" name="Picture 5">
            <a:hlinkClick r:id="rId3"/>
          </p:cNvPr>
          <p:cNvPicPr>
            <a:picLocks noChangeAspect="1"/>
          </p:cNvPicPr>
          <p:nvPr/>
        </p:nvPicPr>
        <p:blipFill rotWithShape="1">
          <a:blip r:embed="rId4">
            <a:extLst>
              <a:ext uri="{28A0092B-C50C-407E-A947-70E740481C1C}">
                <a14:useLocalDpi xmlns:a14="http://schemas.microsoft.com/office/drawing/2010/main" val="0"/>
              </a:ext>
            </a:extLst>
          </a:blip>
          <a:srcRect t="11481" b="11481"/>
          <a:stretch/>
        </p:blipFill>
        <p:spPr>
          <a:xfrm>
            <a:off x="914399" y="2051779"/>
            <a:ext cx="7315200" cy="3446345"/>
          </a:xfrm>
          <a:prstGeom prst="rect">
            <a:avLst/>
          </a:prstGeom>
        </p:spPr>
      </p:pic>
      <p:sp>
        <p:nvSpPr>
          <p:cNvPr id="3" name="Rectangle 2"/>
          <p:cNvSpPr/>
          <p:nvPr/>
        </p:nvSpPr>
        <p:spPr>
          <a:xfrm>
            <a:off x="2456676" y="5687135"/>
            <a:ext cx="4230645" cy="307777"/>
          </a:xfrm>
          <a:prstGeom prst="rect">
            <a:avLst/>
          </a:prstGeom>
        </p:spPr>
        <p:txBody>
          <a:bodyPr wrap="none">
            <a:spAutoFit/>
          </a:bodyPr>
          <a:lstStyle/>
          <a:p>
            <a:r>
              <a:rPr lang="en-US" dirty="0">
                <a:hlinkClick r:id="rId3"/>
              </a:rPr>
              <a:t>https://www.youtube.com/watch?v=m_5u8-QSh6A</a:t>
            </a:r>
            <a:r>
              <a:rPr lang="en-US" dirty="0"/>
              <a:t> </a:t>
            </a:r>
          </a:p>
        </p:txBody>
      </p:sp>
    </p:spTree>
    <p:extLst>
      <p:ext uri="{BB962C8B-B14F-4D97-AF65-F5344CB8AC3E}">
        <p14:creationId xmlns:p14="http://schemas.microsoft.com/office/powerpoint/2010/main" val="331893831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sp>
        <p:nvSpPr>
          <p:cNvPr id="389" name="Google Shape;389;p47"/>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Key Concepts: Toxic Stress</a:t>
            </a:r>
            <a:endParaRPr dirty="0"/>
          </a:p>
        </p:txBody>
      </p:sp>
      <p:sp>
        <p:nvSpPr>
          <p:cNvPr id="390" name="Google Shape;390;p47"/>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3200"/>
              <a:buChar char="•"/>
            </a:pPr>
            <a:r>
              <a:rPr lang="en-US" sz="3000" dirty="0"/>
              <a:t>Early and continuing adversity and/or trauma can </a:t>
            </a:r>
            <a:r>
              <a:rPr lang="en-US" sz="3000" u="sng" dirty="0">
                <a:solidFill>
                  <a:schemeClr val="hlink"/>
                </a:solidFill>
                <a:hlinkClick r:id="rId3"/>
              </a:rPr>
              <a:t>derail developing brain architecture</a:t>
            </a:r>
            <a:endParaRPr sz="30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80116"/>
            <a:ext cx="7886700" cy="1325563"/>
          </a:xfrm>
        </p:spPr>
        <p:txBody>
          <a:bodyPr>
            <a:noAutofit/>
          </a:bodyPr>
          <a:lstStyle/>
          <a:p>
            <a:pPr algn="ctr"/>
            <a:r>
              <a:rPr lang="en-US" sz="3600" dirty="0"/>
              <a:t>Video: Toxic Stress Derails Healthy Development</a:t>
            </a:r>
          </a:p>
        </p:txBody>
      </p:sp>
      <p:pic>
        <p:nvPicPr>
          <p:cNvPr id="9" name="Picture 8"/>
          <p:cNvPicPr>
            <a:picLocks noChangeAspect="1"/>
          </p:cNvPicPr>
          <p:nvPr/>
        </p:nvPicPr>
        <p:blipFill>
          <a:blip r:embed="rId3"/>
          <a:stretch>
            <a:fillRect/>
          </a:stretch>
        </p:blipFill>
        <p:spPr>
          <a:xfrm>
            <a:off x="2285802" y="3276587"/>
            <a:ext cx="4572396" cy="304826"/>
          </a:xfrm>
          <a:prstGeom prst="rect">
            <a:avLst/>
          </a:prstGeom>
        </p:spPr>
      </p:pic>
      <p:pic>
        <p:nvPicPr>
          <p:cNvPr id="10" name="Picture 9"/>
          <p:cNvPicPr>
            <a:picLocks noChangeAspect="1"/>
          </p:cNvPicPr>
          <p:nvPr/>
        </p:nvPicPr>
        <p:blipFill>
          <a:blip r:embed="rId3"/>
          <a:stretch>
            <a:fillRect/>
          </a:stretch>
        </p:blipFill>
        <p:spPr>
          <a:xfrm>
            <a:off x="2438202" y="3428987"/>
            <a:ext cx="4572396" cy="304826"/>
          </a:xfrm>
          <a:prstGeom prst="rect">
            <a:avLst/>
          </a:prstGeom>
        </p:spPr>
      </p:pic>
      <p:pic>
        <p:nvPicPr>
          <p:cNvPr id="2050" name="Picture 2" descr="https://news-mag.net/wp-content/uploads/2021/07/3-Toxic-Stress-Derails-Healthy-Development.jpg">
            <a:hlinkClick r:id="rId4"/>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11667" b="11389"/>
          <a:stretch/>
        </p:blipFill>
        <p:spPr bwMode="auto">
          <a:xfrm>
            <a:off x="1524000" y="1822450"/>
            <a:ext cx="6095999" cy="35179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2451065" y="5518137"/>
            <a:ext cx="4241867" cy="307777"/>
          </a:xfrm>
          <a:prstGeom prst="rect">
            <a:avLst/>
          </a:prstGeom>
        </p:spPr>
        <p:txBody>
          <a:bodyPr wrap="none">
            <a:spAutoFit/>
          </a:bodyPr>
          <a:lstStyle/>
          <a:p>
            <a:r>
              <a:rPr lang="en-US" dirty="0">
                <a:hlinkClick r:id="rId4"/>
              </a:rPr>
              <a:t>https://www.youtube.com/watch?v=rVwFkcOZHJw</a:t>
            </a:r>
            <a:r>
              <a:rPr lang="en-US" dirty="0"/>
              <a:t> </a:t>
            </a:r>
          </a:p>
        </p:txBody>
      </p:sp>
    </p:spTree>
    <p:extLst>
      <p:ext uri="{BB962C8B-B14F-4D97-AF65-F5344CB8AC3E}">
        <p14:creationId xmlns:p14="http://schemas.microsoft.com/office/powerpoint/2010/main" val="20272348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5"/>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Theory</a:t>
            </a:r>
            <a:endParaRPr dirty="0"/>
          </a:p>
        </p:txBody>
      </p:sp>
      <p:sp>
        <p:nvSpPr>
          <p:cNvPr id="91" name="Google Shape;91;p5"/>
          <p:cNvSpPr txBox="1">
            <a:spLocks noGrp="1"/>
          </p:cNvSpPr>
          <p:nvPr>
            <p:ph idx="1"/>
          </p:nvPr>
        </p:nvSpPr>
        <p:spPr>
          <a:xfrm>
            <a:off x="628650" y="1468582"/>
            <a:ext cx="7886700" cy="4708381"/>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400"/>
              <a:buChar char="•"/>
            </a:pPr>
            <a:r>
              <a:rPr lang="en-US" sz="2400" dirty="0"/>
              <a:t>Defined as an orderly, integrated set of statements that describes, explains, and predicts behavior</a:t>
            </a:r>
            <a:endParaRPr dirty="0"/>
          </a:p>
          <a:p>
            <a:pPr marL="228600" lvl="0" indent="-228600" algn="l" rtl="0">
              <a:lnSpc>
                <a:spcPct val="150000"/>
              </a:lnSpc>
              <a:spcBef>
                <a:spcPts val="1000"/>
              </a:spcBef>
              <a:spcAft>
                <a:spcPts val="0"/>
              </a:spcAft>
              <a:buClr>
                <a:schemeClr val="dk1"/>
              </a:buClr>
              <a:buSzPts val="2400"/>
              <a:buChar char="•"/>
            </a:pPr>
            <a:r>
              <a:rPr lang="en-US" sz="2400" dirty="0"/>
              <a:t>Influenced by cultural values and belief systems </a:t>
            </a:r>
            <a:endParaRPr dirty="0"/>
          </a:p>
          <a:p>
            <a:pPr marL="228600" lvl="0" indent="-228600" algn="l" rtl="0">
              <a:lnSpc>
                <a:spcPct val="150000"/>
              </a:lnSpc>
              <a:spcBef>
                <a:spcPts val="1000"/>
              </a:spcBef>
              <a:spcAft>
                <a:spcPts val="0"/>
              </a:spcAft>
              <a:buClr>
                <a:schemeClr val="dk1"/>
              </a:buClr>
              <a:buSzPts val="2400"/>
              <a:buChar char="•"/>
            </a:pPr>
            <a:r>
              <a:rPr lang="en-US" sz="2400" dirty="0"/>
              <a:t>Continued existence depends on scientific verification:</a:t>
            </a:r>
            <a:endParaRPr dirty="0"/>
          </a:p>
          <a:p>
            <a:pPr marL="685800" lvl="1" indent="-228600" algn="l" rtl="0">
              <a:lnSpc>
                <a:spcPct val="150000"/>
              </a:lnSpc>
              <a:spcBef>
                <a:spcPts val="500"/>
              </a:spcBef>
              <a:spcAft>
                <a:spcPts val="0"/>
              </a:spcAft>
              <a:buClr>
                <a:schemeClr val="dk1"/>
              </a:buClr>
              <a:buSzPts val="2400"/>
              <a:buChar char="•"/>
            </a:pPr>
            <a:r>
              <a:rPr lang="en-US" dirty="0"/>
              <a:t>Set of research procedures agreed by the scientific community</a:t>
            </a:r>
            <a:endParaRPr dirty="0"/>
          </a:p>
          <a:p>
            <a:pPr marL="685800" lvl="1" indent="-228600" algn="l" rtl="0">
              <a:lnSpc>
                <a:spcPct val="150000"/>
              </a:lnSpc>
              <a:spcBef>
                <a:spcPts val="500"/>
              </a:spcBef>
              <a:spcAft>
                <a:spcPts val="0"/>
              </a:spcAft>
              <a:buClr>
                <a:schemeClr val="dk1"/>
              </a:buClr>
              <a:buSzPts val="2400"/>
              <a:buChar char="•"/>
            </a:pPr>
            <a:r>
              <a:rPr lang="en-US" dirty="0"/>
              <a:t>Endure or replicated over time</a:t>
            </a: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395"/>
        <p:cNvGrpSpPr/>
        <p:nvPr/>
      </p:nvGrpSpPr>
      <p:grpSpPr>
        <a:xfrm>
          <a:off x="0" y="0"/>
          <a:ext cx="0" cy="0"/>
          <a:chOff x="0" y="0"/>
          <a:chExt cx="0" cy="0"/>
        </a:xfrm>
      </p:grpSpPr>
      <p:sp>
        <p:nvSpPr>
          <p:cNvPr id="396" name="Google Shape;396;p48"/>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Key Concepts: Resilience</a:t>
            </a:r>
            <a:endParaRPr/>
          </a:p>
        </p:txBody>
      </p:sp>
      <p:sp>
        <p:nvSpPr>
          <p:cNvPr id="397" name="Google Shape;397;p48"/>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Why do some children do well in the face of adversity, and others do not?</a:t>
            </a:r>
            <a:endParaRPr dirty="0"/>
          </a:p>
          <a:p>
            <a:pPr marL="228600" lvl="0" indent="-228600" algn="l" rtl="0">
              <a:lnSpc>
                <a:spcPct val="150000"/>
              </a:lnSpc>
              <a:spcBef>
                <a:spcPts val="1000"/>
              </a:spcBef>
              <a:spcAft>
                <a:spcPts val="0"/>
              </a:spcAft>
              <a:buClr>
                <a:schemeClr val="dk1"/>
              </a:buClr>
              <a:buSzPts val="2800"/>
              <a:buChar char="•"/>
            </a:pPr>
            <a:r>
              <a:rPr lang="en-US" dirty="0"/>
              <a:t>What determines how </a:t>
            </a:r>
            <a:r>
              <a:rPr lang="en-US" u="sng" dirty="0">
                <a:solidFill>
                  <a:schemeClr val="hlink"/>
                </a:solidFill>
                <a:hlinkClick r:id="rId3"/>
              </a:rPr>
              <a:t>resilient</a:t>
            </a:r>
            <a:r>
              <a:rPr lang="en-US" dirty="0"/>
              <a:t> a child is when faced with difficult circumstances?</a:t>
            </a:r>
            <a:endParaRP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a:t>Video</a:t>
            </a:r>
            <a:br>
              <a:rPr lang="en-US" sz="3600" dirty="0"/>
            </a:br>
            <a:r>
              <a:rPr lang="en-US" sz="3600" dirty="0"/>
              <a:t>In Brief: What is Resilience?</a:t>
            </a:r>
          </a:p>
        </p:txBody>
      </p:sp>
      <p:pic>
        <p:nvPicPr>
          <p:cNvPr id="7" name="Picture 6">
            <a:hlinkClick r:id="rId3"/>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70493" y="1690689"/>
            <a:ext cx="6502400" cy="3657600"/>
          </a:xfrm>
          <a:prstGeom prst="rect">
            <a:avLst/>
          </a:prstGeom>
        </p:spPr>
      </p:pic>
      <p:sp>
        <p:nvSpPr>
          <p:cNvPr id="3" name="Rectangle 2"/>
          <p:cNvSpPr/>
          <p:nvPr/>
        </p:nvSpPr>
        <p:spPr>
          <a:xfrm>
            <a:off x="3489812" y="5548412"/>
            <a:ext cx="2263761" cy="276999"/>
          </a:xfrm>
          <a:prstGeom prst="rect">
            <a:avLst/>
          </a:prstGeom>
        </p:spPr>
        <p:txBody>
          <a:bodyPr wrap="none">
            <a:spAutoFit/>
          </a:bodyPr>
          <a:lstStyle/>
          <a:p>
            <a:pPr algn="ctr"/>
            <a:r>
              <a:rPr lang="en-US" sz="1200" dirty="0">
                <a:latin typeface="+mn-lt"/>
                <a:hlinkClick r:id="rId3"/>
              </a:rPr>
              <a:t>https://youtu.be/cqO7YoMsccU</a:t>
            </a:r>
            <a:r>
              <a:rPr lang="en-US" sz="1200" dirty="0">
                <a:latin typeface="+mn-lt"/>
              </a:rPr>
              <a:t>  </a:t>
            </a:r>
          </a:p>
        </p:txBody>
      </p:sp>
    </p:spTree>
    <p:extLst>
      <p:ext uri="{BB962C8B-B14F-4D97-AF65-F5344CB8AC3E}">
        <p14:creationId xmlns:p14="http://schemas.microsoft.com/office/powerpoint/2010/main" val="1220214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402"/>
        <p:cNvGrpSpPr/>
        <p:nvPr/>
      </p:nvGrpSpPr>
      <p:grpSpPr>
        <a:xfrm>
          <a:off x="0" y="0"/>
          <a:ext cx="0" cy="0"/>
          <a:chOff x="0" y="0"/>
          <a:chExt cx="0" cy="0"/>
        </a:xfrm>
      </p:grpSpPr>
      <p:sp>
        <p:nvSpPr>
          <p:cNvPr id="403" name="Google Shape;403;p49"/>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3600"/>
              <a:buFont typeface="Calibri"/>
              <a:buNone/>
            </a:pPr>
            <a:r>
              <a:rPr lang="en-US" sz="3600">
                <a:latin typeface="Calibri"/>
                <a:ea typeface="Calibri"/>
                <a:cs typeface="Calibri"/>
                <a:sym typeface="Calibri"/>
              </a:rPr>
              <a:t>Group Activity I:  Antonia and her family</a:t>
            </a:r>
            <a:endParaRPr/>
          </a:p>
        </p:txBody>
      </p:sp>
      <p:sp>
        <p:nvSpPr>
          <p:cNvPr id="404" name="Google Shape;404;p49"/>
          <p:cNvSpPr txBox="1">
            <a:spLocks noGrp="1"/>
          </p:cNvSpPr>
          <p:nvPr>
            <p:ph idx="1"/>
          </p:nvPr>
        </p:nvSpPr>
        <p:spPr>
          <a:xfrm>
            <a:off x="822960" y="1690690"/>
            <a:ext cx="7543800" cy="3568382"/>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endParaRPr dirty="0"/>
          </a:p>
          <a:p>
            <a:pPr marL="0" lvl="0" indent="0" algn="l" rtl="0">
              <a:lnSpc>
                <a:spcPct val="150000"/>
              </a:lnSpc>
              <a:spcBef>
                <a:spcPts val="1000"/>
              </a:spcBef>
              <a:spcAft>
                <a:spcPts val="0"/>
              </a:spcAft>
              <a:buClr>
                <a:schemeClr val="dk1"/>
              </a:buClr>
              <a:buSzPts val="2800"/>
              <a:buNone/>
            </a:pPr>
            <a:r>
              <a:rPr lang="en-US" dirty="0">
                <a:hlinkClick r:id="rId3"/>
              </a:rPr>
              <a:t>Case-Study-Antonia-Family.Centered.Practice.pdf (ecpcta.org)</a:t>
            </a:r>
            <a:endParaRP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409"/>
        <p:cNvGrpSpPr/>
        <p:nvPr/>
      </p:nvGrpSpPr>
      <p:grpSpPr>
        <a:xfrm>
          <a:off x="0" y="0"/>
          <a:ext cx="0" cy="0"/>
          <a:chOff x="0" y="0"/>
          <a:chExt cx="0" cy="0"/>
        </a:xfrm>
      </p:grpSpPr>
      <p:sp>
        <p:nvSpPr>
          <p:cNvPr id="410" name="Google Shape;410;p50"/>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latin typeface="Calibri"/>
                <a:ea typeface="Calibri"/>
                <a:cs typeface="Calibri"/>
                <a:sym typeface="Calibri"/>
              </a:rPr>
              <a:t>Framing Individual Theories</a:t>
            </a:r>
            <a:endParaRPr dirty="0"/>
          </a:p>
        </p:txBody>
      </p:sp>
      <p:sp>
        <p:nvSpPr>
          <p:cNvPr id="411" name="Google Shape;411;p50"/>
          <p:cNvSpPr txBox="1">
            <a:spLocks noGrp="1"/>
          </p:cNvSpPr>
          <p:nvPr>
            <p:ph idx="1"/>
          </p:nvPr>
        </p:nvSpPr>
        <p:spPr>
          <a:xfrm>
            <a:off x="628650" y="1454727"/>
            <a:ext cx="7886700" cy="4722236"/>
          </a:xfrm>
          <a:prstGeom prst="rect">
            <a:avLst/>
          </a:prstGeom>
          <a:noFill/>
          <a:ln>
            <a:noFill/>
          </a:ln>
        </p:spPr>
        <p:txBody>
          <a:bodyPr spcFirstLastPara="1" wrap="square" lIns="91425" tIns="45700" rIns="91425" bIns="45700" anchor="t" anchorCtr="0">
            <a:normAutofit/>
          </a:bodyPr>
          <a:lstStyle/>
          <a:p>
            <a:pPr marL="685800" lvl="1" indent="-228600" algn="l" rtl="0">
              <a:lnSpc>
                <a:spcPct val="150000"/>
              </a:lnSpc>
              <a:spcBef>
                <a:spcPts val="0"/>
              </a:spcBef>
              <a:spcAft>
                <a:spcPts val="0"/>
              </a:spcAft>
              <a:buClr>
                <a:schemeClr val="dk1"/>
              </a:buClr>
              <a:buSzPts val="2800"/>
              <a:buFont typeface="Arial"/>
              <a:buChar char="•"/>
            </a:pPr>
            <a:r>
              <a:rPr lang="en-US" sz="2800"/>
              <a:t>Using your assigned theoretical perspective, what would be the focus of your concerns for Antonia and her family?</a:t>
            </a:r>
            <a:endParaRPr/>
          </a:p>
          <a:p>
            <a:pPr marL="685800" lvl="1" indent="-228600" algn="l" rtl="0">
              <a:lnSpc>
                <a:spcPct val="150000"/>
              </a:lnSpc>
              <a:spcBef>
                <a:spcPts val="500"/>
              </a:spcBef>
              <a:spcAft>
                <a:spcPts val="0"/>
              </a:spcAft>
              <a:buClr>
                <a:schemeClr val="dk1"/>
              </a:buClr>
              <a:buSzPts val="2800"/>
              <a:buFont typeface="Arial"/>
              <a:buChar char="•"/>
            </a:pPr>
            <a:r>
              <a:rPr lang="en-US" sz="2800"/>
              <a:t>What would your team want to explore about this case if you were all practitioners grounded in this theory?</a:t>
            </a: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415"/>
        <p:cNvGrpSpPr/>
        <p:nvPr/>
      </p:nvGrpSpPr>
      <p:grpSpPr>
        <a:xfrm>
          <a:off x="0" y="0"/>
          <a:ext cx="0" cy="0"/>
          <a:chOff x="0" y="0"/>
          <a:chExt cx="0" cy="0"/>
        </a:xfrm>
      </p:grpSpPr>
      <p:sp>
        <p:nvSpPr>
          <p:cNvPr id="416" name="Google Shape;416;p51"/>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References and Resources</a:t>
            </a:r>
            <a:endParaRPr/>
          </a:p>
        </p:txBody>
      </p:sp>
      <p:sp>
        <p:nvSpPr>
          <p:cNvPr id="417" name="Google Shape;417;p51"/>
          <p:cNvSpPr txBox="1">
            <a:spLocks noGrp="1"/>
          </p:cNvSpPr>
          <p:nvPr>
            <p:ph idx="1"/>
          </p:nvPr>
        </p:nvSpPr>
        <p:spPr>
          <a:xfrm>
            <a:off x="628650" y="1397285"/>
            <a:ext cx="7886700" cy="4779678"/>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150000"/>
              </a:lnSpc>
              <a:spcBef>
                <a:spcPts val="0"/>
              </a:spcBef>
              <a:spcAft>
                <a:spcPts val="0"/>
              </a:spcAft>
              <a:buClr>
                <a:schemeClr val="dk1"/>
              </a:buClr>
              <a:buSzPts val="2800"/>
              <a:buChar char="•"/>
            </a:pPr>
            <a:r>
              <a:rPr lang="en-US" dirty="0"/>
              <a:t>Ainsworth, M. D. S. (1978). The Bowlby-Ainsworth attachment theory. </a:t>
            </a:r>
            <a:r>
              <a:rPr lang="en-US" i="1" dirty="0"/>
              <a:t>Behavioral and brain sciences</a:t>
            </a:r>
            <a:r>
              <a:rPr lang="en-US" dirty="0"/>
              <a:t>, </a:t>
            </a:r>
            <a:r>
              <a:rPr lang="en-US" i="1" dirty="0"/>
              <a:t>1</a:t>
            </a:r>
            <a:r>
              <a:rPr lang="en-US" dirty="0"/>
              <a:t>(3), 436-438. </a:t>
            </a:r>
            <a:endParaRPr dirty="0"/>
          </a:p>
          <a:p>
            <a:pPr marL="228600" lvl="0" indent="-228600" algn="l" rtl="0">
              <a:lnSpc>
                <a:spcPct val="150000"/>
              </a:lnSpc>
              <a:spcBef>
                <a:spcPts val="1000"/>
              </a:spcBef>
              <a:spcAft>
                <a:spcPts val="0"/>
              </a:spcAft>
              <a:buClr>
                <a:schemeClr val="dk1"/>
              </a:buClr>
              <a:buSzPts val="2800"/>
              <a:buChar char="•"/>
            </a:pPr>
            <a:r>
              <a:rPr lang="en-US" dirty="0"/>
              <a:t>Berk, L.E., (2019). Exploring Child Development. Pearson.</a:t>
            </a:r>
            <a:endParaRPr dirty="0"/>
          </a:p>
          <a:p>
            <a:pPr marL="228600" lvl="0" indent="-228600" algn="l" rtl="0">
              <a:lnSpc>
                <a:spcPct val="150000"/>
              </a:lnSpc>
              <a:spcBef>
                <a:spcPts val="1000"/>
              </a:spcBef>
              <a:spcAft>
                <a:spcPts val="0"/>
              </a:spcAft>
              <a:buClr>
                <a:schemeClr val="dk1"/>
              </a:buClr>
              <a:buSzPts val="2800"/>
              <a:buChar char="•"/>
            </a:pPr>
            <a:r>
              <a:rPr lang="en-US" dirty="0"/>
              <a:t>Bronfenbrenner, U. (1992). </a:t>
            </a:r>
            <a:r>
              <a:rPr lang="en-US" i="1" dirty="0"/>
              <a:t>Ecological systems theory</a:t>
            </a:r>
            <a:r>
              <a:rPr lang="en-US" dirty="0"/>
              <a:t>. Jessica Kingsley Publishers.</a:t>
            </a:r>
            <a:endParaRPr dirty="0"/>
          </a:p>
          <a:p>
            <a:pPr marL="228600" lvl="0" indent="-50800" algn="l" rtl="0">
              <a:lnSpc>
                <a:spcPct val="150000"/>
              </a:lnSpc>
              <a:spcBef>
                <a:spcPts val="1000"/>
              </a:spcBef>
              <a:spcAft>
                <a:spcPts val="0"/>
              </a:spcAft>
              <a:buClr>
                <a:schemeClr val="dk1"/>
              </a:buClr>
              <a:buSzPts val="2800"/>
              <a:buNone/>
            </a:pP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421"/>
        <p:cNvGrpSpPr/>
        <p:nvPr/>
      </p:nvGrpSpPr>
      <p:grpSpPr>
        <a:xfrm>
          <a:off x="0" y="0"/>
          <a:ext cx="0" cy="0"/>
          <a:chOff x="0" y="0"/>
          <a:chExt cx="0" cy="0"/>
        </a:xfrm>
      </p:grpSpPr>
      <p:sp>
        <p:nvSpPr>
          <p:cNvPr id="422" name="Google Shape;422;p5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References and Resources</a:t>
            </a:r>
            <a:endParaRPr/>
          </a:p>
        </p:txBody>
      </p:sp>
      <p:sp>
        <p:nvSpPr>
          <p:cNvPr id="423" name="Google Shape;423;p52"/>
          <p:cNvSpPr txBox="1">
            <a:spLocks noGrp="1"/>
          </p:cNvSpPr>
          <p:nvPr>
            <p:ph idx="1"/>
          </p:nvPr>
        </p:nvSpPr>
        <p:spPr>
          <a:prstGeom prst="rect">
            <a:avLst/>
          </a:prstGeom>
          <a:noFill/>
          <a:ln>
            <a:noFill/>
          </a:ln>
        </p:spPr>
        <p:txBody>
          <a:bodyPr spcFirstLastPara="1" wrap="square" lIns="91425" tIns="45700" rIns="91425" bIns="45700" anchor="t" anchorCtr="0">
            <a:normAutofit fontScale="85000" lnSpcReduction="20000"/>
          </a:bodyPr>
          <a:lstStyle/>
          <a:p>
            <a:pPr marL="228600" lvl="0" indent="-228600" algn="l" rtl="0">
              <a:lnSpc>
                <a:spcPct val="150000"/>
              </a:lnSpc>
              <a:spcBef>
                <a:spcPts val="0"/>
              </a:spcBef>
              <a:spcAft>
                <a:spcPts val="0"/>
              </a:spcAft>
              <a:buClr>
                <a:schemeClr val="dk1"/>
              </a:buClr>
              <a:buSzPct val="100000"/>
              <a:buChar char="•"/>
            </a:pPr>
            <a:r>
              <a:rPr lang="en-US" u="sng" dirty="0">
                <a:solidFill>
                  <a:schemeClr val="hlink"/>
                </a:solidFill>
                <a:hlinkClick r:id="rId3"/>
              </a:rPr>
              <a:t>Early Childhood Personnel Center </a:t>
            </a:r>
            <a:r>
              <a:rPr lang="en-US" dirty="0"/>
              <a:t>(ECPC): </a:t>
            </a:r>
            <a:r>
              <a:rPr lang="en-US" u="sng" dirty="0">
                <a:solidFill>
                  <a:schemeClr val="hlink"/>
                </a:solidFill>
                <a:hlinkClick r:id="rId4"/>
              </a:rPr>
              <a:t>Cross-Disciplinary Competencies</a:t>
            </a:r>
            <a:endParaRPr dirty="0"/>
          </a:p>
          <a:p>
            <a:pPr marL="228600" lvl="0" indent="-228600" algn="l" rtl="0">
              <a:lnSpc>
                <a:spcPct val="150000"/>
              </a:lnSpc>
              <a:spcBef>
                <a:spcPts val="1000"/>
              </a:spcBef>
              <a:spcAft>
                <a:spcPts val="0"/>
              </a:spcAft>
              <a:buClr>
                <a:schemeClr val="dk1"/>
              </a:buClr>
              <a:buSzPct val="100000"/>
              <a:buChar char="•"/>
            </a:pPr>
            <a:r>
              <a:rPr lang="en-US" dirty="0"/>
              <a:t> Harvard Center on the Developing Child: </a:t>
            </a:r>
            <a:r>
              <a:rPr lang="en-US" u="sng" dirty="0">
                <a:solidFill>
                  <a:schemeClr val="hlink"/>
                </a:solidFill>
                <a:hlinkClick r:id="rId5"/>
              </a:rPr>
              <a:t>https://developingchild.harvard.edu/resources/inbrief-the-science-of-early-childhood-development/</a:t>
            </a:r>
            <a:endParaRPr dirty="0"/>
          </a:p>
          <a:p>
            <a:pPr marL="228600" lvl="0" indent="-228600" algn="l" rtl="0">
              <a:lnSpc>
                <a:spcPct val="150000"/>
              </a:lnSpc>
              <a:spcBef>
                <a:spcPts val="1000"/>
              </a:spcBef>
              <a:spcAft>
                <a:spcPts val="0"/>
              </a:spcAft>
              <a:buClr>
                <a:schemeClr val="dk1"/>
              </a:buClr>
              <a:buSzPct val="100000"/>
              <a:buChar char="•"/>
            </a:pPr>
            <a:r>
              <a:rPr lang="en-US" dirty="0"/>
              <a:t>Sameroff, A. (2010). A unified theory of development: A dialectic integration of nature and nurture. </a:t>
            </a:r>
            <a:r>
              <a:rPr lang="en-US" i="1" dirty="0"/>
              <a:t>Child development</a:t>
            </a:r>
            <a:r>
              <a:rPr lang="en-US" dirty="0"/>
              <a:t>, </a:t>
            </a:r>
            <a:r>
              <a:rPr lang="en-US" i="1" dirty="0"/>
              <a:t>81</a:t>
            </a:r>
            <a:r>
              <a:rPr lang="en-US" dirty="0"/>
              <a:t>(1), 6-22.</a:t>
            </a:r>
            <a:endParaRPr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Shape 427"/>
        <p:cNvGrpSpPr/>
        <p:nvPr/>
      </p:nvGrpSpPr>
      <p:grpSpPr>
        <a:xfrm>
          <a:off x="0" y="0"/>
          <a:ext cx="0" cy="0"/>
          <a:chOff x="0" y="0"/>
          <a:chExt cx="0" cy="0"/>
        </a:xfrm>
      </p:grpSpPr>
      <p:sp>
        <p:nvSpPr>
          <p:cNvPr id="428" name="Google Shape;428;p53"/>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References and Resources</a:t>
            </a:r>
            <a:endParaRPr dirty="0"/>
          </a:p>
        </p:txBody>
      </p:sp>
      <p:sp>
        <p:nvSpPr>
          <p:cNvPr id="429" name="Google Shape;429;p53"/>
          <p:cNvSpPr txBox="1">
            <a:spLocks noGrp="1"/>
          </p:cNvSpPr>
          <p:nvPr>
            <p:ph idx="1"/>
          </p:nvPr>
        </p:nvSpPr>
        <p:spPr>
          <a:xfrm>
            <a:off x="628650" y="1825625"/>
            <a:ext cx="7886700" cy="3184257"/>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150000"/>
              </a:lnSpc>
              <a:spcBef>
                <a:spcPts val="0"/>
              </a:spcBef>
              <a:spcAft>
                <a:spcPts val="0"/>
              </a:spcAft>
              <a:buClr>
                <a:schemeClr val="dk1"/>
              </a:buClr>
              <a:buSzPts val="2800"/>
              <a:buChar char="•"/>
            </a:pPr>
            <a:r>
              <a:rPr lang="en-US" dirty="0" err="1"/>
              <a:t>Shepley</a:t>
            </a:r>
            <a:r>
              <a:rPr lang="en-US" dirty="0"/>
              <a:t>, C., &amp; Grisham-Brown, J. (2019). Applied behavior analysis in early childhood education: An overview of policies, research, blended practices, and the curriculum framework. </a:t>
            </a:r>
            <a:r>
              <a:rPr lang="en-US" i="1" dirty="0"/>
              <a:t>Behavior analysis in practice</a:t>
            </a:r>
            <a:r>
              <a:rPr lang="en-US" dirty="0"/>
              <a:t>, </a:t>
            </a:r>
            <a:r>
              <a:rPr lang="en-US" i="1" dirty="0"/>
              <a:t>12</a:t>
            </a:r>
            <a:r>
              <a:rPr lang="en-US" dirty="0"/>
              <a:t>(1), 235-246.</a:t>
            </a:r>
            <a:endParaRP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428;p53">
            <a:extLst>
              <a:ext uri="{FF2B5EF4-FFF2-40B4-BE49-F238E27FC236}">
                <a16:creationId xmlns:a16="http://schemas.microsoft.com/office/drawing/2014/main" id="{C96A132E-A0EA-497A-8ADF-68BE5965BC1B}"/>
              </a:ext>
            </a:extLst>
          </p:cNvPr>
          <p:cNvSpPr txBox="1">
            <a:spLocks/>
          </p:cNvSpPr>
          <p:nvPr/>
        </p:nvSpPr>
        <p:spPr>
          <a:xfrm>
            <a:off x="628650" y="365126"/>
            <a:ext cx="7886700" cy="1325563"/>
          </a:xfrm>
          <a:prstGeom prst="rect">
            <a:avLst/>
          </a:prstGeom>
          <a:noFill/>
          <a:ln>
            <a:noFill/>
          </a:ln>
        </p:spPr>
        <p:txBody>
          <a:bodyPr spcFirstLastPara="1" wrap="square" lIns="91425" tIns="45700" rIns="91425" bIns="45700" anchor="ctr" anchorCtr="0">
            <a:normAutofit/>
          </a:bodyPr>
          <a:lstStyle>
            <a:lvl1pPr algn="l" defTabSz="914400" rtl="0" eaLnBrk="1" latinLnBrk="0" hangingPunct="1">
              <a:lnSpc>
                <a:spcPct val="90000"/>
              </a:lnSpc>
              <a:spcBef>
                <a:spcPct val="0"/>
              </a:spcBef>
              <a:buNone/>
              <a:defRPr sz="4400" b="1" kern="1200">
                <a:solidFill>
                  <a:srgbClr val="121F88"/>
                </a:solidFill>
                <a:latin typeface="+mj-lt"/>
                <a:ea typeface="+mj-ea"/>
                <a:cs typeface="+mj-cs"/>
              </a:defRPr>
            </a:lvl1pPr>
          </a:lstStyle>
          <a:p>
            <a:pPr algn="ctr">
              <a:spcBef>
                <a:spcPts val="0"/>
              </a:spcBef>
              <a:buClr>
                <a:schemeClr val="dk1"/>
              </a:buClr>
              <a:buSzPts val="3600"/>
              <a:buFont typeface="Calibri"/>
              <a:buNone/>
            </a:pPr>
            <a:r>
              <a:rPr lang="en-US" sz="4000" dirty="0">
                <a:latin typeface="+mn-lt"/>
              </a:rPr>
              <a:t>Disclaimer</a:t>
            </a:r>
            <a:endParaRPr lang="en-US" sz="4800" dirty="0">
              <a:latin typeface="+mn-lt"/>
            </a:endParaRPr>
          </a:p>
        </p:txBody>
      </p:sp>
    </p:spTree>
    <p:extLst>
      <p:ext uri="{BB962C8B-B14F-4D97-AF65-F5344CB8AC3E}">
        <p14:creationId xmlns:p14="http://schemas.microsoft.com/office/powerpoint/2010/main" val="3144987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6"/>
          <p:cNvSpPr txBox="1">
            <a:spLocks noGrp="1"/>
          </p:cNvSpPr>
          <p:nvPr>
            <p:ph type="title"/>
          </p:nvPr>
        </p:nvSpPr>
        <p:spPr>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dk1"/>
              </a:buClr>
              <a:buSzPts val="3600"/>
              <a:buFont typeface="Calibri"/>
              <a:buNone/>
            </a:pPr>
            <a:r>
              <a:rPr lang="en-US" sz="3600" dirty="0"/>
              <a:t>Nature vs. Nurture </a:t>
            </a:r>
            <a:br>
              <a:rPr lang="en-US" sz="3600" dirty="0"/>
            </a:br>
            <a:r>
              <a:rPr lang="en-US" sz="3600" dirty="0"/>
              <a:t>Child Development Theories</a:t>
            </a:r>
            <a:endParaRPr dirty="0"/>
          </a:p>
        </p:txBody>
      </p:sp>
      <p:sp>
        <p:nvSpPr>
          <p:cNvPr id="98" name="Google Shape;98;p6"/>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Nature</a:t>
            </a:r>
            <a:endParaRPr dirty="0"/>
          </a:p>
          <a:p>
            <a:pPr marL="685800" lvl="1" indent="-228600" algn="l" rtl="0">
              <a:lnSpc>
                <a:spcPct val="150000"/>
              </a:lnSpc>
              <a:spcBef>
                <a:spcPts val="500"/>
              </a:spcBef>
              <a:spcAft>
                <a:spcPts val="0"/>
              </a:spcAft>
              <a:buClr>
                <a:schemeClr val="dk1"/>
              </a:buClr>
              <a:buSzPts val="2400"/>
              <a:buChar char="•"/>
            </a:pPr>
            <a:r>
              <a:rPr lang="en-US" dirty="0"/>
              <a:t>All genes and hereditary factors influence who we are and are not likely to vary much across a lifetime</a:t>
            </a:r>
            <a:endParaRPr dirty="0"/>
          </a:p>
          <a:p>
            <a:pPr marL="685800" lvl="1" indent="-228600" algn="l" rtl="0">
              <a:lnSpc>
                <a:spcPct val="150000"/>
              </a:lnSpc>
              <a:spcBef>
                <a:spcPts val="500"/>
              </a:spcBef>
              <a:spcAft>
                <a:spcPts val="0"/>
              </a:spcAft>
              <a:buClr>
                <a:schemeClr val="dk1"/>
              </a:buClr>
              <a:buSzPts val="2400"/>
              <a:buChar char="•"/>
            </a:pPr>
            <a:r>
              <a:rPr lang="en-US" dirty="0"/>
              <a:t>Physical traits, personality characteristics, intellectual or creative traits</a:t>
            </a:r>
            <a:endParaRPr dirty="0"/>
          </a:p>
          <a:p>
            <a:pPr marL="685800" lvl="1" indent="-228600" algn="l" rtl="0">
              <a:lnSpc>
                <a:spcPct val="150000"/>
              </a:lnSpc>
              <a:spcBef>
                <a:spcPts val="500"/>
              </a:spcBef>
              <a:spcAft>
                <a:spcPts val="0"/>
              </a:spcAft>
              <a:buClr>
                <a:schemeClr val="dk1"/>
              </a:buClr>
              <a:buSzPts val="2400"/>
              <a:buChar char="•"/>
            </a:pPr>
            <a:r>
              <a:rPr lang="en-US" dirty="0"/>
              <a:t>Heredity is most important  </a:t>
            </a:r>
            <a:endParaRPr dirty="0"/>
          </a:p>
          <a:p>
            <a:pPr marL="914400" lvl="2" indent="0" algn="l" rtl="0">
              <a:lnSpc>
                <a:spcPct val="150000"/>
              </a:lnSpc>
              <a:spcBef>
                <a:spcPts val="500"/>
              </a:spcBef>
              <a:spcAft>
                <a:spcPts val="0"/>
              </a:spcAft>
              <a:buClr>
                <a:schemeClr val="dk1"/>
              </a:buClr>
              <a:buSzPts val="2000"/>
              <a:buNone/>
            </a:pPr>
            <a:endParaRPr dirty="0"/>
          </a:p>
          <a:p>
            <a:pPr marL="228600" lvl="0" indent="-50800" algn="l" rtl="0">
              <a:lnSpc>
                <a:spcPct val="90000"/>
              </a:lnSpc>
              <a:spcBef>
                <a:spcPts val="1000"/>
              </a:spcBef>
              <a:spcAft>
                <a:spcPts val="0"/>
              </a:spcAft>
              <a:buClr>
                <a:schemeClr val="dk1"/>
              </a:buClr>
              <a:buSzPts val="2800"/>
              <a:buNone/>
            </a:pP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7"/>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Nature vs. Nurture continued</a:t>
            </a:r>
            <a:endParaRPr dirty="0"/>
          </a:p>
        </p:txBody>
      </p:sp>
      <p:sp>
        <p:nvSpPr>
          <p:cNvPr id="105" name="Google Shape;105;p7"/>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dirty="0"/>
              <a:t>Nurture</a:t>
            </a:r>
            <a:endParaRPr dirty="0"/>
          </a:p>
          <a:p>
            <a:pPr marL="685800" lvl="1" indent="-228600" algn="l" rtl="0">
              <a:lnSpc>
                <a:spcPct val="150000"/>
              </a:lnSpc>
              <a:spcBef>
                <a:spcPts val="500"/>
              </a:spcBef>
              <a:spcAft>
                <a:spcPts val="0"/>
              </a:spcAft>
              <a:buClr>
                <a:schemeClr val="dk1"/>
              </a:buClr>
              <a:buSzPts val="2800"/>
              <a:buChar char="•"/>
            </a:pPr>
            <a:r>
              <a:rPr lang="en-US" sz="2800" dirty="0"/>
              <a:t>Environmental variables impact who we are</a:t>
            </a:r>
            <a:endParaRPr dirty="0"/>
          </a:p>
          <a:p>
            <a:pPr marL="685800" lvl="1" indent="-228600" algn="l" rtl="0">
              <a:lnSpc>
                <a:spcPct val="150000"/>
              </a:lnSpc>
              <a:spcBef>
                <a:spcPts val="500"/>
              </a:spcBef>
              <a:spcAft>
                <a:spcPts val="0"/>
              </a:spcAft>
              <a:buClr>
                <a:schemeClr val="dk1"/>
              </a:buClr>
              <a:buSzPts val="2800"/>
              <a:buChar char="•"/>
            </a:pPr>
            <a:r>
              <a:rPr lang="en-US" sz="2800" dirty="0"/>
              <a:t>How we are raised</a:t>
            </a:r>
            <a:endParaRPr dirty="0"/>
          </a:p>
          <a:p>
            <a:pPr marL="685800" lvl="1" indent="-228600" algn="l" rtl="0">
              <a:lnSpc>
                <a:spcPct val="150000"/>
              </a:lnSpc>
              <a:spcBef>
                <a:spcPts val="500"/>
              </a:spcBef>
              <a:spcAft>
                <a:spcPts val="0"/>
              </a:spcAft>
              <a:buClr>
                <a:schemeClr val="dk1"/>
              </a:buClr>
              <a:buSzPts val="2800"/>
              <a:buChar char="•"/>
            </a:pPr>
            <a:r>
              <a:rPr lang="en-US" sz="2800" dirty="0"/>
              <a:t>Social relationships</a:t>
            </a:r>
            <a:endParaRPr dirty="0"/>
          </a:p>
          <a:p>
            <a:pPr marL="685800" lvl="1" indent="-228600" algn="l" rtl="0">
              <a:lnSpc>
                <a:spcPct val="150000"/>
              </a:lnSpc>
              <a:spcBef>
                <a:spcPts val="500"/>
              </a:spcBef>
              <a:spcAft>
                <a:spcPts val="0"/>
              </a:spcAft>
              <a:buClr>
                <a:schemeClr val="dk1"/>
              </a:buClr>
              <a:buSzPts val="2800"/>
              <a:buChar char="•"/>
            </a:pPr>
            <a:r>
              <a:rPr lang="en-US" sz="2800" dirty="0"/>
              <a:t>Surrounding culture</a:t>
            </a:r>
            <a:r>
              <a:rPr lang="en-US" dirty="0"/>
              <a:t>	</a:t>
            </a:r>
            <a:endParaRPr dirty="0"/>
          </a:p>
          <a:p>
            <a:pPr marL="228600" lvl="0" indent="-50800" algn="l" rtl="0">
              <a:lnSpc>
                <a:spcPct val="90000"/>
              </a:lnSpc>
              <a:spcBef>
                <a:spcPts val="1000"/>
              </a:spcBef>
              <a:spcAft>
                <a:spcPts val="0"/>
              </a:spcAft>
              <a:buClr>
                <a:schemeClr val="dk1"/>
              </a:buClr>
              <a:buSzPts val="2800"/>
              <a:buNone/>
            </a:pP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8"/>
          <p:cNvSpPr txBox="1">
            <a:spLocks noGrp="1"/>
          </p:cNvSpPr>
          <p:nvPr>
            <p:ph type="title"/>
          </p:nvPr>
        </p:nvSpPr>
        <p:spPr>
          <a:xfrm>
            <a:off x="628650" y="365126"/>
            <a:ext cx="7886700" cy="809047"/>
          </a:xfrm>
          <a:prstGeom prst="rect">
            <a:avLst/>
          </a:prstGeom>
          <a:noFill/>
          <a:ln>
            <a:noFill/>
          </a:ln>
        </p:spPr>
        <p:txBody>
          <a:bodyPr spcFirstLastPara="1" wrap="square" lIns="68575" tIns="34275" rIns="68575" bIns="34275" anchor="b"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a:t>Behavioral and Developmental Theory</a:t>
            </a:r>
            <a:endParaRPr/>
          </a:p>
        </p:txBody>
      </p:sp>
      <p:sp>
        <p:nvSpPr>
          <p:cNvPr id="112" name="Google Shape;112;p8"/>
          <p:cNvSpPr txBox="1">
            <a:spLocks noGrp="1"/>
          </p:cNvSpPr>
          <p:nvPr>
            <p:ph idx="1"/>
          </p:nvPr>
        </p:nvSpPr>
        <p:spPr>
          <a:xfrm>
            <a:off x="628650" y="1423555"/>
            <a:ext cx="7886700" cy="4753408"/>
          </a:xfrm>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b="1" dirty="0"/>
              <a:t>Behavioral theory</a:t>
            </a:r>
            <a:r>
              <a:rPr lang="en-US" dirty="0"/>
              <a:t>: the core of special education research and practice</a:t>
            </a:r>
            <a:endParaRPr dirty="0"/>
          </a:p>
          <a:p>
            <a:pPr marL="228600" lvl="0" indent="-228600" algn="l" rtl="0">
              <a:lnSpc>
                <a:spcPct val="150000"/>
              </a:lnSpc>
              <a:spcBef>
                <a:spcPts val="1000"/>
              </a:spcBef>
              <a:spcAft>
                <a:spcPts val="0"/>
              </a:spcAft>
              <a:buClr>
                <a:schemeClr val="dk1"/>
              </a:buClr>
              <a:buSzPts val="2800"/>
              <a:buChar char="•"/>
            </a:pPr>
            <a:r>
              <a:rPr lang="en-US" b="1" dirty="0"/>
              <a:t>Developmental theory: </a:t>
            </a:r>
            <a:r>
              <a:rPr lang="en-US" dirty="0"/>
              <a:t>informs application of practices to young children and early learners</a:t>
            </a:r>
            <a:endParaRPr dirty="0"/>
          </a:p>
          <a:p>
            <a:pPr marL="685800" lvl="1" indent="-228600" algn="l" rtl="0">
              <a:lnSpc>
                <a:spcPct val="150000"/>
              </a:lnSpc>
              <a:spcBef>
                <a:spcPts val="500"/>
              </a:spcBef>
              <a:spcAft>
                <a:spcPts val="0"/>
              </a:spcAft>
              <a:buClr>
                <a:schemeClr val="dk1"/>
              </a:buClr>
              <a:buSzPts val="2400"/>
              <a:buChar char="•"/>
            </a:pPr>
            <a:r>
              <a:rPr lang="en-US" dirty="0"/>
              <a:t>Piagetian Theory</a:t>
            </a:r>
            <a:endParaRPr dirty="0"/>
          </a:p>
          <a:p>
            <a:pPr marL="685800" lvl="1" indent="-228600" algn="l" rtl="0">
              <a:lnSpc>
                <a:spcPct val="150000"/>
              </a:lnSpc>
              <a:spcBef>
                <a:spcPts val="500"/>
              </a:spcBef>
              <a:spcAft>
                <a:spcPts val="0"/>
              </a:spcAft>
              <a:buClr>
                <a:schemeClr val="dk1"/>
              </a:buClr>
              <a:buSzPts val="2400"/>
              <a:buChar char="•"/>
            </a:pPr>
            <a:r>
              <a:rPr lang="en-US" dirty="0"/>
              <a:t>Vygotskian Theory</a:t>
            </a:r>
            <a:endParaRPr dirty="0"/>
          </a:p>
          <a:p>
            <a:pPr marL="685800" lvl="1" indent="-228600" algn="l" rtl="0">
              <a:lnSpc>
                <a:spcPct val="150000"/>
              </a:lnSpc>
              <a:spcBef>
                <a:spcPts val="500"/>
              </a:spcBef>
              <a:spcAft>
                <a:spcPts val="0"/>
              </a:spcAft>
              <a:buClr>
                <a:schemeClr val="dk1"/>
              </a:buClr>
              <a:buSzPts val="2400"/>
              <a:buChar char="•"/>
            </a:pPr>
            <a:r>
              <a:rPr lang="en-US" dirty="0"/>
              <a:t>Attachment Theory</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Google Shape;118;p9"/>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3600"/>
              <a:buFont typeface="Calibri"/>
              <a:buNone/>
            </a:pPr>
            <a:r>
              <a:rPr lang="en-US" sz="3600" dirty="0"/>
              <a:t>Systems Theories</a:t>
            </a:r>
            <a:endParaRPr dirty="0"/>
          </a:p>
        </p:txBody>
      </p:sp>
      <p:sp>
        <p:nvSpPr>
          <p:cNvPr id="119" name="Google Shape;119;p9"/>
          <p:cNvSpPr txBox="1">
            <a:spLocks noGrp="1"/>
          </p:cNvSpPr>
          <p:nvPr>
            <p:ph idx="1"/>
          </p:nvPr>
        </p:nvSpPr>
        <p:spPr>
          <a:prstGeom prst="rect">
            <a:avLst/>
          </a:prstGeom>
          <a:noFill/>
          <a:ln>
            <a:noFill/>
          </a:ln>
        </p:spPr>
        <p:txBody>
          <a:bodyPr spcFirstLastPara="1" wrap="square" lIns="91425" tIns="45700" rIns="91425" bIns="45700" anchor="t" anchorCtr="0">
            <a:normAutofit/>
          </a:bodyPr>
          <a:lstStyle/>
          <a:p>
            <a:pPr marL="228600" lvl="0" indent="-228600" algn="l" rtl="0">
              <a:lnSpc>
                <a:spcPct val="150000"/>
              </a:lnSpc>
              <a:spcBef>
                <a:spcPts val="0"/>
              </a:spcBef>
              <a:spcAft>
                <a:spcPts val="0"/>
              </a:spcAft>
              <a:buClr>
                <a:schemeClr val="dk1"/>
              </a:buClr>
              <a:buSzPts val="2800"/>
              <a:buChar char="•"/>
            </a:pPr>
            <a:r>
              <a:rPr lang="en-US" b="1" dirty="0"/>
              <a:t>Ecological and Transactional Models</a:t>
            </a:r>
            <a:endParaRPr dirty="0"/>
          </a:p>
          <a:p>
            <a:pPr marL="685800" lvl="1" indent="-228600" algn="l" rtl="0">
              <a:lnSpc>
                <a:spcPct val="150000"/>
              </a:lnSpc>
              <a:spcBef>
                <a:spcPts val="500"/>
              </a:spcBef>
              <a:spcAft>
                <a:spcPts val="0"/>
              </a:spcAft>
              <a:buClr>
                <a:schemeClr val="dk1"/>
              </a:buClr>
              <a:buSzPts val="2800"/>
              <a:buChar char="•"/>
            </a:pPr>
            <a:r>
              <a:rPr lang="en-US" sz="2800" dirty="0"/>
              <a:t>Sameroff: Transactional Model</a:t>
            </a:r>
            <a:endParaRPr dirty="0"/>
          </a:p>
          <a:p>
            <a:pPr marL="685800" lvl="1" indent="-228600" algn="l" rtl="0">
              <a:lnSpc>
                <a:spcPct val="150000"/>
              </a:lnSpc>
              <a:spcBef>
                <a:spcPts val="500"/>
              </a:spcBef>
              <a:spcAft>
                <a:spcPts val="0"/>
              </a:spcAft>
              <a:buClr>
                <a:schemeClr val="dk1"/>
              </a:buClr>
              <a:buSzPts val="2800"/>
              <a:buChar char="•"/>
            </a:pPr>
            <a:r>
              <a:rPr lang="en-US" sz="2800" dirty="0"/>
              <a:t>Bronfenbrenner/Ecological Systems of Theory</a:t>
            </a:r>
            <a:endParaRPr dirty="0"/>
          </a:p>
          <a:p>
            <a:pPr marL="685800" lvl="1" indent="-228600" algn="l" rtl="0">
              <a:lnSpc>
                <a:spcPct val="150000"/>
              </a:lnSpc>
              <a:spcBef>
                <a:spcPts val="500"/>
              </a:spcBef>
              <a:spcAft>
                <a:spcPts val="0"/>
              </a:spcAft>
              <a:buClr>
                <a:schemeClr val="dk1"/>
              </a:buClr>
              <a:buSzPts val="2800"/>
              <a:buChar char="•"/>
            </a:pPr>
            <a:r>
              <a:rPr lang="en-US" sz="2800" dirty="0"/>
              <a:t>Neuroscience of Early Childhood</a:t>
            </a:r>
            <a:endParaRPr dirty="0"/>
          </a:p>
          <a:p>
            <a:pPr marL="457200" lvl="1" indent="0" algn="l" rtl="0">
              <a:lnSpc>
                <a:spcPct val="150000"/>
              </a:lnSpc>
              <a:spcBef>
                <a:spcPts val="500"/>
              </a:spcBef>
              <a:spcAft>
                <a:spcPts val="0"/>
              </a:spcAft>
              <a:buClr>
                <a:schemeClr val="dk1"/>
              </a:buClr>
              <a:buSzPts val="2800"/>
              <a:buNone/>
            </a:pPr>
            <a:endParaRPr sz="2800" dirty="0">
              <a:latin typeface="Calibri"/>
              <a:ea typeface="Calibri"/>
              <a:cs typeface="Calibri"/>
              <a:sym typeface="Calibri"/>
            </a:endParaRPr>
          </a:p>
          <a:p>
            <a:pPr marL="457200" lvl="1" indent="0" algn="l" rtl="0">
              <a:lnSpc>
                <a:spcPct val="90000"/>
              </a:lnSpc>
              <a:spcBef>
                <a:spcPts val="500"/>
              </a:spcBef>
              <a:spcAft>
                <a:spcPts val="0"/>
              </a:spcAft>
              <a:buClr>
                <a:schemeClr val="dk1"/>
              </a:buClr>
              <a:buSzPts val="2400"/>
              <a:buNone/>
            </a:pPr>
            <a:endParaRPr dirty="0"/>
          </a:p>
        </p:txBody>
      </p:sp>
    </p:spTree>
  </p:cSld>
  <p:clrMapOvr>
    <a:masterClrMapping/>
  </p:clrMapOvr>
</p:sld>
</file>

<file path=ppt/theme/theme1.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onceptual framework" id="{2EB3D6CF-8678-4B2C-8160-1091A07A243C}" vid="{A51B28CF-7AEB-454A-87CC-F5EE92733CD5}"/>
    </a:ext>
  </a:ext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293</TotalTime>
  <Words>5617</Words>
  <Application>Microsoft Office PowerPoint</Application>
  <PresentationFormat>On-screen Show (4:3)</PresentationFormat>
  <Paragraphs>408</Paragraphs>
  <Slides>57</Slides>
  <Notes>56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57</vt:i4>
      </vt:variant>
    </vt:vector>
  </HeadingPairs>
  <TitlesOfParts>
    <vt:vector size="61" baseType="lpstr">
      <vt:lpstr>Arial</vt:lpstr>
      <vt:lpstr>Calibri</vt:lpstr>
      <vt:lpstr>Calibri Light</vt:lpstr>
      <vt:lpstr>2_Office Theme</vt:lpstr>
      <vt:lpstr>Child Development and Early Learning</vt:lpstr>
      <vt:lpstr>Standard 1 </vt:lpstr>
      <vt:lpstr>Component 1.1</vt:lpstr>
      <vt:lpstr>Objectives</vt:lpstr>
      <vt:lpstr>Theory</vt:lpstr>
      <vt:lpstr>Nature vs. Nurture  Child Development Theories</vt:lpstr>
      <vt:lpstr>Nature vs. Nurture continued</vt:lpstr>
      <vt:lpstr>Behavioral and Developmental Theory</vt:lpstr>
      <vt:lpstr>Systems Theories</vt:lpstr>
      <vt:lpstr>Foundations of Behavioral Theory</vt:lpstr>
      <vt:lpstr>B.F. Skinner</vt:lpstr>
      <vt:lpstr>Applied Behavior Analysis (ABA): Key Concepts</vt:lpstr>
      <vt:lpstr>ABA – Key Concepts</vt:lpstr>
      <vt:lpstr>Activity</vt:lpstr>
      <vt:lpstr>Video: A Look at Behaviorism</vt:lpstr>
      <vt:lpstr>The Developmental Perspective</vt:lpstr>
      <vt:lpstr>3  Developmentally-Based Theories</vt:lpstr>
      <vt:lpstr>Jean Piaget: Cognitive-Behavioral Framework</vt:lpstr>
      <vt:lpstr>Schemas: Frameworks for Understanding </vt:lpstr>
      <vt:lpstr>Piaget: 3 Basic Concepts</vt:lpstr>
      <vt:lpstr>Piaget: 4 Stages of Development</vt:lpstr>
      <vt:lpstr>A Look At Piaget</vt:lpstr>
      <vt:lpstr>Activity</vt:lpstr>
      <vt:lpstr>  Sociocultural Theory: Vygotsky   </vt:lpstr>
      <vt:lpstr>“More Knowledgeable Other”</vt:lpstr>
      <vt:lpstr>“Proximal Zone of Development”</vt:lpstr>
      <vt:lpstr>Vygotsky: Sequential stages </vt:lpstr>
      <vt:lpstr>Video: A look at Vygotsky</vt:lpstr>
      <vt:lpstr>Activity</vt:lpstr>
      <vt:lpstr>Attachment Theory</vt:lpstr>
      <vt:lpstr>Harlow’s Experiments</vt:lpstr>
      <vt:lpstr>Attachment and Regulation From an Adult Are Primary Needs</vt:lpstr>
      <vt:lpstr>Mary Ainsworth: Patterns of Attachment </vt:lpstr>
      <vt:lpstr>Video: A Look at Attachment Theory</vt:lpstr>
      <vt:lpstr>Transactional/Ecological Theories</vt:lpstr>
      <vt:lpstr>Transactional Model: Sameroff</vt:lpstr>
      <vt:lpstr>Bronfenbrenner:  Ecological Systems Theory </vt:lpstr>
      <vt:lpstr>Bioecological Model</vt:lpstr>
      <vt:lpstr>The Microsystem</vt:lpstr>
      <vt:lpstr>The Mesosystem</vt:lpstr>
      <vt:lpstr>The Exosystem</vt:lpstr>
      <vt:lpstr>The Macrosystem</vt:lpstr>
      <vt:lpstr>The Chronosystem</vt:lpstr>
      <vt:lpstr>Neuroscience of Early Childhood</vt:lpstr>
      <vt:lpstr>Key Concepts: Neural Exuberance</vt:lpstr>
      <vt:lpstr>Key Concepts:  Serve and Return</vt:lpstr>
      <vt:lpstr>Video: Serve &amp; Return Interaction Shapes Brain Circuitry</vt:lpstr>
      <vt:lpstr>Key Concepts: Toxic Stress</vt:lpstr>
      <vt:lpstr>Video: Toxic Stress Derails Healthy Development</vt:lpstr>
      <vt:lpstr>Key Concepts: Resilience</vt:lpstr>
      <vt:lpstr>Video In Brief: What is Resilience?</vt:lpstr>
      <vt:lpstr>Group Activity I:  Antonia and her family</vt:lpstr>
      <vt:lpstr>Framing Individual Theories</vt:lpstr>
      <vt:lpstr>References and Resources</vt:lpstr>
      <vt:lpstr>References and Resources</vt:lpstr>
      <vt:lpstr>References and Resources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Development  and Early Learning</dc:title>
  <dc:creator>Killmeyer,Susan</dc:creator>
  <cp:lastModifiedBy>Darla Gundler</cp:lastModifiedBy>
  <cp:revision>24</cp:revision>
  <dcterms:created xsi:type="dcterms:W3CDTF">2021-03-15T13:58:23Z</dcterms:created>
  <dcterms:modified xsi:type="dcterms:W3CDTF">2023-09-14T20:40:27Z</dcterms:modified>
</cp:coreProperties>
</file>