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306"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305" r:id="rId43"/>
    <p:sldId id="296" r:id="rId44"/>
    <p:sldId id="297" r:id="rId45"/>
    <p:sldId id="298" r:id="rId46"/>
    <p:sldId id="299" r:id="rId47"/>
    <p:sldId id="300" r:id="rId48"/>
    <p:sldId id="301" r:id="rId49"/>
    <p:sldId id="302" r:id="rId50"/>
    <p:sldId id="303" r:id="rId51"/>
    <p:sldId id="304" r:id="rId52"/>
    <p:sldId id="307" r:id="rId5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5" roundtripDataSignature="AMtx7minV3GD4NNu8TWYLuHCpJSs7h9Aa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792251-BD69-49EC-8372-A9EBA4D68B0F}" v="3" dt="2023-09-10T18:02:32.6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6210" autoAdjust="0"/>
  </p:normalViewPr>
  <p:slideViewPr>
    <p:cSldViewPr snapToGrid="0">
      <p:cViewPr varScale="1">
        <p:scale>
          <a:sx n="75" d="100"/>
          <a:sy n="75" d="100"/>
        </p:scale>
        <p:origin x="2274" y="66"/>
      </p:cViewPr>
      <p:guideLst>
        <p:guide orient="horz" pos="2160"/>
        <p:guide pos="2880"/>
      </p:guideLst>
    </p:cSldViewPr>
  </p:slideViewPr>
  <p:notesTextViewPr>
    <p:cViewPr>
      <p:scale>
        <a:sx n="1" d="1"/>
        <a:sy n="1" d="1"/>
      </p:scale>
      <p:origin x="0" y="0"/>
    </p:cViewPr>
  </p:notesTextViewPr>
  <p:sorterViewPr>
    <p:cViewPr>
      <p:scale>
        <a:sx n="130" d="100"/>
        <a:sy n="130" d="100"/>
      </p:scale>
      <p:origin x="0" y="-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youtu.be/HJvDrT6N-mw"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womenshealth.gov/a-z-topics/iron-deficiency-anemia" TargetMode="External"/><Relationship Id="rId7" Type="http://schemas.openxmlformats.org/officeDocument/2006/relationships/hyperlink" Target="https://www.cdc.gov/obesity/index.html"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www.womenshealth.gov/pregnancy/youre-pregnant-now-what/pregnancy-complications#4" TargetMode="External"/><Relationship Id="rId5" Type="http://schemas.openxmlformats.org/officeDocument/2006/relationships/hyperlink" Target="https://www.cdc.gov/bloodpressure/about.htm" TargetMode="External"/><Relationship Id="rId4" Type="http://schemas.openxmlformats.org/officeDocument/2006/relationships/hyperlink" Target="https://www.cdc.gov/reproductivehealth/maternalinfanthealth/diabetes-during-pregnancy.htm"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8" Type="http://schemas.openxmlformats.org/officeDocument/2006/relationships/hyperlink" Target="https://www.cdc.gov/zika/about/" TargetMode="External"/><Relationship Id="rId3" Type="http://schemas.openxmlformats.org/officeDocument/2006/relationships/hyperlink" Target="https://www.cdc.gov/hiv/group/gender/pregnantwomen/index.html" TargetMode="External"/><Relationship Id="rId7" Type="http://schemas.openxmlformats.org/officeDocument/2006/relationships/hyperlink" Target="https://www.cdc.gov/rubella/pregnancy.html"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www.cdc.gov/parasites/toxoplasmosis/gen_info/pregnant.html" TargetMode="External"/><Relationship Id="rId5" Type="http://schemas.openxmlformats.org/officeDocument/2006/relationships/hyperlink" Target="https://www.cdc.gov/listeria/risk-groups/pregnant-women.html" TargetMode="External"/><Relationship Id="rId4" Type="http://schemas.openxmlformats.org/officeDocument/2006/relationships/hyperlink" Target="https://www.cdc.gov/cmv/"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peht.ucsf.edu/"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cdc.gov/ncbddd/fasd/facts.html"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zerotothree.org/resources/2133-impact-of-maternal-depression-on-attachment-and-child-development-a-los-angeles-county-perspective-and-recommendations"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s://www.bmj.com/content/371/bmj.m3048"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3" Type="http://schemas.openxmlformats.org/officeDocument/2006/relationships/hyperlink" Target="https://health.gov/healthypeople/objectives-and-data/social-determinants-health" TargetMode="External"/><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1" name="Google Shape;61;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a:p>
            <a:pPr marL="0" marR="0" lvl="0" indent="0" algn="l" rtl="0">
              <a:lnSpc>
                <a:spcPct val="100000"/>
              </a:lnSpc>
              <a:spcBef>
                <a:spcPts val="0"/>
              </a:spcBef>
              <a:spcAft>
                <a:spcPts val="0"/>
              </a:spcAft>
              <a:buClr>
                <a:schemeClr val="dk1"/>
              </a:buClr>
              <a:buSzPts val="1200"/>
              <a:buFont typeface="Calibri"/>
              <a:buNone/>
            </a:pPr>
            <a:r>
              <a:rPr lang="en-US" u="sng" dirty="0">
                <a:solidFill>
                  <a:schemeClr val="hlink"/>
                </a:solidFill>
                <a:hlinkClick r:id="rId3"/>
              </a:rPr>
              <a:t>https://youtu.be/HJvDrT6N-mw</a:t>
            </a:r>
            <a:endParaRPr lang="en-US" u="sng" dirty="0">
              <a:solidFill>
                <a:schemeClr val="hlink"/>
              </a:solidFill>
            </a:endParaRPr>
          </a:p>
          <a:p>
            <a:pPr marL="0" marR="0" lvl="0" indent="0" algn="l" rtl="0">
              <a:lnSpc>
                <a:spcPct val="100000"/>
              </a:lnSpc>
              <a:spcBef>
                <a:spcPts val="0"/>
              </a:spcBef>
              <a:spcAft>
                <a:spcPts val="0"/>
              </a:spcAft>
              <a:buClr>
                <a:schemeClr val="dk1"/>
              </a:buClr>
              <a:buSzPts val="1200"/>
              <a:buFont typeface="Calibri"/>
              <a:buNone/>
            </a:pPr>
            <a:r>
              <a:rPr lang="en-US" dirty="0"/>
              <a:t>https://vimeo.com/245310333 </a:t>
            </a:r>
          </a:p>
          <a:p>
            <a:pPr marL="0" marR="0" lvl="0" indent="0" algn="l" rtl="0">
              <a:lnSpc>
                <a:spcPct val="100000"/>
              </a:lnSpc>
              <a:spcBef>
                <a:spcPts val="0"/>
              </a:spcBef>
              <a:spcAft>
                <a:spcPts val="0"/>
              </a:spcAft>
              <a:buClr>
                <a:schemeClr val="dk1"/>
              </a:buClr>
              <a:buSzPts val="1200"/>
              <a:buFont typeface="Calibri"/>
              <a:buNone/>
            </a:pPr>
            <a:endParaRPr dirty="0"/>
          </a:p>
          <a:p>
            <a:pPr marL="0" lvl="0" indent="0" algn="l" rtl="0">
              <a:spcBef>
                <a:spcPts val="0"/>
              </a:spcBef>
              <a:spcAft>
                <a:spcPts val="0"/>
              </a:spcAft>
              <a:buNone/>
            </a:pPr>
            <a:r>
              <a:rPr lang="en-US" dirty="0"/>
              <a:t>Watch this video and discuss how safe, predictable and responsive relationships protect young children – especially those with disabilities/delays – from the negative effects of ACES. </a:t>
            </a:r>
            <a:endParaRPr dirty="0"/>
          </a:p>
        </p:txBody>
      </p:sp>
      <p:sp>
        <p:nvSpPr>
          <p:cNvPr id="121" name="Google Shape;12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Every individual carries his or her own set of genetic characteristics. These characteristics inform how we interact with the world, and in turn how we perceive the way the world interacts with us.</a:t>
            </a:r>
            <a:endParaRPr/>
          </a:p>
          <a:p>
            <a:pPr marL="0" lvl="0" indent="0" algn="l" rtl="0">
              <a:spcBef>
                <a:spcPts val="0"/>
              </a:spcBef>
              <a:spcAft>
                <a:spcPts val="0"/>
              </a:spcAft>
              <a:buNone/>
            </a:pPr>
            <a:endParaRPr/>
          </a:p>
          <a:p>
            <a:pPr marL="0" lvl="0" indent="0" algn="l" rtl="0">
              <a:spcBef>
                <a:spcPts val="0"/>
              </a:spcBef>
              <a:spcAft>
                <a:spcPts val="0"/>
              </a:spcAft>
              <a:buNone/>
            </a:pPr>
            <a:r>
              <a:rPr lang="en-US"/>
              <a:t>For example, if we are temperamentally very outgoing, we may have many more social interactions in the course of one day than a person who is shy. This may prove to be beneficial in the presence of a nurturing and responsive environment and caregivers, or could be dangerous in an unstable environment if interactions with unsafe strangers happened frequently.</a:t>
            </a:r>
            <a:endParaRPr/>
          </a:p>
          <a:p>
            <a:pPr marL="0" lvl="0" indent="0" algn="l" rtl="0">
              <a:spcBef>
                <a:spcPts val="0"/>
              </a:spcBef>
              <a:spcAft>
                <a:spcPts val="0"/>
              </a:spcAft>
              <a:buNone/>
            </a:pPr>
            <a:endParaRPr/>
          </a:p>
          <a:p>
            <a:pPr marL="0" lvl="0" indent="0" algn="l" rtl="0">
              <a:spcBef>
                <a:spcPts val="0"/>
              </a:spcBef>
              <a:spcAft>
                <a:spcPts val="0"/>
              </a:spcAft>
              <a:buNone/>
            </a:pPr>
            <a:r>
              <a:rPr lang="en-US"/>
              <a:t>If we are very shy, we may appreciate when others include us in one-on-one interactions when we need to be included but also need others to understand when we need some time to be on our own. We may need help getting enough interactions to help us grow.</a:t>
            </a:r>
            <a:endParaRPr/>
          </a:p>
          <a:p>
            <a:pPr marL="0" lvl="0" indent="0" algn="l" rtl="0">
              <a:spcBef>
                <a:spcPts val="0"/>
              </a:spcBef>
              <a:spcAft>
                <a:spcPts val="0"/>
              </a:spcAft>
              <a:buNone/>
            </a:pPr>
            <a:endParaRPr/>
          </a:p>
          <a:p>
            <a:pPr marL="0" lvl="0" indent="0" algn="l" rtl="0">
              <a:spcBef>
                <a:spcPts val="0"/>
              </a:spcBef>
              <a:spcAft>
                <a:spcPts val="0"/>
              </a:spcAft>
              <a:buNone/>
            </a:pPr>
            <a:r>
              <a:rPr lang="en-US"/>
              <a:t>When we have a physical or intellectual disability, we need our environment and interactions to be intentionally considered to make sure that we can consistently access positive interactions and participate in everyday social routines. </a:t>
            </a:r>
            <a:endParaRPr/>
          </a:p>
        </p:txBody>
      </p:sp>
      <p:sp>
        <p:nvSpPr>
          <p:cNvPr id="128" name="Google Shape;128;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Lets start with the foundations of our own genetics:</a:t>
            </a:r>
            <a:endParaRPr/>
          </a:p>
        </p:txBody>
      </p:sp>
      <p:sp>
        <p:nvSpPr>
          <p:cNvPr id="135" name="Google Shape;135;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https://www.zerotothree.org/espanol/temperament</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Discussion: why is it important to remember that families, caregivers, and teachers remember that young children with disabilities/delays also have inborn temperamental characteristics?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How do you think this knowledge might inform effective early intervention and instructional practices?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Support discussion that inborn temperament exists for all of us, and that children with disabilities also have their unique traits.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EI/ECSE practitioners must always remember to prioritize the unique attributes of the child, making sure to recognize the reality the temperaments can always represent a strength, no matter what kind of temperament we have, and we must leverage the value of a child’s temperament to support positive outcomes.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Children with disabilities are too often required to be more compliant than typically-developing children as a whole – important to make space for who they are and value their unique personality traits.</a:t>
            </a:r>
            <a:endParaRPr dirty="0"/>
          </a:p>
          <a:p>
            <a:pPr marL="0" lvl="0" indent="0" algn="l" rtl="0">
              <a:spcBef>
                <a:spcPts val="0"/>
              </a:spcBef>
              <a:spcAft>
                <a:spcPts val="0"/>
              </a:spcAft>
              <a:buNone/>
            </a:pPr>
            <a:endParaRPr dirty="0"/>
          </a:p>
        </p:txBody>
      </p:sp>
      <p:sp>
        <p:nvSpPr>
          <p:cNvPr id="154" name="Google Shape;154;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https://vimeo.com/103169734</a:t>
            </a:r>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68033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Let’s take some time to think about the foundations of genetic inheritance</a:t>
            </a:r>
            <a:endParaRPr/>
          </a:p>
        </p:txBody>
      </p:sp>
      <p:sp>
        <p:nvSpPr>
          <p:cNvPr id="161" name="Google Shape;161;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lvl="0" indent="-171450" algn="l" rtl="0">
              <a:spcBef>
                <a:spcPts val="0"/>
              </a:spcBef>
              <a:spcAft>
                <a:spcPts val="0"/>
              </a:spcAft>
              <a:buClr>
                <a:schemeClr val="dk1"/>
              </a:buClr>
              <a:buSzPts val="1200"/>
              <a:buFont typeface="Arial"/>
              <a:buChar char="•"/>
            </a:pPr>
            <a:r>
              <a:rPr lang="en-US"/>
              <a:t>Genetic interaction: contain conflicting information; one tall parent, one short parent – child average height</a:t>
            </a:r>
            <a:endParaRPr/>
          </a:p>
          <a:p>
            <a:pPr marL="171450" lvl="0" indent="-171450" algn="l" rtl="0">
              <a:spcBef>
                <a:spcPts val="0"/>
              </a:spcBef>
              <a:spcAft>
                <a:spcPts val="0"/>
              </a:spcAft>
              <a:buClr>
                <a:schemeClr val="dk1"/>
              </a:buClr>
              <a:buSzPts val="1200"/>
              <a:buFont typeface="Arial"/>
              <a:buChar char="•"/>
            </a:pPr>
            <a:r>
              <a:rPr lang="en-US"/>
              <a:t>Gene-environment interactions: environment the child is exposed to (in utero) and throughout life can impact genes </a:t>
            </a:r>
            <a:endParaRPr/>
          </a:p>
        </p:txBody>
      </p:sp>
      <p:sp>
        <p:nvSpPr>
          <p:cNvPr id="168" name="Google Shape;168;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175" name="Google Shape;17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7" name="Google Shape;67;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9" name="Google Shape;199;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There are a wide variety of influences that can impact prenatal and perinatal development, and have negative lifelong consequences for the baby. The most common indicators of a negative prenatal influence are low birthweight and/or prematurity</a:t>
            </a:r>
            <a:endParaRPr/>
          </a:p>
        </p:txBody>
      </p:sp>
      <p:sp>
        <p:nvSpPr>
          <p:cNvPr id="200" name="Google Shape;200;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dirty="0">
                <a:solidFill>
                  <a:schemeClr val="dk1"/>
                </a:solidFill>
                <a:latin typeface="Calibri"/>
                <a:ea typeface="Calibri"/>
                <a:cs typeface="Calibri"/>
                <a:sym typeface="Calibri"/>
              </a:rPr>
              <a:t>A developing baby goes through important growth throughout pregnancy, all the way up o the final months and weeks. Premature birth is when a baby is born too early, before 37 weeks of pregnancy. Despite national efforts to prevent premature births, roughly 1 in 10 babies are born too early. The earlier a baby is born, the higher the risk of death or serious disability.  Low birthweight accounts for close to 20% of all infant deaths. Babies who survive can have breathing issues, intestinal problems, and bleeding in their brains. Long-term problems may include developmental delay and problems in school.</a:t>
            </a:r>
            <a:endParaRPr dirty="0"/>
          </a:p>
          <a:p>
            <a:pPr marL="0" lvl="0" indent="0" algn="l" rtl="0">
              <a:spcBef>
                <a:spcPts val="0"/>
              </a:spcBef>
              <a:spcAft>
                <a:spcPts val="0"/>
              </a:spcAft>
              <a:buNone/>
            </a:pPr>
            <a:r>
              <a:rPr lang="en-US" sz="1200" b="0" i="0" dirty="0">
                <a:solidFill>
                  <a:schemeClr val="dk1"/>
                </a:solidFill>
                <a:latin typeface="Calibri"/>
                <a:ea typeface="Calibri"/>
                <a:cs typeface="Calibri"/>
                <a:sym typeface="Calibri"/>
              </a:rPr>
              <a:t>(Facilitator can open “premature birth” to show the group the resources that can be found on the March of Dimes website)</a:t>
            </a:r>
          </a:p>
          <a:p>
            <a:pPr marL="0" lvl="0" indent="0" algn="l" rtl="0">
              <a:spcBef>
                <a:spcPts val="0"/>
              </a:spcBef>
              <a:spcAft>
                <a:spcPts val="0"/>
              </a:spcAft>
              <a:buNone/>
            </a:pPr>
            <a:r>
              <a:rPr lang="en-US" sz="1200" b="0" i="0" dirty="0">
                <a:solidFill>
                  <a:schemeClr val="dk1"/>
                </a:solidFill>
                <a:latin typeface="Calibri"/>
                <a:ea typeface="Calibri"/>
                <a:cs typeface="Calibri"/>
                <a:sym typeface="Calibri"/>
              </a:rPr>
              <a:t>https://www.marchofdimes.org/mission/prematurity-campaign.aspx </a:t>
            </a:r>
          </a:p>
          <a:p>
            <a:pPr marL="0" lvl="0" indent="0" algn="l" rtl="0">
              <a:spcBef>
                <a:spcPts val="0"/>
              </a:spcBef>
              <a:spcAft>
                <a:spcPts val="0"/>
              </a:spcAft>
              <a:buNone/>
            </a:pPr>
            <a:endParaRPr sz="1200" b="0" i="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dirty="0">
                <a:solidFill>
                  <a:schemeClr val="dk1"/>
                </a:solidFill>
                <a:latin typeface="Calibri"/>
                <a:ea typeface="Calibri"/>
                <a:cs typeface="Calibri"/>
                <a:sym typeface="Calibri"/>
              </a:rPr>
              <a:t>There are important ways we can support the needs of premature babies and their families when they come home from the hospital!  </a:t>
            </a:r>
            <a:endParaRPr dirty="0"/>
          </a:p>
          <a:p>
            <a:pPr marL="0" lvl="0" indent="0" algn="l" rtl="0">
              <a:spcBef>
                <a:spcPts val="0"/>
              </a:spcBef>
              <a:spcAft>
                <a:spcPts val="0"/>
              </a:spcAft>
              <a:buNone/>
            </a:pPr>
            <a:r>
              <a:rPr lang="en-US" sz="1200" b="0" i="0" dirty="0">
                <a:solidFill>
                  <a:schemeClr val="dk1"/>
                </a:solidFill>
                <a:latin typeface="Calibri"/>
                <a:ea typeface="Calibri"/>
                <a:cs typeface="Calibri"/>
                <a:sym typeface="Calibri"/>
              </a:rPr>
              <a:t>(Facilitator can access “early intervention” link to create activity around how EI providers can support premature babies and their families)</a:t>
            </a:r>
          </a:p>
          <a:p>
            <a:pPr marL="0" lvl="0" indent="0" algn="l" rtl="0">
              <a:spcBef>
                <a:spcPts val="0"/>
              </a:spcBef>
              <a:spcAft>
                <a:spcPts val="0"/>
              </a:spcAft>
              <a:buNone/>
            </a:pPr>
            <a:r>
              <a:rPr lang="en-US" dirty="0"/>
              <a:t>https://www.marchofdimes.org/complications/getting-services-for-your-baby-after-the-nicu.aspx</a:t>
            </a:r>
            <a:endParaRPr dirty="0"/>
          </a:p>
          <a:p>
            <a:pPr marL="0" lvl="0" indent="0" algn="l" rtl="0">
              <a:spcBef>
                <a:spcPts val="0"/>
              </a:spcBef>
              <a:spcAft>
                <a:spcPts val="0"/>
              </a:spcAft>
              <a:buNone/>
            </a:pPr>
            <a:endParaRPr dirty="0"/>
          </a:p>
        </p:txBody>
      </p:sp>
      <p:sp>
        <p:nvSpPr>
          <p:cNvPr id="207" name="Google Shape;207;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Early prenatal care can make the difference between a good birth outcome or a tragic one, It is important for all EI/ECSE providers to promote access to affordable maternal health care as early as possible – even before she is pregnant!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(Facilitator may choose to create breakout groups to explore each topic separately, and report back about what they learned about the negative impact of the health condition they learned about).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u="sng" dirty="0">
                <a:solidFill>
                  <a:schemeClr val="hlink"/>
                </a:solidFill>
                <a:hlinkClick r:id="rId3"/>
              </a:rPr>
              <a:t>Iron-deficiency anemia | Office on Women's Health (womenshealth.gov)</a:t>
            </a:r>
            <a:endParaRPr dirty="0"/>
          </a:p>
          <a:p>
            <a:pPr marL="0" lvl="0" indent="0" algn="l" rtl="0">
              <a:spcBef>
                <a:spcPts val="0"/>
              </a:spcBef>
              <a:spcAft>
                <a:spcPts val="0"/>
              </a:spcAft>
              <a:buNone/>
            </a:pPr>
            <a:r>
              <a:rPr lang="en-US" dirty="0"/>
              <a:t>https://www.womenshealth.gov/a-z-topics/iron-deficiency-anemia</a:t>
            </a:r>
          </a:p>
          <a:p>
            <a:pPr marL="0" lvl="0" indent="0" algn="l" rtl="0">
              <a:spcBef>
                <a:spcPts val="0"/>
              </a:spcBef>
              <a:spcAft>
                <a:spcPts val="0"/>
              </a:spcAft>
              <a:buNone/>
            </a:pPr>
            <a:endParaRPr dirty="0"/>
          </a:p>
          <a:p>
            <a:pPr marL="0" lvl="0" indent="0" algn="l" rtl="0">
              <a:spcBef>
                <a:spcPts val="0"/>
              </a:spcBef>
              <a:spcAft>
                <a:spcPts val="0"/>
              </a:spcAft>
              <a:buNone/>
            </a:pPr>
            <a:r>
              <a:rPr lang="en-US" u="sng" dirty="0">
                <a:solidFill>
                  <a:schemeClr val="hlink"/>
                </a:solidFill>
                <a:hlinkClick r:id="rId4"/>
              </a:rPr>
              <a:t>Diabetes During Pregnancy | Maternal Infant Health | Reproductive Health | CDC</a:t>
            </a:r>
            <a:endParaRPr dirty="0"/>
          </a:p>
          <a:p>
            <a:pPr marL="0" lvl="0" indent="0" algn="l" rtl="0">
              <a:spcBef>
                <a:spcPts val="0"/>
              </a:spcBef>
              <a:spcAft>
                <a:spcPts val="0"/>
              </a:spcAft>
              <a:buNone/>
            </a:pPr>
            <a:r>
              <a:rPr lang="en-US" dirty="0"/>
              <a:t>https://www.cdc.gov/reproductivehealth/maternalinfanthealth/diabetes-during-pregnancy.htm</a:t>
            </a:r>
          </a:p>
          <a:p>
            <a:pPr marL="0" lvl="0" indent="0" algn="l" rtl="0">
              <a:spcBef>
                <a:spcPts val="0"/>
              </a:spcBef>
              <a:spcAft>
                <a:spcPts val="0"/>
              </a:spcAft>
              <a:buNone/>
            </a:pPr>
            <a:endParaRPr dirty="0"/>
          </a:p>
          <a:p>
            <a:pPr marL="0" lvl="0" indent="0" algn="l" rtl="0">
              <a:spcBef>
                <a:spcPts val="0"/>
              </a:spcBef>
              <a:spcAft>
                <a:spcPts val="0"/>
              </a:spcAft>
              <a:buNone/>
            </a:pPr>
            <a:r>
              <a:rPr lang="en-US" u="sng" dirty="0">
                <a:solidFill>
                  <a:schemeClr val="hlink"/>
                </a:solidFill>
                <a:hlinkClick r:id="rId5"/>
              </a:rPr>
              <a:t>High Blood Pressure Symptoms and Causes | cdc.gov</a:t>
            </a:r>
            <a:endParaRPr dirty="0"/>
          </a:p>
          <a:p>
            <a:pPr marL="0" lvl="0" indent="0" algn="l" rtl="0">
              <a:spcBef>
                <a:spcPts val="0"/>
              </a:spcBef>
              <a:spcAft>
                <a:spcPts val="0"/>
              </a:spcAft>
              <a:buNone/>
            </a:pPr>
            <a:r>
              <a:rPr lang="en-US" dirty="0"/>
              <a:t>https://www.cdc.gov/bloodpressure/about.htm</a:t>
            </a:r>
          </a:p>
          <a:p>
            <a:pPr marL="0" lvl="0" indent="0" algn="l" rtl="0">
              <a:spcBef>
                <a:spcPts val="0"/>
              </a:spcBef>
              <a:spcAft>
                <a:spcPts val="0"/>
              </a:spcAft>
              <a:buNone/>
            </a:pPr>
            <a:endParaRPr dirty="0"/>
          </a:p>
          <a:p>
            <a:pPr marL="0" lvl="0" indent="0" algn="l" rtl="0">
              <a:spcBef>
                <a:spcPts val="0"/>
              </a:spcBef>
              <a:spcAft>
                <a:spcPts val="0"/>
              </a:spcAft>
              <a:buNone/>
            </a:pPr>
            <a:r>
              <a:rPr lang="en-US" u="sng" dirty="0">
                <a:solidFill>
                  <a:schemeClr val="hlink"/>
                </a:solidFill>
                <a:hlinkClick r:id="rId6"/>
              </a:rPr>
              <a:t>Pregnancy complications | Office on Women's Health (womenshealth.gov)</a:t>
            </a:r>
            <a:endParaRPr dirty="0"/>
          </a:p>
          <a:p>
            <a:pPr marL="0" lvl="0" indent="0" algn="l" rtl="0">
              <a:spcBef>
                <a:spcPts val="0"/>
              </a:spcBef>
              <a:spcAft>
                <a:spcPts val="0"/>
              </a:spcAft>
              <a:buNone/>
            </a:pPr>
            <a:r>
              <a:rPr lang="en-US" dirty="0"/>
              <a:t>https://www.womenshealth.gov/pregnancy/youre-pregnant-now-what/pregnancy-complications#4</a:t>
            </a:r>
          </a:p>
          <a:p>
            <a:pPr marL="0" lvl="0" indent="0" algn="l" rtl="0">
              <a:spcBef>
                <a:spcPts val="0"/>
              </a:spcBef>
              <a:spcAft>
                <a:spcPts val="0"/>
              </a:spcAft>
              <a:buNone/>
            </a:pPr>
            <a:endParaRPr dirty="0"/>
          </a:p>
          <a:p>
            <a:pPr marL="0" lvl="0" indent="0" algn="l" rtl="0">
              <a:spcBef>
                <a:spcPts val="0"/>
              </a:spcBef>
              <a:spcAft>
                <a:spcPts val="0"/>
              </a:spcAft>
              <a:buNone/>
            </a:pPr>
            <a:r>
              <a:rPr lang="en-US" u="sng" dirty="0">
                <a:solidFill>
                  <a:schemeClr val="hlink"/>
                </a:solidFill>
                <a:hlinkClick r:id="rId7"/>
              </a:rPr>
              <a:t>Overweight &amp; Obesity | CDC</a:t>
            </a:r>
            <a:endParaRPr dirty="0"/>
          </a:p>
          <a:p>
            <a:pPr marL="0" lvl="0" indent="0" algn="l" rtl="0">
              <a:spcBef>
                <a:spcPts val="0"/>
              </a:spcBef>
              <a:spcAft>
                <a:spcPts val="0"/>
              </a:spcAft>
              <a:buNone/>
            </a:pPr>
            <a:r>
              <a:rPr lang="en-US" dirty="0"/>
              <a:t>https://www.cdc.gov/obesity/index.html</a:t>
            </a:r>
            <a:endParaRPr dirty="0"/>
          </a:p>
          <a:p>
            <a:pPr marL="0" lvl="0" indent="0" algn="l" rtl="0">
              <a:spcBef>
                <a:spcPts val="0"/>
              </a:spcBef>
              <a:spcAft>
                <a:spcPts val="0"/>
              </a:spcAft>
              <a:buNone/>
            </a:pPr>
            <a:endParaRPr dirty="0"/>
          </a:p>
        </p:txBody>
      </p:sp>
      <p:sp>
        <p:nvSpPr>
          <p:cNvPr id="221" name="Google Shape;221;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Adequate nutrition during pregnancy is important to the healthy development of the growing fetus and to the health of the mother</a:t>
            </a:r>
          </a:p>
          <a:p>
            <a:pPr marL="0" lvl="0" indent="0" algn="l" rtl="0">
              <a:spcBef>
                <a:spcPts val="0"/>
              </a:spcBef>
              <a:spcAft>
                <a:spcPts val="0"/>
              </a:spcAft>
              <a:buNone/>
            </a:pPr>
            <a:r>
              <a:rPr lang="en-US" dirty="0"/>
              <a:t>https://health.gov/myhealthfinder/topics/pregnancy/nutrition-and-physical-activity/eat-healthy-during-pregnancy-quick-tips</a:t>
            </a:r>
          </a:p>
          <a:p>
            <a:pPr marL="0" lvl="0" indent="0" algn="l" rtl="0">
              <a:spcBef>
                <a:spcPts val="0"/>
              </a:spcBef>
              <a:spcAft>
                <a:spcPts val="0"/>
              </a:spcAft>
              <a:buNone/>
            </a:pPr>
            <a:endParaRPr lang="en-US" dirty="0"/>
          </a:p>
          <a:p>
            <a:pPr marL="0" lvl="0" indent="0" algn="l" rtl="0">
              <a:spcBef>
                <a:spcPts val="0"/>
              </a:spcBef>
              <a:spcAft>
                <a:spcPts val="0"/>
              </a:spcAft>
              <a:buNone/>
            </a:pPr>
            <a:endParaRPr dirty="0"/>
          </a:p>
          <a:p>
            <a:pPr marL="0" lvl="0" indent="0" algn="l" rtl="0">
              <a:spcBef>
                <a:spcPts val="0"/>
              </a:spcBef>
              <a:spcAft>
                <a:spcPts val="0"/>
              </a:spcAft>
              <a:buNone/>
            </a:pPr>
            <a:r>
              <a:rPr lang="en-US" dirty="0"/>
              <a:t>Important to take in adequate nutrients, especially iron, calcium and folic acid, to support the growth of the fetus while maintaining a healthy weight</a:t>
            </a:r>
            <a:endParaRPr dirty="0"/>
          </a:p>
          <a:p>
            <a:pPr marL="0" lvl="0" indent="0" algn="l" rtl="0">
              <a:spcBef>
                <a:spcPts val="0"/>
              </a:spcBef>
              <a:spcAft>
                <a:spcPts val="0"/>
              </a:spcAft>
              <a:buNone/>
            </a:pPr>
            <a:r>
              <a:rPr lang="en-US" dirty="0"/>
              <a:t>Low levels of folic acid have been associated with fetal neural tube defects</a:t>
            </a:r>
            <a:endParaRPr dirty="0"/>
          </a:p>
          <a:p>
            <a:pPr marL="0" lvl="0" indent="0" algn="l" rtl="0">
              <a:spcBef>
                <a:spcPts val="0"/>
              </a:spcBef>
              <a:spcAft>
                <a:spcPts val="0"/>
              </a:spcAft>
              <a:buNone/>
            </a:pPr>
            <a:r>
              <a:rPr lang="en-US" dirty="0"/>
              <a:t>Low levels of iron are associated with low birth weight and premature birth, and increased risk of maternal complications</a:t>
            </a:r>
            <a:endParaRPr dirty="0"/>
          </a:p>
          <a:p>
            <a:pPr marL="0" lvl="0" indent="0" algn="l" rtl="0">
              <a:spcBef>
                <a:spcPts val="0"/>
              </a:spcBef>
              <a:spcAft>
                <a:spcPts val="0"/>
              </a:spcAft>
              <a:buNone/>
            </a:pPr>
            <a:r>
              <a:rPr lang="en-US" dirty="0"/>
              <a:t>Maternal obesity is associated with high blood pressure, preeclampsia, preterm birth, and gestational diabetes</a:t>
            </a:r>
            <a:endParaRPr dirty="0"/>
          </a:p>
          <a:p>
            <a:pPr marL="0" lvl="0" indent="0" algn="l" rtl="0">
              <a:spcBef>
                <a:spcPts val="0"/>
              </a:spcBef>
              <a:spcAft>
                <a:spcPts val="0"/>
              </a:spcAft>
              <a:buNone/>
            </a:pPr>
            <a:r>
              <a:rPr lang="en-US" dirty="0"/>
              <a:t>(Facilitator may access link to provide additional information to the group about nutrition during pregnancy).</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https://www.cdc.gov/ncbddd/folicacid/about.html</a:t>
            </a:r>
          </a:p>
          <a:p>
            <a:pPr marL="0" lvl="0" indent="0" algn="l" rtl="0">
              <a:spcBef>
                <a:spcPts val="0"/>
              </a:spcBef>
              <a:spcAft>
                <a:spcPts val="0"/>
              </a:spcAft>
              <a:buNone/>
            </a:pPr>
            <a:r>
              <a:rPr lang="en-US" dirty="0"/>
              <a:t>https://www.cdc.gov/nutrition/infantandtoddlernutrition/vitamins-minerals/iron.html</a:t>
            </a:r>
            <a:endParaRPr dirty="0"/>
          </a:p>
        </p:txBody>
      </p:sp>
      <p:sp>
        <p:nvSpPr>
          <p:cNvPr id="228" name="Google Shape;228;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2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dirty="0"/>
              <a:t>Infectious agents can cause serious birth abnormalities during pregnancy, especially when a mother is exposed to the infection agent in the first trimester. Birth defects like these can be avoided when pregnant women are aware of the presence of these pathogens, and take steps to avoid infection: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Group activity: Assign groups to one of the 6 links above and ask them to share 1 . One surprising fact about the infections agent they read about and 2) what the impact on the developing fetus  is and 3) what steps could be taken to avoid exposure</a:t>
            </a:r>
            <a:endParaRPr dirty="0"/>
          </a:p>
          <a:p>
            <a:pPr marL="0" lvl="0" indent="0" algn="l" rtl="0">
              <a:spcBef>
                <a:spcPts val="0"/>
              </a:spcBef>
              <a:spcAft>
                <a:spcPts val="0"/>
              </a:spcAft>
              <a:buNone/>
            </a:pPr>
            <a:endParaRPr b="1" dirty="0"/>
          </a:p>
          <a:p>
            <a:pPr marL="0" lvl="0" indent="0" algn="l" rtl="0">
              <a:spcBef>
                <a:spcPts val="0"/>
              </a:spcBef>
              <a:spcAft>
                <a:spcPts val="0"/>
              </a:spcAft>
              <a:buNone/>
            </a:pPr>
            <a:r>
              <a:rPr lang="en-US" u="sng" dirty="0">
                <a:solidFill>
                  <a:schemeClr val="hlink"/>
                </a:solidFill>
                <a:hlinkClick r:id="rId3"/>
              </a:rPr>
              <a:t>Pregnant Women, Infants, and Children | Gender | HIV by Group | HIV/AIDS | CDC</a:t>
            </a:r>
            <a:endParaRPr dirty="0"/>
          </a:p>
          <a:p>
            <a:pPr marL="0" lvl="0" indent="0" algn="l" rtl="0">
              <a:spcBef>
                <a:spcPts val="0"/>
              </a:spcBef>
              <a:spcAft>
                <a:spcPts val="0"/>
              </a:spcAft>
              <a:buNone/>
            </a:pPr>
            <a:r>
              <a:rPr lang="en-US" b="0" dirty="0"/>
              <a:t>https://www.cdc.gov/hiv/group/gender/pregnantwomen/index.html</a:t>
            </a:r>
          </a:p>
          <a:p>
            <a:pPr marL="0" lvl="0" indent="0" algn="l" rtl="0">
              <a:spcBef>
                <a:spcPts val="0"/>
              </a:spcBef>
              <a:spcAft>
                <a:spcPts val="0"/>
              </a:spcAft>
              <a:buNone/>
            </a:pPr>
            <a:endParaRPr b="0" dirty="0"/>
          </a:p>
          <a:p>
            <a:pPr marL="0" lvl="0" indent="0" algn="l" rtl="0">
              <a:spcBef>
                <a:spcPts val="0"/>
              </a:spcBef>
              <a:spcAft>
                <a:spcPts val="0"/>
              </a:spcAft>
              <a:buNone/>
            </a:pPr>
            <a:r>
              <a:rPr lang="en-US" u="sng" dirty="0">
                <a:solidFill>
                  <a:schemeClr val="hlink"/>
                </a:solidFill>
                <a:hlinkClick r:id="rId4"/>
              </a:rPr>
              <a:t>Cytomegalovirus (CMV) and Congenital CMV Infection | CDC</a:t>
            </a:r>
            <a:endParaRPr dirty="0"/>
          </a:p>
          <a:p>
            <a:pPr marL="0" lvl="0" indent="0" algn="l" rtl="0">
              <a:spcBef>
                <a:spcPts val="0"/>
              </a:spcBef>
              <a:spcAft>
                <a:spcPts val="0"/>
              </a:spcAft>
              <a:buNone/>
            </a:pPr>
            <a:r>
              <a:rPr lang="en-US" b="0" dirty="0"/>
              <a:t>https://www.cdc.gov/cmv/</a:t>
            </a:r>
          </a:p>
          <a:p>
            <a:pPr marL="0" lvl="0" indent="0" algn="l" rtl="0">
              <a:spcBef>
                <a:spcPts val="0"/>
              </a:spcBef>
              <a:spcAft>
                <a:spcPts val="0"/>
              </a:spcAft>
              <a:buNone/>
            </a:pPr>
            <a:endParaRPr b="1" dirty="0"/>
          </a:p>
          <a:p>
            <a:pPr marL="0" lvl="0" indent="0" algn="l" rtl="0">
              <a:spcBef>
                <a:spcPts val="0"/>
              </a:spcBef>
              <a:spcAft>
                <a:spcPts val="0"/>
              </a:spcAft>
              <a:buNone/>
            </a:pPr>
            <a:r>
              <a:rPr lang="en-US" u="sng" dirty="0">
                <a:solidFill>
                  <a:schemeClr val="hlink"/>
                </a:solidFill>
                <a:hlinkClick r:id="rId5"/>
              </a:rPr>
              <a:t>People at Risk - Pregnant Women and Newborns | Listeria | CDC</a:t>
            </a:r>
            <a:endParaRPr dirty="0"/>
          </a:p>
          <a:p>
            <a:pPr marL="0" lvl="0" indent="0" algn="l" rtl="0">
              <a:spcBef>
                <a:spcPts val="0"/>
              </a:spcBef>
              <a:spcAft>
                <a:spcPts val="0"/>
              </a:spcAft>
              <a:buNone/>
            </a:pPr>
            <a:r>
              <a:rPr lang="en-US" dirty="0"/>
              <a:t>https://www.cdc.gov/listeria/risk-groups/pregnant-women.html </a:t>
            </a:r>
          </a:p>
          <a:p>
            <a:pPr marL="0" lvl="0" indent="0" algn="l" rtl="0">
              <a:spcBef>
                <a:spcPts val="0"/>
              </a:spcBef>
              <a:spcAft>
                <a:spcPts val="0"/>
              </a:spcAft>
              <a:buNone/>
            </a:pPr>
            <a:endParaRPr dirty="0"/>
          </a:p>
          <a:p>
            <a:pPr marL="0" lvl="0" indent="0" algn="l" rtl="0">
              <a:spcBef>
                <a:spcPts val="0"/>
              </a:spcBef>
              <a:spcAft>
                <a:spcPts val="0"/>
              </a:spcAft>
              <a:buNone/>
            </a:pPr>
            <a:r>
              <a:rPr lang="en-US" u="sng" dirty="0">
                <a:solidFill>
                  <a:schemeClr val="hlink"/>
                </a:solidFill>
                <a:hlinkClick r:id="rId6"/>
              </a:rPr>
              <a:t>CDC - Toxoplasmosis - General Information - Pregnant Women</a:t>
            </a:r>
            <a:endParaRPr dirty="0"/>
          </a:p>
          <a:p>
            <a:pPr marL="0" lvl="0" indent="0" algn="l" rtl="0">
              <a:spcBef>
                <a:spcPts val="0"/>
              </a:spcBef>
              <a:spcAft>
                <a:spcPts val="0"/>
              </a:spcAft>
              <a:buNone/>
            </a:pPr>
            <a:r>
              <a:rPr lang="en-US" b="0" dirty="0"/>
              <a:t>https://www.cdc.gov/parasites/toxoplasmosis/gen_info/pregnant.html</a:t>
            </a:r>
          </a:p>
          <a:p>
            <a:pPr marL="0" lvl="0" indent="0" algn="l" rtl="0">
              <a:spcBef>
                <a:spcPts val="0"/>
              </a:spcBef>
              <a:spcAft>
                <a:spcPts val="0"/>
              </a:spcAft>
              <a:buNone/>
            </a:pPr>
            <a:endParaRPr b="1" dirty="0"/>
          </a:p>
          <a:p>
            <a:pPr marL="0" lvl="0" indent="0" algn="l" rtl="0">
              <a:spcBef>
                <a:spcPts val="0"/>
              </a:spcBef>
              <a:spcAft>
                <a:spcPts val="0"/>
              </a:spcAft>
              <a:buNone/>
            </a:pPr>
            <a:r>
              <a:rPr lang="en-US" u="sng" dirty="0">
                <a:solidFill>
                  <a:schemeClr val="hlink"/>
                </a:solidFill>
                <a:hlinkClick r:id="rId7"/>
              </a:rPr>
              <a:t>Pregnancy and Rubella | CDC</a:t>
            </a:r>
            <a:endParaRPr dirty="0"/>
          </a:p>
          <a:p>
            <a:pPr marL="0" lvl="0" indent="0" algn="l" rtl="0">
              <a:spcBef>
                <a:spcPts val="0"/>
              </a:spcBef>
              <a:spcAft>
                <a:spcPts val="0"/>
              </a:spcAft>
              <a:buNone/>
            </a:pPr>
            <a:r>
              <a:rPr lang="en-US" b="0" dirty="0"/>
              <a:t>https://www.cdc.gov/rubella/pregnancy.html</a:t>
            </a:r>
          </a:p>
          <a:p>
            <a:pPr marL="0" lvl="0" indent="0" algn="l" rtl="0">
              <a:spcBef>
                <a:spcPts val="0"/>
              </a:spcBef>
              <a:spcAft>
                <a:spcPts val="0"/>
              </a:spcAft>
              <a:buNone/>
            </a:pPr>
            <a:endParaRPr b="1" dirty="0"/>
          </a:p>
          <a:p>
            <a:pPr marL="0" lvl="0" indent="0" algn="l" rtl="0">
              <a:spcBef>
                <a:spcPts val="0"/>
              </a:spcBef>
              <a:spcAft>
                <a:spcPts val="0"/>
              </a:spcAft>
              <a:buNone/>
            </a:pPr>
            <a:r>
              <a:rPr lang="en-US" u="sng" dirty="0">
                <a:solidFill>
                  <a:schemeClr val="hlink"/>
                </a:solidFill>
                <a:hlinkClick r:id="rId8"/>
              </a:rPr>
              <a:t>About Zika Virus Disease | Zika virus | CDC</a:t>
            </a:r>
            <a:endParaRPr lang="en-US" u="sng" dirty="0">
              <a:solidFill>
                <a:schemeClr val="hlink"/>
              </a:solidFill>
            </a:endParaRPr>
          </a:p>
          <a:p>
            <a:pPr marL="0" lvl="0" indent="0" algn="l" rtl="0">
              <a:spcBef>
                <a:spcPts val="0"/>
              </a:spcBef>
              <a:spcAft>
                <a:spcPts val="0"/>
              </a:spcAft>
              <a:buNone/>
            </a:pPr>
            <a:r>
              <a:rPr lang="en-US" b="0" dirty="0"/>
              <a:t>https://www.cdc.gov/zika/about/index.html</a:t>
            </a:r>
            <a:endParaRPr b="0" dirty="0"/>
          </a:p>
        </p:txBody>
      </p:sp>
      <p:sp>
        <p:nvSpPr>
          <p:cNvPr id="235" name="Google Shape;235;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Environmental toxins in the air, water and soil can pose risks to the developing fetus in ways that we don’t fully understand.</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sz="1200" dirty="0"/>
              <a:t>Prenatal exposure linked to adverse outcomes for the developing fetus </a:t>
            </a:r>
            <a:endParaRPr dirty="0"/>
          </a:p>
          <a:p>
            <a:pPr marL="0" lvl="0" indent="0" algn="l" rtl="0">
              <a:spcBef>
                <a:spcPts val="0"/>
              </a:spcBef>
              <a:spcAft>
                <a:spcPts val="0"/>
              </a:spcAft>
              <a:buNone/>
            </a:pPr>
            <a:r>
              <a:rPr lang="en-US" sz="1200" dirty="0"/>
              <a:t>Toxins include Methyl mercury, lead, pesticides, endocrine disruptors (found in a variety of industrial products, fuels and plastics)</a:t>
            </a:r>
            <a:endParaRPr dirty="0"/>
          </a:p>
          <a:p>
            <a:pPr marL="0" lvl="0" indent="0" algn="l" rtl="0">
              <a:spcBef>
                <a:spcPts val="0"/>
              </a:spcBef>
              <a:spcAft>
                <a:spcPts val="0"/>
              </a:spcAft>
              <a:buNone/>
            </a:pPr>
            <a:r>
              <a:rPr lang="en-US" sz="1200" dirty="0"/>
              <a:t>In the US, minority populations are more likely to live in the counties with higher levels of outdoor air pollution, as well as indoor pollutants such as lead and pesticides</a:t>
            </a:r>
            <a:endParaRPr dirty="0"/>
          </a:p>
          <a:p>
            <a:pPr marL="0" lvl="0" indent="0" algn="l" rtl="0">
              <a:spcBef>
                <a:spcPts val="0"/>
              </a:spcBef>
              <a:spcAft>
                <a:spcPts val="0"/>
              </a:spcAft>
              <a:buNone/>
            </a:pPr>
            <a:endParaRPr sz="1200" dirty="0"/>
          </a:p>
          <a:p>
            <a:pPr marL="0" lvl="0" indent="0" algn="l" rtl="0">
              <a:spcBef>
                <a:spcPts val="0"/>
              </a:spcBef>
              <a:spcAft>
                <a:spcPts val="0"/>
              </a:spcAft>
              <a:buNone/>
            </a:pPr>
            <a:r>
              <a:rPr lang="en-US" sz="1200" dirty="0"/>
              <a:t>(Facilitator may access link to facilitate discussion about the impact of pollution on minority populations. Invite participants to access the toolkit at the link and produce at least one way that they/their agency/state can increase awareness about toxic environmental agents’ effect on health: </a:t>
            </a:r>
            <a:r>
              <a:rPr lang="en-US" u="sng" dirty="0">
                <a:solidFill>
                  <a:schemeClr val="hlink"/>
                </a:solidFill>
                <a:hlinkClick r:id="rId3"/>
              </a:rPr>
              <a:t>Pediatric Environmental Health - the Toolkit (ucsf.edu)</a:t>
            </a:r>
            <a:r>
              <a:rPr lang="en-US" sz="1200" dirty="0"/>
              <a:t>).</a:t>
            </a:r>
          </a:p>
          <a:p>
            <a:pPr marL="0" lvl="0" indent="0" algn="l" rtl="0">
              <a:spcBef>
                <a:spcPts val="0"/>
              </a:spcBef>
              <a:spcAft>
                <a:spcPts val="0"/>
              </a:spcAft>
              <a:buNone/>
            </a:pPr>
            <a:endParaRPr lang="en-US" sz="1200" dirty="0"/>
          </a:p>
          <a:p>
            <a:pPr marL="0" lvl="0" indent="0" algn="l" rtl="0">
              <a:spcBef>
                <a:spcPts val="0"/>
              </a:spcBef>
              <a:spcAft>
                <a:spcPts val="0"/>
              </a:spcAft>
              <a:buNone/>
            </a:pPr>
            <a:r>
              <a:rPr lang="en-US" sz="1200" dirty="0"/>
              <a:t>https://peht.ucsf.edu/</a:t>
            </a:r>
            <a:endParaRPr sz="1200" dirty="0"/>
          </a:p>
          <a:p>
            <a:pPr marL="0" lvl="0" indent="0" algn="l" rtl="0">
              <a:spcBef>
                <a:spcPts val="0"/>
              </a:spcBef>
              <a:spcAft>
                <a:spcPts val="0"/>
              </a:spcAft>
              <a:buNone/>
            </a:pPr>
            <a:endParaRPr sz="1200" dirty="0"/>
          </a:p>
          <a:p>
            <a:pPr marL="0" lvl="0" indent="0" algn="l" rtl="0">
              <a:spcBef>
                <a:spcPts val="0"/>
              </a:spcBef>
              <a:spcAft>
                <a:spcPts val="0"/>
              </a:spcAft>
              <a:buNone/>
            </a:pPr>
            <a:endParaRPr dirty="0"/>
          </a:p>
        </p:txBody>
      </p:sp>
      <p:sp>
        <p:nvSpPr>
          <p:cNvPr id="242" name="Google Shape;242;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3" name="Google Shape;7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Read the text aloud to the group</a:t>
            </a:r>
            <a:endParaRPr/>
          </a:p>
        </p:txBody>
      </p:sp>
      <p:sp>
        <p:nvSpPr>
          <p:cNvPr id="74" name="Google Shape;7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https://www.cdc.gov/pregnancy/opioids/index.html</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Depending on the state, infants born with NAS qualify for early intervention services. </a:t>
            </a:r>
            <a:endParaRPr dirty="0"/>
          </a:p>
          <a:p>
            <a:pPr marL="0" lvl="0" indent="0" algn="l" rtl="0">
              <a:spcBef>
                <a:spcPts val="0"/>
              </a:spcBef>
              <a:spcAft>
                <a:spcPts val="0"/>
              </a:spcAft>
              <a:buNone/>
            </a:pPr>
            <a:r>
              <a:rPr lang="en-US" dirty="0"/>
              <a:t>In addition, infants with NAS are at increased risk of developmental delay.</a:t>
            </a:r>
            <a:endParaRPr dirty="0"/>
          </a:p>
          <a:p>
            <a:pPr marL="0" lvl="0" indent="0" algn="l" rtl="0">
              <a:spcBef>
                <a:spcPts val="0"/>
              </a:spcBef>
              <a:spcAft>
                <a:spcPts val="0"/>
              </a:spcAft>
              <a:buNone/>
            </a:pPr>
            <a:endParaRPr b="1" dirty="0"/>
          </a:p>
          <a:p>
            <a:pPr marL="0" lvl="0" indent="0" algn="l" rtl="0">
              <a:spcBef>
                <a:spcPts val="0"/>
              </a:spcBef>
              <a:spcAft>
                <a:spcPts val="0"/>
              </a:spcAft>
              <a:buNone/>
            </a:pPr>
            <a:r>
              <a:rPr lang="en-US" b="1" dirty="0"/>
              <a:t>When Part C interventionists are able to connect with families at the very start, they are in a privileged position to meet mothers where they are without judgement  - to support their capacity to connect with their baby.  This is especially important for babies with lingering symptoms of NAS who may continue to be disorganized and fussy for the first few months at home.</a:t>
            </a:r>
            <a:endParaRPr dirty="0"/>
          </a:p>
          <a:p>
            <a:pPr marL="0" lvl="0" indent="0" algn="l" rtl="0">
              <a:spcBef>
                <a:spcPts val="0"/>
              </a:spcBef>
              <a:spcAft>
                <a:spcPts val="0"/>
              </a:spcAft>
              <a:buNone/>
            </a:pPr>
            <a:r>
              <a:rPr lang="en-US" b="0" dirty="0"/>
              <a:t>(Facilitator may access links for additional information about opioid use during pregnancy and NAS)</a:t>
            </a:r>
          </a:p>
          <a:p>
            <a:pPr marL="0" lvl="0" indent="0" algn="l" rtl="0">
              <a:spcBef>
                <a:spcPts val="0"/>
              </a:spcBef>
              <a:spcAft>
                <a:spcPts val="0"/>
              </a:spcAft>
              <a:buNone/>
            </a:pPr>
            <a:r>
              <a:rPr lang="en-US" b="0" dirty="0"/>
              <a:t>https://pediatrics.aappublications.org/content/pediatrics/146/5/e2020029074.full.pdf</a:t>
            </a:r>
            <a:endParaRPr b="0" dirty="0"/>
          </a:p>
        </p:txBody>
      </p:sp>
      <p:sp>
        <p:nvSpPr>
          <p:cNvPr id="249" name="Google Shape;249;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u="sng" dirty="0">
                <a:solidFill>
                  <a:schemeClr val="hlink"/>
                </a:solidFill>
                <a:hlinkClick r:id="rId3"/>
              </a:rPr>
              <a:t>https://www.cdc.gov/ncbddd/fasd/facts.html</a:t>
            </a:r>
          </a:p>
          <a:p>
            <a:pPr marL="0" lvl="0" indent="0" algn="l" rtl="0">
              <a:spcBef>
                <a:spcPts val="0"/>
              </a:spcBef>
              <a:spcAft>
                <a:spcPts val="0"/>
              </a:spcAft>
              <a:buNone/>
            </a:pPr>
            <a:endParaRPr lang="en-US" u="sng" dirty="0">
              <a:solidFill>
                <a:schemeClr val="hlink"/>
              </a:solidFill>
              <a:hlinkClick r:id="rId3"/>
            </a:endParaRPr>
          </a:p>
          <a:p>
            <a:pPr marL="0" lvl="0" indent="0" algn="l" rtl="0">
              <a:spcBef>
                <a:spcPts val="0"/>
              </a:spcBef>
              <a:spcAft>
                <a:spcPts val="0"/>
              </a:spcAft>
              <a:buNone/>
            </a:pPr>
            <a:r>
              <a:rPr lang="en-US" u="sng" dirty="0">
                <a:solidFill>
                  <a:schemeClr val="hlink"/>
                </a:solidFill>
                <a:hlinkClick r:id="rId3"/>
              </a:rPr>
              <a:t>Fetal Alcohol Spectrum Disorders</a:t>
            </a:r>
            <a:r>
              <a:rPr lang="en-US" dirty="0"/>
              <a:t> (FASD) is a term used for a variety of disorders that can occur when a pregnant woman drinks alcohol. Symptoms range from mild to severe.</a:t>
            </a:r>
            <a:endParaRPr dirty="0"/>
          </a:p>
          <a:p>
            <a:pPr marL="0" lvl="0" indent="0" algn="l" rtl="0">
              <a:spcBef>
                <a:spcPts val="0"/>
              </a:spcBef>
              <a:spcAft>
                <a:spcPts val="0"/>
              </a:spcAft>
              <a:buNone/>
            </a:pPr>
            <a:r>
              <a:rPr lang="en-US" sz="1200" b="1" dirty="0"/>
              <a:t>Fetal Alcohol Syndrome (FAS): </a:t>
            </a:r>
            <a:r>
              <a:rPr lang="en-US" sz="1200" dirty="0"/>
              <a:t>Most severe end of the FASD spectrum and can include: CNS problems, facial differences, and growth problems. People with FAS can have problems with learning, memory, attention span, communication, vision, or hearing. </a:t>
            </a:r>
            <a:endParaRPr dirty="0"/>
          </a:p>
          <a:p>
            <a:pPr marL="0" lvl="0" indent="0" algn="l" rtl="0">
              <a:spcBef>
                <a:spcPts val="0"/>
              </a:spcBef>
              <a:spcAft>
                <a:spcPts val="0"/>
              </a:spcAft>
              <a:buNone/>
            </a:pPr>
            <a:r>
              <a:rPr lang="en-US" sz="1200" b="1" dirty="0"/>
              <a:t>Alcohol-Related Neurodevelopmental Disorder (ARND):</a:t>
            </a:r>
            <a:r>
              <a:rPr lang="en-US" sz="1200" dirty="0"/>
              <a:t> Children with ARND can have intellectual disabilities and problems with behavior, learning, impulse control</a:t>
            </a:r>
            <a:endParaRPr dirty="0"/>
          </a:p>
          <a:p>
            <a:pPr marL="0" lvl="0" indent="0" algn="l" rtl="0">
              <a:spcBef>
                <a:spcPts val="0"/>
              </a:spcBef>
              <a:spcAft>
                <a:spcPts val="0"/>
              </a:spcAft>
              <a:buNone/>
            </a:pPr>
            <a:r>
              <a:rPr lang="en-US" sz="1200" b="1" dirty="0"/>
              <a:t>Alcohol-Related Birth Defects (ARBD):</a:t>
            </a:r>
            <a:r>
              <a:rPr lang="en-US" sz="1200" dirty="0"/>
              <a:t> Children with ARBD can have problems with the heart, kidneys, or bones or with hearing</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256" name="Google Shape;256;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2" name="Google Shape;262;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u="sng" dirty="0">
                <a:solidFill>
                  <a:schemeClr val="hlink"/>
                </a:solidFill>
                <a:hlinkClick r:id="rId3"/>
              </a:rPr>
              <a:t>Depression</a:t>
            </a:r>
            <a:r>
              <a:rPr lang="en-US" dirty="0"/>
              <a:t> occurs at around double the rate during pregnancy than for the female population of childbearing age at large</a:t>
            </a:r>
            <a:endParaRPr dirty="0"/>
          </a:p>
          <a:p>
            <a:pPr marL="0" lvl="0" indent="0" algn="l" rtl="0">
              <a:spcBef>
                <a:spcPts val="0"/>
              </a:spcBef>
              <a:spcAft>
                <a:spcPts val="0"/>
              </a:spcAft>
              <a:buNone/>
            </a:pPr>
            <a:r>
              <a:rPr lang="en-US" dirty="0"/>
              <a:t>Early evidence suggests that clinical depression during pregnancy may produce epigenetic changes in the developing fetus</a:t>
            </a:r>
            <a:endParaRPr dirty="0"/>
          </a:p>
          <a:p>
            <a:pPr marL="0" lvl="0" indent="0" algn="l" rtl="0">
              <a:spcBef>
                <a:spcPts val="0"/>
              </a:spcBef>
              <a:spcAft>
                <a:spcPts val="0"/>
              </a:spcAft>
              <a:buNone/>
            </a:pPr>
            <a:r>
              <a:rPr lang="en-US" dirty="0"/>
              <a:t>The effect of depression shares overlap with the impact of high levels of maternal stress, which are independently associated with both epigenetic changes and higher rates of  premature births and low birthweights </a:t>
            </a:r>
            <a:endParaRPr dirty="0"/>
          </a:p>
          <a:p>
            <a:pPr marL="0" lvl="0" indent="0" algn="l" rtl="0">
              <a:spcBef>
                <a:spcPts val="0"/>
              </a:spcBef>
              <a:spcAft>
                <a:spcPts val="0"/>
              </a:spcAft>
              <a:buNone/>
            </a:pPr>
            <a:endParaRPr dirty="0"/>
          </a:p>
        </p:txBody>
      </p:sp>
      <p:sp>
        <p:nvSpPr>
          <p:cNvPr id="263" name="Google Shape;263;p3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32</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3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9" name="Google Shape;269;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EI/ECSE practitioners and teachers who work with children with disabilities/delays and their families will always need to consider how environmental systems are active to promote – or constrain – the health and development of the children they work with. </a:t>
            </a:r>
            <a:endParaRPr/>
          </a:p>
          <a:p>
            <a:pPr marL="0" lvl="0" indent="0" algn="l" rtl="0">
              <a:spcBef>
                <a:spcPts val="0"/>
              </a:spcBef>
              <a:spcAft>
                <a:spcPts val="0"/>
              </a:spcAft>
              <a:buNone/>
            </a:pPr>
            <a:endParaRPr/>
          </a:p>
          <a:p>
            <a:pPr marL="0" lvl="0" indent="0" algn="l" rtl="0">
              <a:spcBef>
                <a:spcPts val="0"/>
              </a:spcBef>
              <a:spcAft>
                <a:spcPts val="0"/>
              </a:spcAft>
              <a:buNone/>
            </a:pPr>
            <a:r>
              <a:rPr lang="en-US"/>
              <a:t>We know well that conditions on the environments where children and their families are born, live, work, play, and worship directly influence physical health and well-being.  </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US"/>
              <a:t>Healthy People 2030, U.S. Department of Health and Human Services, Office of Disease Prevention and Health Promotion. Retrieved [date graphic was accessed], from https://health.gov/healthypeople/objectives-and-data/social-determinants-health</a:t>
            </a:r>
            <a:endParaRPr/>
          </a:p>
        </p:txBody>
      </p:sp>
      <p:sp>
        <p:nvSpPr>
          <p:cNvPr id="270" name="Google Shape;270;p3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3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strike="sngStrike" baseline="0" dirty="0">
                <a:solidFill>
                  <a:schemeClr val="dk1"/>
                </a:solidFill>
                <a:latin typeface="Calibri"/>
                <a:ea typeface="Calibri"/>
                <a:cs typeface="Calibri"/>
                <a:sym typeface="Calibri"/>
              </a:rPr>
              <a:t>https://46y5eh11fhgw3ve3ytpwxt9r-wpengine.netdna-ssl.com/wp-content/uploads/2020/11/RacismInfographic_2020.pdf</a:t>
            </a:r>
          </a:p>
          <a:p>
            <a:pPr marL="0" lvl="0" indent="0" algn="l" rtl="0">
              <a:spcBef>
                <a:spcPts val="0"/>
              </a:spcBef>
              <a:spcAft>
                <a:spcPts val="0"/>
              </a:spcAft>
              <a:buNone/>
            </a:pPr>
            <a:endParaRPr lang="en-US" sz="1200" b="0" i="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dirty="0">
                <a:solidFill>
                  <a:schemeClr val="dk1"/>
                </a:solidFill>
                <a:highlight>
                  <a:srgbClr val="FFFF00"/>
                </a:highlight>
                <a:latin typeface="Calibri"/>
                <a:ea typeface="Calibri"/>
                <a:cs typeface="Calibri"/>
                <a:sym typeface="Calibri"/>
              </a:rPr>
              <a:t>NOTE: link deleted from slide-not working</a:t>
            </a:r>
          </a:p>
          <a:p>
            <a:pPr marL="0" lvl="0" indent="0" algn="l" rtl="0">
              <a:spcBef>
                <a:spcPts val="0"/>
              </a:spcBef>
              <a:spcAft>
                <a:spcPts val="0"/>
              </a:spcAft>
              <a:buNone/>
            </a:pPr>
            <a:endParaRPr lang="en-US" sz="1200" b="0" i="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dirty="0">
                <a:solidFill>
                  <a:schemeClr val="dk1"/>
                </a:solidFill>
                <a:latin typeface="Calibri"/>
                <a:ea typeface="Calibri"/>
                <a:cs typeface="Calibri"/>
                <a:sym typeface="Calibri"/>
              </a:rPr>
              <a:t>SDOH also contribute to wide health disparities and inequities. For example, people who don't have access to grocery stores with healthy foods are less likely to have good nutrition. That raises their risk of health conditions like heart disease, diabetes, and obesity — and even lowers life expectancy relative to people who do have access to healthy foods.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(If desired, the facilitator may access the linked pdf on the slide from the Harvard Center on the Developing Child to facilitate a discussion about how racism can affect child development)</a:t>
            </a:r>
            <a:endParaRPr dirty="0"/>
          </a:p>
          <a:p>
            <a:pPr marL="0" lvl="0" indent="0" algn="l" rtl="0">
              <a:spcBef>
                <a:spcPts val="0"/>
              </a:spcBef>
              <a:spcAft>
                <a:spcPts val="0"/>
              </a:spcAft>
              <a:buNone/>
            </a:pPr>
            <a:endParaRPr dirty="0"/>
          </a:p>
          <a:p>
            <a:pPr marL="0" marR="0" lvl="0" indent="0" algn="l" rtl="0">
              <a:lnSpc>
                <a:spcPct val="100000"/>
              </a:lnSpc>
              <a:spcBef>
                <a:spcPts val="0"/>
              </a:spcBef>
              <a:spcAft>
                <a:spcPts val="0"/>
              </a:spcAft>
              <a:buClr>
                <a:schemeClr val="dk1"/>
              </a:buClr>
              <a:buSzPts val="1200"/>
              <a:buFont typeface="Calibri"/>
              <a:buNone/>
            </a:pPr>
            <a:r>
              <a:rPr lang="en-US" dirty="0"/>
              <a:t>Healthy People 2030, U.S. Department of Health and Human Services, Office of Disease Prevention and Health Promotion. Retrieved 10/2021, from https://health.gov/healthypeople/objectives-and-data/social-determinants-health</a:t>
            </a:r>
            <a:endParaRPr dirty="0"/>
          </a:p>
        </p:txBody>
      </p:sp>
      <p:sp>
        <p:nvSpPr>
          <p:cNvPr id="277" name="Google Shape;277;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3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3" name="Google Shape;283;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lvl="0" indent="-171450" algn="l" rtl="0">
              <a:spcBef>
                <a:spcPts val="0"/>
              </a:spcBef>
              <a:spcAft>
                <a:spcPts val="0"/>
              </a:spcAft>
              <a:buClr>
                <a:schemeClr val="dk1"/>
              </a:buClr>
              <a:buSzPts val="1200"/>
              <a:buFont typeface="Arial"/>
              <a:buChar char="•"/>
            </a:pPr>
            <a:r>
              <a:rPr lang="en-US" sz="1200" b="0" i="0" dirty="0">
                <a:solidFill>
                  <a:schemeClr val="dk1"/>
                </a:solidFill>
                <a:latin typeface="Calibri"/>
                <a:ea typeface="Calibri"/>
                <a:cs typeface="Calibri"/>
                <a:sym typeface="Calibri"/>
              </a:rPr>
              <a:t>Many people face challenges and dangers they can’t control — like unsafe neighborhoods, discrimination, or trouble affording the things they need. This can have a negative impact on health and safety throughout life.</a:t>
            </a:r>
            <a:endParaRPr dirty="0"/>
          </a:p>
          <a:p>
            <a:pPr marL="171450" lvl="0" indent="-171450" algn="l" rtl="0">
              <a:spcBef>
                <a:spcPts val="0"/>
              </a:spcBef>
              <a:spcAft>
                <a:spcPts val="0"/>
              </a:spcAft>
              <a:buClr>
                <a:schemeClr val="dk1"/>
              </a:buClr>
              <a:buSzPts val="1200"/>
              <a:buFont typeface="Arial"/>
              <a:buChar char="•"/>
            </a:pPr>
            <a:r>
              <a:rPr lang="en-US" sz="1200" b="0" i="0" dirty="0">
                <a:solidFill>
                  <a:schemeClr val="dk1"/>
                </a:solidFill>
                <a:latin typeface="Calibri"/>
                <a:ea typeface="Calibri"/>
                <a:cs typeface="Calibri"/>
                <a:sym typeface="Calibri"/>
              </a:rPr>
              <a:t>(read bullets)</a:t>
            </a:r>
            <a:endParaRPr dirty="0"/>
          </a:p>
          <a:p>
            <a:pPr marL="0" lvl="0" indent="0" algn="l" rtl="0">
              <a:spcBef>
                <a:spcPts val="0"/>
              </a:spcBef>
              <a:spcAft>
                <a:spcPts val="0"/>
              </a:spcAft>
              <a:buClr>
                <a:schemeClr val="dk1"/>
              </a:buClr>
              <a:buSzPts val="1200"/>
              <a:buFont typeface="Arial"/>
              <a:buNone/>
            </a:pPr>
            <a:endParaRPr sz="1200" b="0" i="0" dirty="0">
              <a:solidFill>
                <a:schemeClr val="dk1"/>
              </a:solidFill>
              <a:latin typeface="Calibri"/>
              <a:ea typeface="Calibri"/>
              <a:cs typeface="Calibri"/>
              <a:sym typeface="Calibri"/>
            </a:endParaRPr>
          </a:p>
          <a:p>
            <a:pPr marL="0" lvl="0" indent="0" algn="l" rtl="0">
              <a:spcBef>
                <a:spcPts val="0"/>
              </a:spcBef>
              <a:spcAft>
                <a:spcPts val="0"/>
              </a:spcAft>
              <a:buNone/>
            </a:pPr>
            <a:r>
              <a:rPr lang="en-US" dirty="0"/>
              <a:t>Healthy People 2030, U.S. Department of Health and Human Services, Office of Disease Prevention and Health Promotion. Retrieved 10/2021, from https://health.gov/healthypeople/objectives-and-data/social-determinants-health</a:t>
            </a:r>
            <a:endParaRPr dirty="0"/>
          </a:p>
        </p:txBody>
      </p:sp>
      <p:sp>
        <p:nvSpPr>
          <p:cNvPr id="284" name="Google Shape;284;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3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0" name="Google Shape;290;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i="0" dirty="0">
                <a:solidFill>
                  <a:schemeClr val="dk1"/>
                </a:solidFill>
                <a:latin typeface="Calibri"/>
                <a:ea typeface="Calibri"/>
                <a:cs typeface="Calibri"/>
                <a:sym typeface="Calibri"/>
              </a:rPr>
              <a:t>In the United States, 1 in 10 people live in low-resourced communities,</a:t>
            </a:r>
            <a:r>
              <a:rPr lang="en-US" sz="1200" b="0" i="0" u="sng" baseline="30000" dirty="0">
                <a:solidFill>
                  <a:schemeClr val="dk1"/>
                </a:solidFill>
                <a:latin typeface="Calibri"/>
                <a:ea typeface="Calibri"/>
                <a:cs typeface="Calibri"/>
                <a:sym typeface="Calibri"/>
              </a:rPr>
              <a:t> </a:t>
            </a:r>
            <a:r>
              <a:rPr lang="en-US" sz="1200" b="0" i="0" dirty="0">
                <a:solidFill>
                  <a:schemeClr val="dk1"/>
                </a:solidFill>
                <a:latin typeface="Calibri"/>
                <a:ea typeface="Calibri"/>
                <a:cs typeface="Calibri"/>
                <a:sym typeface="Calibri"/>
              </a:rPr>
              <a:t>and many people can’t afford things like healthy foods, health care, and housing. People with disabilities, injuries, or conditions like arthritis may be especially limited in their ability to work. In addition, many people with steady work still don’t earn enough to afford the things they need to stay healthy.</a:t>
            </a:r>
            <a:endParaRPr dirty="0"/>
          </a:p>
          <a:p>
            <a:pPr marL="0" marR="0" lvl="0" indent="0" algn="l" rtl="0">
              <a:lnSpc>
                <a:spcPct val="100000"/>
              </a:lnSpc>
              <a:spcBef>
                <a:spcPts val="0"/>
              </a:spcBef>
              <a:spcAft>
                <a:spcPts val="0"/>
              </a:spcAft>
              <a:buClr>
                <a:schemeClr val="dk1"/>
              </a:buClr>
              <a:buSzPts val="1200"/>
              <a:buFont typeface="Calibri"/>
              <a:buNone/>
            </a:pPr>
            <a:endParaRPr sz="1200" b="0" i="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US" sz="1200" b="0" i="0" dirty="0">
                <a:solidFill>
                  <a:schemeClr val="dk1"/>
                </a:solidFill>
                <a:latin typeface="Calibri"/>
                <a:ea typeface="Calibri"/>
                <a:cs typeface="Calibri"/>
                <a:sym typeface="Calibri"/>
              </a:rPr>
              <a:t>Research shows up that when children grow up in conditions of economic instability, they face a much higher likelihood of academic, physical and mental health problems over the lifespan. </a:t>
            </a:r>
            <a:endParaRPr sz="1200" b="0" i="0" dirty="0">
              <a:solidFill>
                <a:schemeClr val="dk1"/>
              </a:solidFill>
              <a:latin typeface="Calibri"/>
              <a:ea typeface="Calibri"/>
              <a:cs typeface="Calibri"/>
              <a:sym typeface="Calibri"/>
            </a:endParaRPr>
          </a:p>
          <a:p>
            <a:pPr marL="0" lvl="0" indent="0" algn="l" rtl="0">
              <a:spcBef>
                <a:spcPts val="0"/>
              </a:spcBef>
              <a:spcAft>
                <a:spcPts val="0"/>
              </a:spcAft>
              <a:buNone/>
            </a:pPr>
            <a:endParaRPr dirty="0"/>
          </a:p>
          <a:p>
            <a:pPr marL="0" marR="0" lvl="0" indent="0" algn="l" rtl="0">
              <a:lnSpc>
                <a:spcPct val="100000"/>
              </a:lnSpc>
              <a:spcBef>
                <a:spcPts val="0"/>
              </a:spcBef>
              <a:spcAft>
                <a:spcPts val="0"/>
              </a:spcAft>
              <a:buClr>
                <a:schemeClr val="dk1"/>
              </a:buClr>
              <a:buSzPts val="1200"/>
              <a:buFont typeface="Calibri"/>
              <a:buNone/>
            </a:pPr>
            <a:r>
              <a:rPr lang="en-US" dirty="0"/>
              <a:t>Healthy People 2030, U.S. Department of Health and Human Services, Office of Disease Prevention and Health Promotion. Retrieved 10/2021 from https://health.gov/healthypeople/objectives-and-data/social-determinants-health</a:t>
            </a:r>
            <a:endParaRPr dirty="0"/>
          </a:p>
          <a:p>
            <a:pPr marL="0" lvl="0" indent="0" algn="l" rtl="0">
              <a:spcBef>
                <a:spcPts val="0"/>
              </a:spcBef>
              <a:spcAft>
                <a:spcPts val="0"/>
              </a:spcAft>
              <a:buNone/>
            </a:pPr>
            <a:endParaRPr dirty="0"/>
          </a:p>
        </p:txBody>
      </p:sp>
      <p:sp>
        <p:nvSpPr>
          <p:cNvPr id="291" name="Google Shape;291;p3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36</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3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7" name="Google Shape;297;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i="0" dirty="0">
                <a:solidFill>
                  <a:schemeClr val="dk1"/>
                </a:solidFill>
                <a:latin typeface="Calibri"/>
                <a:ea typeface="Calibri"/>
                <a:cs typeface="Calibri"/>
                <a:sym typeface="Calibri"/>
              </a:rPr>
              <a:t>Children from low-income families, children with disabilities, and children who routinely experience forms of social discrimination — like bullying —  are more likely to struggle in school. They’re also less likely to graduate from high school or go to college. This means they’re less likely to get safe, high-paying jobs and more likely to have health problems like heart disease, diabetes, and depression.</a:t>
            </a:r>
            <a:endParaRPr dirty="0"/>
          </a:p>
          <a:p>
            <a:pPr marL="0" lvl="0" indent="0" algn="l" rtl="0">
              <a:spcBef>
                <a:spcPts val="0"/>
              </a:spcBef>
              <a:spcAft>
                <a:spcPts val="0"/>
              </a:spcAft>
              <a:buNone/>
            </a:pPr>
            <a:endParaRPr dirty="0"/>
          </a:p>
          <a:p>
            <a:pPr marL="0" marR="0" lvl="0" indent="0" algn="l" rtl="0">
              <a:lnSpc>
                <a:spcPct val="100000"/>
              </a:lnSpc>
              <a:spcBef>
                <a:spcPts val="0"/>
              </a:spcBef>
              <a:spcAft>
                <a:spcPts val="0"/>
              </a:spcAft>
              <a:buClr>
                <a:schemeClr val="dk1"/>
              </a:buClr>
              <a:buSzPts val="1200"/>
              <a:buFont typeface="Calibri"/>
              <a:buNone/>
            </a:pPr>
            <a:r>
              <a:rPr lang="en-US" dirty="0"/>
              <a:t>Healthy People 2030, U.S. Department of Health and Human Services, Office of Disease Prevention and Health Promotion. Retrieved 10/2021, from https://health.gov/healthypeople/objectives-and-data/social-determinants-health</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298" name="Google Shape;298;p3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37</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3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4" name="Google Shape;304;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i="0" dirty="0">
                <a:solidFill>
                  <a:schemeClr val="dk1"/>
                </a:solidFill>
                <a:latin typeface="Calibri"/>
                <a:ea typeface="Calibri"/>
                <a:cs typeface="Calibri"/>
                <a:sym typeface="Calibri"/>
              </a:rPr>
              <a:t>About 1 in 10 people in the United States don’t have health insurance.</a:t>
            </a:r>
            <a:r>
              <a:rPr lang="en-US" sz="1200" b="0" i="0" u="sng" baseline="30000" dirty="0">
                <a:solidFill>
                  <a:schemeClr val="dk1"/>
                </a:solidFill>
                <a:latin typeface="Calibri"/>
                <a:ea typeface="Calibri"/>
                <a:cs typeface="Calibri"/>
                <a:sym typeface="Calibri"/>
              </a:rPr>
              <a:t> </a:t>
            </a:r>
            <a:r>
              <a:rPr lang="en-US" sz="1200" b="0" i="0" dirty="0">
                <a:solidFill>
                  <a:schemeClr val="dk1"/>
                </a:solidFill>
                <a:latin typeface="Calibri"/>
                <a:ea typeface="Calibri"/>
                <a:cs typeface="Calibri"/>
                <a:sym typeface="Calibri"/>
              </a:rPr>
              <a:t>People without insurance are less likely to have a primary care provider, and they may not be able to afford the health care services and medications they need for themselves and for their children.</a:t>
            </a:r>
            <a:endParaRPr sz="1200" b="0" i="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endParaRPr sz="1200" b="0" i="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US" sz="1200" b="0" i="0" dirty="0">
                <a:solidFill>
                  <a:schemeClr val="dk1"/>
                </a:solidFill>
                <a:latin typeface="Calibri"/>
                <a:ea typeface="Calibri"/>
                <a:cs typeface="Calibri"/>
                <a:sym typeface="Calibri"/>
              </a:rPr>
              <a:t>https://ccf.georgetown.edu/2020/10/08/childrens-uninsured-rate-rises-by-largest-annual-jump-in-more-than-a-decade-2/</a:t>
            </a:r>
          </a:p>
          <a:p>
            <a:pPr marL="0" marR="0" lvl="0" indent="0" algn="l" rtl="0">
              <a:lnSpc>
                <a:spcPct val="100000"/>
              </a:lnSpc>
              <a:spcBef>
                <a:spcPts val="0"/>
              </a:spcBef>
              <a:spcAft>
                <a:spcPts val="0"/>
              </a:spcAft>
              <a:buClr>
                <a:schemeClr val="dk1"/>
              </a:buClr>
              <a:buSzPts val="1200"/>
              <a:buFont typeface="Calibri"/>
              <a:buNone/>
            </a:pPr>
            <a:endParaRPr sz="1200" b="0" i="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US" dirty="0"/>
              <a:t>Healthy People 2030, U.S. Department of Health and Human Services, Office of Disease Prevention and Health Promotion. Retrieved 10/2021, from https://health.gov/healthypeople/objectives-and-data/social-determinants-health</a:t>
            </a:r>
            <a:endParaRPr dirty="0"/>
          </a:p>
          <a:p>
            <a:pPr marL="0" lvl="0" indent="0" algn="l" rtl="0">
              <a:spcBef>
                <a:spcPts val="0"/>
              </a:spcBef>
              <a:spcAft>
                <a:spcPts val="0"/>
              </a:spcAft>
              <a:buNone/>
            </a:pPr>
            <a:endParaRPr dirty="0"/>
          </a:p>
        </p:txBody>
      </p:sp>
      <p:sp>
        <p:nvSpPr>
          <p:cNvPr id="305" name="Google Shape;305;p3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38</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1" name="Google Shape;311;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i="0">
                <a:solidFill>
                  <a:schemeClr val="dk1"/>
                </a:solidFill>
                <a:latin typeface="Calibri"/>
                <a:ea typeface="Calibri"/>
                <a:cs typeface="Calibri"/>
                <a:sym typeface="Calibri"/>
              </a:rPr>
              <a:t>Many families in the United States live in neighborhoods with high rates of violence, unsafe air or water, and other health and safety risks. Racial/ethnic minorities and people with low incomes are more likely to live in places with these risks. In addition, some people are exposed to things at work that can harm their health, like secondhand smoke or loud noises.</a:t>
            </a:r>
            <a:endParaRPr/>
          </a:p>
          <a:p>
            <a:pPr marL="0" lvl="0" indent="0" algn="l" rtl="0">
              <a:spcBef>
                <a:spcPts val="0"/>
              </a:spcBef>
              <a:spcAft>
                <a:spcPts val="0"/>
              </a:spcAft>
              <a:buNone/>
            </a:pPr>
            <a:endParaRPr/>
          </a:p>
        </p:txBody>
      </p:sp>
      <p:sp>
        <p:nvSpPr>
          <p:cNvPr id="312" name="Google Shape;312;p3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39</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 name="Google Shape;80;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3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8" name="Google Shape;318;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marR="0" lvl="0" indent="-171450" algn="l" rtl="0">
              <a:lnSpc>
                <a:spcPct val="100000"/>
              </a:lnSpc>
              <a:spcBef>
                <a:spcPts val="0"/>
              </a:spcBef>
              <a:spcAft>
                <a:spcPts val="0"/>
              </a:spcAft>
              <a:buClr>
                <a:srgbClr val="000000"/>
              </a:buClr>
              <a:buSzPts val="1200"/>
              <a:buFont typeface="Arial"/>
              <a:buChar char="•"/>
            </a:pPr>
            <a:r>
              <a:rPr lang="en-US" sz="1200" b="0" i="0" u="none" strike="noStrike" cap="none" dirty="0">
                <a:solidFill>
                  <a:srgbClr val="000000"/>
                </a:solidFill>
                <a:latin typeface="Calibri"/>
                <a:ea typeface="Calibri"/>
                <a:cs typeface="Calibri"/>
                <a:sym typeface="Calibri"/>
              </a:rPr>
              <a:t>Many parents and caregivers face challenges and dangers they can’t control — like unsafe neighborhoods, discrimination, or trouble affording the things they need. In addition, children of color may be seen as “bad” based on ongoing societal biases. This can have a negative ongoing impact on health throughout life.</a:t>
            </a:r>
            <a:endParaRPr dirty="0"/>
          </a:p>
          <a:p>
            <a:pPr marL="0" marR="0" lvl="0" indent="0" algn="l" rtl="0">
              <a:lnSpc>
                <a:spcPct val="100000"/>
              </a:lnSpc>
              <a:spcBef>
                <a:spcPts val="0"/>
              </a:spcBef>
              <a:spcAft>
                <a:spcPts val="0"/>
              </a:spcAft>
              <a:buClr>
                <a:srgbClr val="000000"/>
              </a:buClr>
              <a:buSzPts val="1200"/>
              <a:buFont typeface="Calibri"/>
              <a:buNone/>
            </a:pPr>
            <a:r>
              <a:rPr lang="en-US" sz="1200" b="1" i="0" u="none" strike="noStrike" cap="none" dirty="0">
                <a:solidFill>
                  <a:srgbClr val="000000"/>
                </a:solidFill>
                <a:latin typeface="Calibri"/>
                <a:ea typeface="Calibri"/>
                <a:cs typeface="Calibri"/>
                <a:sym typeface="Calibri"/>
              </a:rPr>
              <a:t>Positive relationships at home, at work, and in the community can help reduce these negative impacts</a:t>
            </a:r>
            <a:r>
              <a:rPr lang="en-US" sz="1200" b="0" i="0" u="none" strike="noStrike" cap="none" dirty="0">
                <a:solidFill>
                  <a:srgbClr val="000000"/>
                </a:solidFill>
                <a:latin typeface="Calibri"/>
                <a:ea typeface="Calibri"/>
                <a:cs typeface="Calibri"/>
                <a:sym typeface="Calibri"/>
              </a:rPr>
              <a:t>. But some children whose parents are in jail and adolescents who are bullied — may be on their own without the protection they need to be safe, and to develop in a healthy way.</a:t>
            </a:r>
            <a:endParaRPr dirty="0"/>
          </a:p>
          <a:p>
            <a:pPr marL="171450" marR="0" lvl="0" indent="-95250" algn="l" rtl="0">
              <a:lnSpc>
                <a:spcPct val="100000"/>
              </a:lnSpc>
              <a:spcBef>
                <a:spcPts val="0"/>
              </a:spcBef>
              <a:spcAft>
                <a:spcPts val="0"/>
              </a:spcAft>
              <a:buClr>
                <a:schemeClr val="dk1"/>
              </a:buClr>
              <a:buSzPts val="1200"/>
              <a:buFont typeface="Arial"/>
              <a:buNone/>
            </a:pPr>
            <a:endParaRPr sz="12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Calibri"/>
              <a:buNone/>
            </a:pPr>
            <a:r>
              <a:rPr lang="en-US" sz="1200" b="0" i="0" u="none" strike="noStrike" cap="none" dirty="0">
                <a:solidFill>
                  <a:srgbClr val="000000"/>
                </a:solidFill>
                <a:latin typeface="Calibri"/>
                <a:ea typeface="Calibri"/>
                <a:cs typeface="Calibri"/>
                <a:sym typeface="Calibri"/>
              </a:rPr>
              <a:t>Healthy People 2030, U.S. Department of Health and Human Services, Office of Disease Prevention and Health Promotion. Retrieved10/2021, from https://health.gov/healthypeople/objectives-and-data/social-determinants-health</a:t>
            </a:r>
            <a:endParaRPr dirty="0"/>
          </a:p>
          <a:p>
            <a:pPr marL="0" lvl="0" indent="0" algn="l" rtl="0">
              <a:spcBef>
                <a:spcPts val="0"/>
              </a:spcBef>
              <a:spcAft>
                <a:spcPts val="0"/>
              </a:spcAft>
              <a:buNone/>
            </a:pPr>
            <a:endParaRPr dirty="0"/>
          </a:p>
        </p:txBody>
      </p:sp>
      <p:sp>
        <p:nvSpPr>
          <p:cNvPr id="319" name="Google Shape;319;p3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40</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4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5" name="Google Shape;325;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https://www.zerotothree.org/resources/156-brain-wonders-nurturing-healthy-brain-development-from-birth</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https://vimeo.com/103169425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How do the concepts in this video inform the essential components of intervention for children with delays and disabilities as well as for typically-developing children?</a:t>
            </a:r>
            <a:endParaRPr dirty="0"/>
          </a:p>
        </p:txBody>
      </p:sp>
      <p:sp>
        <p:nvSpPr>
          <p:cNvPr id="326" name="Google Shape;326;p4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41</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https://www.zerotothree.org/resources/156-brain-wonders-nurturing-healthy-brain-development-from-birth </a:t>
            </a:r>
          </a:p>
          <a:p>
            <a:r>
              <a:rPr lang="en-US" dirty="0"/>
              <a:t>https://vimeo.com/103169425 </a:t>
            </a:r>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492212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4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2" name="Google Shape;332;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https://ecpcta.org/wp-content/uploads/sites/2810/2021/02/Case-Study-Maria-Professionalism.pdf</a:t>
            </a:r>
          </a:p>
          <a:p>
            <a:pPr marL="0" marR="0" lvl="0" indent="0" algn="l" rtl="0">
              <a:lnSpc>
                <a:spcPct val="100000"/>
              </a:lnSpc>
              <a:spcBef>
                <a:spcPts val="0"/>
              </a:spcBef>
              <a:spcAft>
                <a:spcPts val="0"/>
              </a:spcAft>
              <a:buClr>
                <a:schemeClr val="dk1"/>
              </a:buClr>
              <a:buSzPts val="1200"/>
              <a:buFont typeface="Calibri"/>
              <a:buNone/>
            </a:pPr>
            <a:endParaRPr lang="en-US" dirty="0"/>
          </a:p>
          <a:p>
            <a:pPr marL="0" marR="0" lvl="0" indent="0" algn="l" rtl="0">
              <a:lnSpc>
                <a:spcPct val="100000"/>
              </a:lnSpc>
              <a:spcBef>
                <a:spcPts val="0"/>
              </a:spcBef>
              <a:spcAft>
                <a:spcPts val="0"/>
              </a:spcAft>
              <a:buClr>
                <a:schemeClr val="dk1"/>
              </a:buClr>
              <a:buSzPts val="1200"/>
              <a:buFont typeface="Calibri"/>
              <a:buNone/>
            </a:pPr>
            <a:r>
              <a:rPr lang="en-US" dirty="0"/>
              <a:t>How do the concepts in this video inform the essential components of intervention for children with delays and disabilities as well as for typically-developing children?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Facilitator can use the discussion and resources text on the right side of the document to support discussion about the social determinants of health, the barriers that exist for this family to access safe housing, physical and mental health care services. Discuss the high likelihood that their family is </a:t>
            </a:r>
            <a:r>
              <a:rPr lang="en-US" dirty="0" err="1"/>
              <a:t>is</a:t>
            </a:r>
            <a:r>
              <a:rPr lang="en-US" dirty="0"/>
              <a:t> exposed to higher than average environmental toxins due to the fact that they live in an under-resourced community.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Family is likely very worried about their undocumented immigration status and may not trust the school and EI providers, at least at first. Language is a significant barrier as well.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Strengths – this family works hard not only to provide for their family, but to be present for them for protection and learning while they are together. They want the best for their children. </a:t>
            </a:r>
            <a:endParaRPr dirty="0"/>
          </a:p>
        </p:txBody>
      </p:sp>
      <p:sp>
        <p:nvSpPr>
          <p:cNvPr id="333" name="Google Shape;333;p4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43</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4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9" name="Google Shape;339;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https://www.cdc.gov/violenceprevention/aces/fastfact.html </a:t>
            </a:r>
          </a:p>
          <a:p>
            <a:pPr marL="0" lvl="0" indent="0" algn="l" rtl="0">
              <a:spcBef>
                <a:spcPts val="0"/>
              </a:spcBef>
              <a:spcAft>
                <a:spcPts val="0"/>
              </a:spcAft>
              <a:buNone/>
            </a:pPr>
            <a:r>
              <a:rPr lang="en-US" dirty="0">
                <a:hlinkClick r:id="rId3"/>
              </a:rPr>
              <a:t>Adversity in childhood is linked to mental and physical health throughout life | The BMJ</a:t>
            </a:r>
            <a:endParaRPr lang="en-US" dirty="0"/>
          </a:p>
          <a:p>
            <a:pPr marL="0" lvl="0" indent="0" algn="l" rtl="0">
              <a:spcBef>
                <a:spcPts val="0"/>
              </a:spcBef>
              <a:spcAft>
                <a:spcPts val="0"/>
              </a:spcAft>
              <a:buNone/>
            </a:pPr>
            <a:r>
              <a:rPr lang="en-US" dirty="0"/>
              <a:t>https://www.bmj.com/content/371/bmj.m3048</a:t>
            </a:r>
          </a:p>
          <a:p>
            <a:pPr marL="0" lvl="0" indent="0" algn="l" rtl="0">
              <a:spcBef>
                <a:spcPts val="0"/>
              </a:spcBef>
              <a:spcAft>
                <a:spcPts val="0"/>
              </a:spcAft>
              <a:buNone/>
            </a:pPr>
            <a:endParaRPr dirty="0"/>
          </a:p>
        </p:txBody>
      </p:sp>
      <p:sp>
        <p:nvSpPr>
          <p:cNvPr id="340" name="Google Shape;340;p4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44</a:t>
            </a:fld>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4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https://pediatrics.aappublications.org/content/pediatrics/146/5/e2020029074.full.pdf</a:t>
            </a:r>
            <a:endParaRPr dirty="0"/>
          </a:p>
        </p:txBody>
      </p:sp>
      <p:sp>
        <p:nvSpPr>
          <p:cNvPr id="346" name="Google Shape;346;p4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4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2" name="Google Shape;352;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https://www.marchofdimes.org/complications/getting-services-for-your-baby-after-the-nicu.aspx</a:t>
            </a:r>
          </a:p>
          <a:p>
            <a:pPr marL="0" lvl="0" indent="0" algn="l" rtl="0">
              <a:spcBef>
                <a:spcPts val="0"/>
              </a:spcBef>
              <a:spcAft>
                <a:spcPts val="0"/>
              </a:spcAft>
              <a:buNone/>
            </a:pPr>
            <a:r>
              <a:rPr lang="en-US" dirty="0"/>
              <a:t>https://www.zerotothree.org/espanol/temperament</a:t>
            </a:r>
          </a:p>
          <a:p>
            <a:pPr marL="0" lvl="0" indent="0" algn="l" rtl="0">
              <a:spcBef>
                <a:spcPts val="0"/>
              </a:spcBef>
              <a:spcAft>
                <a:spcPts val="0"/>
              </a:spcAft>
              <a:buNone/>
            </a:pPr>
            <a:r>
              <a:rPr lang="en-US" dirty="0"/>
              <a:t>https://www.womenshealth.gov/a-z-topics/iron-deficiency-anemia</a:t>
            </a:r>
            <a:endParaRPr dirty="0"/>
          </a:p>
        </p:txBody>
      </p:sp>
      <p:sp>
        <p:nvSpPr>
          <p:cNvPr id="353" name="Google Shape;353;p4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46</a:t>
            </a:fld>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4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https://www.cdc.gov/reproductivehealth/maternalinfanthealth/diabetes-during-pregnancy.htm</a:t>
            </a:r>
          </a:p>
          <a:p>
            <a:pPr marL="0" lvl="0" indent="0" algn="l" rtl="0">
              <a:spcBef>
                <a:spcPts val="0"/>
              </a:spcBef>
              <a:spcAft>
                <a:spcPts val="0"/>
              </a:spcAft>
              <a:buNone/>
            </a:pPr>
            <a:r>
              <a:rPr lang="en-US" dirty="0"/>
              <a:t>https://www.cdc.gov/bloodpressure/about.htm</a:t>
            </a:r>
          </a:p>
          <a:p>
            <a:pPr marL="0" lvl="0" indent="0" algn="l" rtl="0">
              <a:spcBef>
                <a:spcPts val="0"/>
              </a:spcBef>
              <a:spcAft>
                <a:spcPts val="0"/>
              </a:spcAft>
              <a:buNone/>
            </a:pPr>
            <a:r>
              <a:rPr lang="en-US" dirty="0"/>
              <a:t>https://www.womenshealth.gov/pregnancy/youre-pregnant-now-what/pregnancy-complications#4</a:t>
            </a:r>
          </a:p>
          <a:p>
            <a:pPr marL="0" lvl="0" indent="0" algn="l" rtl="0">
              <a:spcBef>
                <a:spcPts val="0"/>
              </a:spcBef>
              <a:spcAft>
                <a:spcPts val="0"/>
              </a:spcAft>
              <a:buNone/>
            </a:pPr>
            <a:r>
              <a:rPr lang="en-US" dirty="0"/>
              <a:t>https://www.cdc.gov/obesity/index.html</a:t>
            </a:r>
          </a:p>
          <a:p>
            <a:pPr marL="0" lvl="0" indent="0" algn="l" rtl="0">
              <a:spcBef>
                <a:spcPts val="0"/>
              </a:spcBef>
              <a:spcAft>
                <a:spcPts val="0"/>
              </a:spcAft>
              <a:buNone/>
            </a:pPr>
            <a:endParaRPr dirty="0"/>
          </a:p>
        </p:txBody>
      </p:sp>
      <p:sp>
        <p:nvSpPr>
          <p:cNvPr id="359" name="Google Shape;359;p4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4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https://www.cdc.gov/hiv/group/gender/pregnantwomen/index.html</a:t>
            </a:r>
          </a:p>
          <a:p>
            <a:pPr marL="0" lvl="0" indent="0" algn="l" rtl="0">
              <a:spcBef>
                <a:spcPts val="0"/>
              </a:spcBef>
              <a:spcAft>
                <a:spcPts val="0"/>
              </a:spcAft>
              <a:buNone/>
            </a:pPr>
            <a:r>
              <a:rPr lang="en-US" dirty="0"/>
              <a:t>https://www.cdc.gov/cmv/</a:t>
            </a:r>
          </a:p>
          <a:p>
            <a:pPr marL="0" lvl="0" indent="0" algn="l" rtl="0">
              <a:spcBef>
                <a:spcPts val="0"/>
              </a:spcBef>
              <a:spcAft>
                <a:spcPts val="0"/>
              </a:spcAft>
              <a:buNone/>
            </a:pPr>
            <a:r>
              <a:rPr lang="en-US" dirty="0"/>
              <a:t>https://www.cdc.gov/parasites/toxoplasmosis/gen_info/pregnant.html</a:t>
            </a:r>
          </a:p>
          <a:p>
            <a:pPr marL="0" lvl="0" indent="0" algn="l" rtl="0">
              <a:spcBef>
                <a:spcPts val="0"/>
              </a:spcBef>
              <a:spcAft>
                <a:spcPts val="0"/>
              </a:spcAft>
              <a:buNone/>
            </a:pPr>
            <a:r>
              <a:rPr lang="en-US" dirty="0"/>
              <a:t>https://www.cdc.gov/listeria/risk-groups/pregnant-women.html</a:t>
            </a:r>
          </a:p>
          <a:p>
            <a:pPr marL="0" lvl="0" indent="0" algn="l" rtl="0">
              <a:spcBef>
                <a:spcPts val="0"/>
              </a:spcBef>
              <a:spcAft>
                <a:spcPts val="0"/>
              </a:spcAft>
              <a:buNone/>
            </a:pPr>
            <a:r>
              <a:rPr lang="en-US" dirty="0"/>
              <a:t>https://www.cdc.gov/rubella/pregnancy.html</a:t>
            </a:r>
          </a:p>
          <a:p>
            <a:pPr marL="0" lvl="0" indent="0" algn="l" rtl="0">
              <a:spcBef>
                <a:spcPts val="0"/>
              </a:spcBef>
              <a:spcAft>
                <a:spcPts val="0"/>
              </a:spcAft>
              <a:buNone/>
            </a:pPr>
            <a:r>
              <a:rPr lang="en-US" dirty="0"/>
              <a:t>https://www.cdc.gov/zika/about/index.html</a:t>
            </a:r>
          </a:p>
          <a:p>
            <a:pPr marL="0" lvl="0" indent="0" algn="l" rtl="0">
              <a:spcBef>
                <a:spcPts val="0"/>
              </a:spcBef>
              <a:spcAft>
                <a:spcPts val="0"/>
              </a:spcAft>
              <a:buNone/>
            </a:pPr>
            <a:endParaRPr lang="en-US" dirty="0"/>
          </a:p>
        </p:txBody>
      </p:sp>
      <p:sp>
        <p:nvSpPr>
          <p:cNvPr id="365" name="Google Shape;365;p4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4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https://health.gov/myhealthfinder/topics/pregnancy/nutrition-and-physical-activity/eat-healthy-during-pregnancy-quick-tips</a:t>
            </a:r>
          </a:p>
          <a:p>
            <a:pPr marL="0" lvl="0" indent="0" algn="l" rtl="0">
              <a:spcBef>
                <a:spcPts val="0"/>
              </a:spcBef>
              <a:spcAft>
                <a:spcPts val="0"/>
              </a:spcAft>
              <a:buNone/>
            </a:pPr>
            <a:r>
              <a:rPr lang="en-US" dirty="0"/>
              <a:t>https://www.cdc.gov/pregnancy/opioids/index.html</a:t>
            </a:r>
          </a:p>
          <a:p>
            <a:pPr marL="0" lvl="0" indent="0" algn="l" rtl="0">
              <a:spcBef>
                <a:spcPts val="0"/>
              </a:spcBef>
              <a:spcAft>
                <a:spcPts val="0"/>
              </a:spcAft>
              <a:buNone/>
            </a:pPr>
            <a:r>
              <a:rPr lang="en-US" dirty="0"/>
              <a:t>https://peht.ucsf.edu/</a:t>
            </a:r>
          </a:p>
          <a:p>
            <a:pPr marL="0" lvl="0" indent="0" algn="l" rtl="0">
              <a:spcBef>
                <a:spcPts val="0"/>
              </a:spcBef>
              <a:spcAft>
                <a:spcPts val="0"/>
              </a:spcAft>
              <a:buNone/>
            </a:pPr>
            <a:endParaRPr dirty="0"/>
          </a:p>
        </p:txBody>
      </p:sp>
      <p:sp>
        <p:nvSpPr>
          <p:cNvPr id="371" name="Google Shape;371;p4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Berk, L.E., (2013). Child Development, 9</a:t>
            </a:r>
            <a:r>
              <a:rPr lang="en-US" baseline="30000"/>
              <a:t>th</a:t>
            </a:r>
            <a:r>
              <a:rPr lang="en-US"/>
              <a:t> Edition. Pearson.</a:t>
            </a:r>
            <a:endParaRPr/>
          </a:p>
        </p:txBody>
      </p:sp>
      <p:sp>
        <p:nvSpPr>
          <p:cNvPr id="87" name="Google Shape;87;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p4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https://www.cdc.gov/ncbddd/fasd/facts.html</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hlinkClick r:id="rId3"/>
              </a:rPr>
              <a:t>Social Determinants of Health - Healthy People 2030 | health.gov</a:t>
            </a:r>
            <a:endParaRPr lang="en-US" dirty="0"/>
          </a:p>
          <a:p>
            <a:pPr marL="0" lvl="0" indent="0" algn="l" rtl="0">
              <a:spcBef>
                <a:spcPts val="0"/>
              </a:spcBef>
              <a:spcAft>
                <a:spcPts val="0"/>
              </a:spcAft>
              <a:buNone/>
            </a:pPr>
            <a:r>
              <a:rPr lang="en-US" dirty="0"/>
              <a:t>https://health.gov/healthypeople/objectives-and-data/social-determinants-health </a:t>
            </a:r>
            <a:endParaRPr dirty="0"/>
          </a:p>
        </p:txBody>
      </p:sp>
      <p:sp>
        <p:nvSpPr>
          <p:cNvPr id="377" name="Google Shape;377;p4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p4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https://www.zerotothree.org/resources/156-brain-wonders-nurturing-healthy-brain-development-from-birth</a:t>
            </a:r>
          </a:p>
          <a:p>
            <a:pPr marL="0" lvl="0" indent="0" algn="l" rtl="0">
              <a:spcBef>
                <a:spcPts val="0"/>
              </a:spcBef>
              <a:spcAft>
                <a:spcPts val="0"/>
              </a:spcAft>
              <a:buNone/>
            </a:pPr>
            <a:r>
              <a:rPr lang="en-US"/>
              <a:t>https://ecpcta.org/wp-content/uploads/sites/2810/2021/02/Case-Study-Maria-Professionalism.pdf</a:t>
            </a:r>
          </a:p>
          <a:p>
            <a:pPr marL="0" lvl="0" indent="0" algn="l" rtl="0">
              <a:spcBef>
                <a:spcPts val="0"/>
              </a:spcBef>
              <a:spcAft>
                <a:spcPts val="0"/>
              </a:spcAft>
              <a:buNone/>
            </a:pPr>
            <a:endParaRPr/>
          </a:p>
        </p:txBody>
      </p:sp>
      <p:sp>
        <p:nvSpPr>
          <p:cNvPr id="383" name="Google Shape;383;p4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a:solidFill>
                  <a:schemeClr val="dk1"/>
                </a:solidFill>
                <a:latin typeface="Calibri"/>
                <a:ea typeface="Calibri"/>
                <a:cs typeface="Calibri"/>
                <a:sym typeface="Calibri"/>
              </a:rPr>
              <a:t>Adverse childhood experiences, or ACEs, are described by the CDC as potentially traumatic events that occur in childhood (0-17 years). For example: (read bullets)</a:t>
            </a:r>
            <a:endParaRPr/>
          </a:p>
          <a:p>
            <a:pPr marL="0" lvl="0" indent="0" algn="l" rtl="0">
              <a:spcBef>
                <a:spcPts val="0"/>
              </a:spcBef>
              <a:spcAft>
                <a:spcPts val="0"/>
              </a:spcAft>
              <a:buNone/>
            </a:pP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a:solidFill>
                  <a:schemeClr val="dk1"/>
                </a:solidFill>
                <a:latin typeface="Calibri"/>
                <a:ea typeface="Calibri"/>
                <a:cs typeface="Calibri"/>
                <a:sym typeface="Calibri"/>
              </a:rPr>
              <a:t>See:  https://www.cdc.gov/violenceprevention/aces/fastfact.html?CDC_AA_refVal=https%3A%2F%2Fwww.cdc.gov%2Fviolenceprevention%2Facestudy%2Ffastfact.html</a:t>
            </a:r>
            <a:endParaRPr/>
          </a:p>
        </p:txBody>
      </p:sp>
      <p:sp>
        <p:nvSpPr>
          <p:cNvPr id="107" name="Google Shape;107;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a:solidFill>
                  <a:schemeClr val="dk1"/>
                </a:solidFill>
                <a:latin typeface="Calibri"/>
                <a:ea typeface="Calibri"/>
                <a:cs typeface="Calibri"/>
                <a:sym typeface="Calibri"/>
              </a:rPr>
              <a:t>From the CDC:</a:t>
            </a:r>
            <a:endParaRPr/>
          </a:p>
          <a:p>
            <a:pPr marL="0" lvl="0" indent="0" algn="l" rtl="0">
              <a:spcBef>
                <a:spcPts val="0"/>
              </a:spcBef>
              <a:spcAft>
                <a:spcPts val="0"/>
              </a:spcAft>
              <a:buNone/>
            </a:pP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a:solidFill>
                  <a:schemeClr val="dk1"/>
                </a:solidFill>
                <a:latin typeface="Calibri"/>
                <a:ea typeface="Calibri"/>
                <a:cs typeface="Calibri"/>
                <a:sym typeface="Calibri"/>
              </a:rPr>
              <a:t>ACEs can have lasting effects on health and well being. </a:t>
            </a:r>
            <a:endParaRPr/>
          </a:p>
          <a:p>
            <a:pPr marL="0" lvl="0" indent="0" algn="l" rtl="0">
              <a:spcBef>
                <a:spcPts val="0"/>
              </a:spcBef>
              <a:spcAft>
                <a:spcPts val="0"/>
              </a:spcAft>
              <a:buNone/>
            </a:pP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a:solidFill>
                  <a:schemeClr val="dk1"/>
                </a:solidFill>
                <a:latin typeface="Calibri"/>
                <a:ea typeface="Calibri"/>
                <a:cs typeface="Calibri"/>
                <a:sym typeface="Calibri"/>
              </a:rPr>
              <a:t>ACEs and associated environmental conditions, such as living in under-resourced or racially segregated neighborhoods, frequently moving, and experiencing food insecurity, can cause toxic stress (extended or prolonged stress). Toxic stress from ACEs can change brain development and affect such things as attention, decision-making, learning, and response to stress.</a:t>
            </a:r>
            <a:endParaRPr/>
          </a:p>
          <a:p>
            <a:pPr marL="0" lvl="0" indent="0" algn="l" rtl="0">
              <a:spcBef>
                <a:spcPts val="0"/>
              </a:spcBef>
              <a:spcAft>
                <a:spcPts val="0"/>
              </a:spcAft>
              <a:buNone/>
            </a:pP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a:solidFill>
                  <a:schemeClr val="dk1"/>
                </a:solidFill>
                <a:latin typeface="Calibri"/>
                <a:ea typeface="Calibri"/>
                <a:cs typeface="Calibri"/>
                <a:sym typeface="Calibri"/>
              </a:rPr>
              <a:t>Children growing up with toxic stress may have difficulty forming healthy and stable relationships. They may also have unstable work histories as adults and struggle with finances, jobs, and depression throughout life. These effects can also be passed on to their own children. </a:t>
            </a:r>
            <a:endParaRPr/>
          </a:p>
          <a:p>
            <a:pPr marL="0" lvl="0" indent="0" algn="l" rtl="0">
              <a:spcBef>
                <a:spcPts val="0"/>
              </a:spcBef>
              <a:spcAft>
                <a:spcPts val="0"/>
              </a:spcAft>
              <a:buNone/>
            </a:pP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a:solidFill>
                  <a:schemeClr val="dk1"/>
                </a:solidFill>
                <a:latin typeface="Calibri"/>
                <a:ea typeface="Calibri"/>
                <a:cs typeface="Calibri"/>
                <a:sym typeface="Calibri"/>
              </a:rPr>
              <a:t>Some children may face further exposure to toxic stress from historical and ongoing traumas due to systemic racism or the impacts of poverty resulting from limited educational and economic opportunities.</a:t>
            </a:r>
            <a:endParaRPr/>
          </a:p>
          <a:p>
            <a:pPr marL="0" lvl="0" indent="0" algn="l" rtl="0">
              <a:spcBef>
                <a:spcPts val="0"/>
              </a:spcBef>
              <a:spcAft>
                <a:spcPts val="0"/>
              </a:spcAft>
              <a:buNone/>
            </a:pPr>
            <a:endParaRPr/>
          </a:p>
        </p:txBody>
      </p:sp>
      <p:sp>
        <p:nvSpPr>
          <p:cNvPr id="114" name="Google Shape;114;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73312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866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0064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B0E09F6-985B-094C-9604-A3B45E92B5D3}"/>
              </a:ext>
            </a:extLst>
          </p:cNvPr>
          <p:cNvSpPr txBox="1"/>
          <p:nvPr userDrawn="1"/>
        </p:nvSpPr>
        <p:spPr>
          <a:xfrm>
            <a:off x="202131" y="2369948"/>
            <a:ext cx="8787865" cy="2552686"/>
          </a:xfrm>
          <a:prstGeom prst="rect">
            <a:avLst/>
          </a:prstGeom>
          <a:noFill/>
        </p:spPr>
        <p:txBody>
          <a:bodyPr wrap="square" rtlCol="0">
            <a:spAutoFit/>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p>
        </p:txBody>
      </p:sp>
    </p:spTree>
    <p:extLst>
      <p:ext uri="{BB962C8B-B14F-4D97-AF65-F5344CB8AC3E}">
        <p14:creationId xmlns:p14="http://schemas.microsoft.com/office/powerpoint/2010/main" val="43801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7091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030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199"/>
            <a:ext cx="3886200" cy="3433763"/>
          </a:xfrm>
          <a:solidFill>
            <a:srgbClr val="8FAFCF"/>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199"/>
            <a:ext cx="3886200" cy="3433763"/>
          </a:xfrm>
          <a:solidFill>
            <a:srgbClr val="FF9797"/>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375480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1837682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511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32668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1912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95756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4" cstate="email">
            <a:extLst>
              <a:ext uri="{28A0092B-C50C-407E-A947-70E740481C1C}">
                <a14:useLocalDpi xmlns:a14="http://schemas.microsoft.com/office/drawing/2010/main" val="0"/>
              </a:ext>
            </a:extLst>
          </a:blip>
          <a:stretch>
            <a:fillRect/>
          </a:stretch>
        </p:blipFill>
        <p:spPr bwMode="auto">
          <a:xfrm>
            <a:off x="3969426" y="6027457"/>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36706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HJvDrT6N-mw"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vimeo.com/10316973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marchofdimes.org/mission/prematurity-campaign.asp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www.marchofdimes.org/complications/getting-services-for-your-baby-after-the-nicu.asp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womenshealth.gov/a-z-topics/iron-deficiency-anemia" TargetMode="External"/><Relationship Id="rId7" Type="http://schemas.openxmlformats.org/officeDocument/2006/relationships/hyperlink" Target="https://www.cdc.gov/obesity/index.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www.womenshealth.gov/pregnancy/youre-pregnant-now-what/pregnancy-complications#4" TargetMode="External"/><Relationship Id="rId5" Type="http://schemas.openxmlformats.org/officeDocument/2006/relationships/hyperlink" Target="https://www.cdc.gov/bloodpressure/about.htm" TargetMode="External"/><Relationship Id="rId4" Type="http://schemas.openxmlformats.org/officeDocument/2006/relationships/hyperlink" Target="https://www.cdc.gov/reproductivehealth/maternalinfanthealth/diabetes-during-pregnancy.ht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health.gov/myhealthfinder/topics/pregnancy/nutrition-and-physical-activity/eat-healthy-during-pregnancy-quick-tip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www.cdc.gov/nutrition/infantandtoddlernutrition/vitamins-minerals/iron.html" TargetMode="External"/><Relationship Id="rId4" Type="http://schemas.openxmlformats.org/officeDocument/2006/relationships/hyperlink" Target="https://www.cdc.gov/ncbddd/folicacid/about.html"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cdc.gov/zika/about/" TargetMode="External"/><Relationship Id="rId3" Type="http://schemas.openxmlformats.org/officeDocument/2006/relationships/hyperlink" Target="https://www.cdc.gov/hiv/group/gender/pregnantwomen/index.html" TargetMode="External"/><Relationship Id="rId7" Type="http://schemas.openxmlformats.org/officeDocument/2006/relationships/hyperlink" Target="https://www.cdc.gov/rubella/pregnancy.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www.cdc.gov/listeria/risk-groups/pregnant-women.html" TargetMode="External"/><Relationship Id="rId5" Type="http://schemas.openxmlformats.org/officeDocument/2006/relationships/hyperlink" Target="https://www.cdc.gov/parasites/toxoplasmosis/gen_info/pregnant.html" TargetMode="External"/><Relationship Id="rId4" Type="http://schemas.openxmlformats.org/officeDocument/2006/relationships/hyperlink" Target="https://www.cdc.gov/cmv/"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peht.ucsf.edu/"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dc.gov/pregnancy/opioids/index.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pediatrics.aappublications.org/content/pediatrics/146/5/e2020029074.full.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cdc.gov/ncbddd/fasd/facts.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ccf.georgetown.edu/2020/10/08/childrens-uninsured-rate-rises-by-largest-annual-jump-in-more-than-a-decade-2/"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zerotothree.org/resources/156-brain-wonders-nurturing-healthy-brain-development-from-birth"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vimeo.com/103169425"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3.xml.rels><?xml version="1.0" encoding="UTF-8" standalone="yes"?>
<Relationships xmlns="http://schemas.openxmlformats.org/package/2006/relationships"><Relationship Id="rId3" Type="http://schemas.openxmlformats.org/officeDocument/2006/relationships/hyperlink" Target="https://ecpcta.org/wp-content/uploads/sites/2810/2021/02/Case-Study-Maria-Professionalism.pdf"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cdc.gov/violenceprevention/aces/fastfact.html"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hyperlink" Target="https://www.bmj.com/content/371/bmj.m3048"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pediatrics.aappublications.org/content/146/5/e2020029074.long"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marchofdimes.org/complications/getting-services-for-your-baby-after-the-nicu.aspx"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5" Type="http://schemas.openxmlformats.org/officeDocument/2006/relationships/hyperlink" Target="https://www.womenshealth.gov/a-z-topics/iron-deficiency-anemia" TargetMode="External"/><Relationship Id="rId4" Type="http://schemas.openxmlformats.org/officeDocument/2006/relationships/hyperlink" Target="https://www.zerotothree.org/espanol/temperament"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cdc.gov/reproductivehealth/maternalinfanthealth/diabetes-during-pregnancy.htm"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hyperlink" Target="https://www.cdc.gov/obesity/index.html" TargetMode="External"/><Relationship Id="rId5" Type="http://schemas.openxmlformats.org/officeDocument/2006/relationships/hyperlink" Target="https://www.womenshealth.gov/pregnancy/youre-pregnant-now-what/pregnancy-complications#4" TargetMode="External"/><Relationship Id="rId4" Type="http://schemas.openxmlformats.org/officeDocument/2006/relationships/hyperlink" Target="https://www.cdc.gov/bloodpressure/about.htm"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www.cdc.gov/zika/about/" TargetMode="External"/><Relationship Id="rId3" Type="http://schemas.openxmlformats.org/officeDocument/2006/relationships/hyperlink" Target="https://www.cdc.gov/hiv/group/gender/pregnantwomen/index.html" TargetMode="External"/><Relationship Id="rId7" Type="http://schemas.openxmlformats.org/officeDocument/2006/relationships/hyperlink" Target="https://www.cdc.gov/rubella/pregnancy.html"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hyperlink" Target="https://www.cdc.gov/parasites/toxoplasmosis/gen_info/pregnant.html" TargetMode="External"/><Relationship Id="rId5" Type="http://schemas.openxmlformats.org/officeDocument/2006/relationships/hyperlink" Target="https://www.cdc.gov/listeria/risk-groups/pregnant-women.html" TargetMode="External"/><Relationship Id="rId4" Type="http://schemas.openxmlformats.org/officeDocument/2006/relationships/hyperlink" Target="https://www.cdc.gov/cmv/"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health.gov/myhealthfinder/topics/pregnancy/nutrition-and-physical-activity/eat-healthy-during-pregnancy-quick-tips"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5" Type="http://schemas.openxmlformats.org/officeDocument/2006/relationships/hyperlink" Target="https://www.cdc.gov/pregnancy/opioids/index.html" TargetMode="External"/><Relationship Id="rId4" Type="http://schemas.openxmlformats.org/officeDocument/2006/relationships/hyperlink" Target="https://peht.ucsf.edu/"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cdc.gov/ncbddd/fasd/facts.html"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hyperlink" Target="https://health.gov/healthypeople/objectives-and-data/social-determinants-health"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www.zerotothree.org/resources/156-brain-wonders-nurturing-healthy-brain-development-from-birth"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hyperlink" Target="https://ecpcta.org/wp-content/uploads/sites/2810/2021/02/Case-Study-Maria-Professionalism.pdf"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
          <p:cNvSpPr txBox="1">
            <a:spLocks noGrp="1"/>
          </p:cNvSpPr>
          <p:nvPr>
            <p:ph type="ctrTitle"/>
          </p:nvPr>
        </p:nvSpPr>
        <p:spPr>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ct val="100000"/>
              <a:buFont typeface="Calibri"/>
              <a:buNone/>
            </a:pPr>
            <a:r>
              <a:rPr lang="en-US" sz="3600" b="1" dirty="0"/>
              <a:t>Child Development and Early Learning: </a:t>
            </a:r>
            <a:br>
              <a:rPr lang="en-US" sz="3600" b="1" dirty="0"/>
            </a:br>
            <a:r>
              <a:rPr lang="en-US" sz="3600" dirty="0"/>
              <a:t>Early Learning &amp; Development Theory &amp; Philosophy</a:t>
            </a:r>
            <a:endParaRPr sz="3600" dirty="0"/>
          </a:p>
        </p:txBody>
      </p:sp>
      <p:sp>
        <p:nvSpPr>
          <p:cNvPr id="64" name="Google Shape;64;p1"/>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dirty="0"/>
              <a:t>Initial Practice Based Professional Standards for Early Interventionists/Early Childhood Special Educators (EI/ECSE) </a:t>
            </a:r>
            <a:endParaRPr dirty="0"/>
          </a:p>
          <a:p>
            <a:pPr marL="0" lvl="0" indent="0" algn="ctr" rtl="0">
              <a:lnSpc>
                <a:spcPct val="90000"/>
              </a:lnSpc>
              <a:spcBef>
                <a:spcPts val="1000"/>
              </a:spcBef>
              <a:spcAft>
                <a:spcPts val="0"/>
              </a:spcAft>
              <a:buClr>
                <a:schemeClr val="dk1"/>
              </a:buClr>
              <a:buSzPts val="2400"/>
              <a:buNone/>
            </a:pPr>
            <a:r>
              <a:rPr lang="en-US" dirty="0"/>
              <a:t>1.3</a:t>
            </a:r>
            <a:endParaRPr dirty="0"/>
          </a:p>
          <a:p>
            <a:pPr marL="0" lvl="0" indent="0" algn="ctr" rtl="0">
              <a:lnSpc>
                <a:spcPct val="90000"/>
              </a:lnSpc>
              <a:spcBef>
                <a:spcPts val="1000"/>
              </a:spcBef>
              <a:spcAft>
                <a:spcPts val="0"/>
              </a:spcAft>
              <a:buClr>
                <a:schemeClr val="dk1"/>
              </a:buClr>
              <a:buSzPts val="24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Protective Factors: Resilience</a:t>
            </a:r>
            <a:endParaRPr dirty="0"/>
          </a:p>
        </p:txBody>
      </p:sp>
      <p:pic>
        <p:nvPicPr>
          <p:cNvPr id="2" name="Picture 1">
            <a:hlinkClick r:id="rId3"/>
          </p:cNvPr>
          <p:cNvPicPr>
            <a:picLocks noChangeAspect="1"/>
          </p:cNvPicPr>
          <p:nvPr/>
        </p:nvPicPr>
        <p:blipFill>
          <a:blip r:embed="rId4"/>
          <a:stretch>
            <a:fillRect/>
          </a:stretch>
        </p:blipFill>
        <p:spPr>
          <a:xfrm>
            <a:off x="905347" y="1243926"/>
            <a:ext cx="7333306" cy="4114800"/>
          </a:xfrm>
          <a:prstGeom prst="rect">
            <a:avLst/>
          </a:prstGeom>
        </p:spPr>
      </p:pic>
      <p:sp>
        <p:nvSpPr>
          <p:cNvPr id="4" name="Rectangle 3"/>
          <p:cNvSpPr/>
          <p:nvPr/>
        </p:nvSpPr>
        <p:spPr>
          <a:xfrm>
            <a:off x="3480996" y="5522552"/>
            <a:ext cx="2182008" cy="276999"/>
          </a:xfrm>
          <a:prstGeom prst="rect">
            <a:avLst/>
          </a:prstGeom>
        </p:spPr>
        <p:txBody>
          <a:bodyPr wrap="none">
            <a:spAutoFit/>
          </a:bodyPr>
          <a:lstStyle/>
          <a:p>
            <a:pPr lvl="0">
              <a:buClr>
                <a:schemeClr val="dk1"/>
              </a:buClr>
              <a:buSzPts val="1200"/>
            </a:pPr>
            <a:r>
              <a:rPr lang="en-US" sz="1200" u="sng" dirty="0">
                <a:solidFill>
                  <a:schemeClr val="hlink"/>
                </a:solidFill>
                <a:latin typeface="+mn-lt"/>
                <a:hlinkClick r:id="rId3"/>
              </a:rPr>
              <a:t>https://youtu.be/HJvDrT6N-mw</a:t>
            </a:r>
            <a:endParaRPr lang="en-US" sz="1200" u="sng" dirty="0">
              <a:solidFill>
                <a:schemeClr val="hlink"/>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SzPts val="3600"/>
            </a:pPr>
            <a:r>
              <a:rPr lang="en-US" sz="3600" dirty="0"/>
              <a:t>Genetic Factors Inform the Effects of Environment and Experience</a:t>
            </a:r>
            <a:endParaRPr dirty="0"/>
          </a:p>
        </p:txBody>
      </p:sp>
      <p:sp>
        <p:nvSpPr>
          <p:cNvPr id="131" name="Google Shape;131;p1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a:t>Traits</a:t>
            </a:r>
            <a:endParaRPr/>
          </a:p>
          <a:p>
            <a:pPr marL="685800" lvl="1" indent="-228600" algn="l" rtl="0">
              <a:lnSpc>
                <a:spcPct val="150000"/>
              </a:lnSpc>
              <a:spcBef>
                <a:spcPts val="500"/>
              </a:spcBef>
              <a:spcAft>
                <a:spcPts val="0"/>
              </a:spcAft>
              <a:buClr>
                <a:schemeClr val="dk1"/>
              </a:buClr>
              <a:buSzPts val="2800"/>
              <a:buChar char="•"/>
            </a:pPr>
            <a:r>
              <a:rPr lang="en-US" sz="2800"/>
              <a:t>Temperament</a:t>
            </a:r>
            <a:endParaRPr/>
          </a:p>
          <a:p>
            <a:pPr marL="685800" lvl="1" indent="-228600" algn="l" rtl="0">
              <a:lnSpc>
                <a:spcPct val="150000"/>
              </a:lnSpc>
              <a:spcBef>
                <a:spcPts val="500"/>
              </a:spcBef>
              <a:spcAft>
                <a:spcPts val="0"/>
              </a:spcAft>
              <a:buClr>
                <a:schemeClr val="dk1"/>
              </a:buClr>
              <a:buSzPts val="2800"/>
              <a:buChar char="•"/>
            </a:pPr>
            <a:r>
              <a:rPr lang="en-US" sz="2800"/>
              <a:t>Health-related traits</a:t>
            </a:r>
            <a:endParaRPr/>
          </a:p>
          <a:p>
            <a:pPr marL="685800" lvl="1" indent="-228600" algn="l" rtl="0">
              <a:lnSpc>
                <a:spcPct val="150000"/>
              </a:lnSpc>
              <a:spcBef>
                <a:spcPts val="500"/>
              </a:spcBef>
              <a:spcAft>
                <a:spcPts val="0"/>
              </a:spcAft>
              <a:buClr>
                <a:schemeClr val="dk1"/>
              </a:buClr>
              <a:buSzPts val="2800"/>
              <a:buChar char="•"/>
            </a:pPr>
            <a:r>
              <a:rPr lang="en-US" sz="2800"/>
              <a:t>Neurodiversity  </a:t>
            </a:r>
            <a:endParaRPr/>
          </a:p>
          <a:p>
            <a:pPr marL="228600" lvl="0" indent="-228600" algn="l" rtl="0">
              <a:lnSpc>
                <a:spcPct val="150000"/>
              </a:lnSpc>
              <a:spcBef>
                <a:spcPts val="1000"/>
              </a:spcBef>
              <a:spcAft>
                <a:spcPts val="0"/>
              </a:spcAft>
              <a:buClr>
                <a:schemeClr val="dk1"/>
              </a:buClr>
              <a:buSzPts val="2800"/>
              <a:buChar char="•"/>
            </a:pPr>
            <a:r>
              <a:rPr lang="en-US"/>
              <a:t>Inherited conditions/disorders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Genetic Foundations </a:t>
            </a:r>
            <a:endParaRPr/>
          </a:p>
        </p:txBody>
      </p:sp>
      <p:sp>
        <p:nvSpPr>
          <p:cNvPr id="138" name="Google Shape;138;p1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People are made up of trillions of units called </a:t>
            </a:r>
            <a:r>
              <a:rPr lang="en-US" b="1" dirty="0"/>
              <a:t>cells</a:t>
            </a:r>
            <a:endParaRPr dirty="0"/>
          </a:p>
          <a:p>
            <a:pPr marL="228600" lvl="0" indent="-228600" algn="l" rtl="0">
              <a:lnSpc>
                <a:spcPct val="150000"/>
              </a:lnSpc>
              <a:spcBef>
                <a:spcPts val="1000"/>
              </a:spcBef>
              <a:spcAft>
                <a:spcPts val="0"/>
              </a:spcAft>
              <a:buClr>
                <a:schemeClr val="dk1"/>
              </a:buClr>
              <a:buSzPts val="2800"/>
              <a:buChar char="•"/>
            </a:pPr>
            <a:r>
              <a:rPr lang="en-US" dirty="0"/>
              <a:t>Every cell has a control center called the </a:t>
            </a:r>
            <a:r>
              <a:rPr lang="en-US" b="1" dirty="0"/>
              <a:t>nucleus</a:t>
            </a:r>
            <a:r>
              <a:rPr lang="en-US" dirty="0"/>
              <a:t> that contains rod-like structures </a:t>
            </a:r>
            <a:endParaRPr dirty="0"/>
          </a:p>
          <a:p>
            <a:pPr marL="685800" lvl="1" indent="-228600" algn="l" rtl="0">
              <a:lnSpc>
                <a:spcPct val="150000"/>
              </a:lnSpc>
              <a:spcBef>
                <a:spcPts val="500"/>
              </a:spcBef>
              <a:spcAft>
                <a:spcPts val="0"/>
              </a:spcAft>
              <a:buClr>
                <a:schemeClr val="dk1"/>
              </a:buClr>
              <a:buSzPts val="2400"/>
              <a:buChar char="•"/>
            </a:pPr>
            <a:r>
              <a:rPr lang="en-US" dirty="0"/>
              <a:t>The rod-like structures are called </a:t>
            </a:r>
            <a:r>
              <a:rPr lang="en-US" b="1" dirty="0"/>
              <a:t>chromosomes</a:t>
            </a:r>
            <a:endParaRPr dirty="0"/>
          </a:p>
          <a:p>
            <a:pPr marL="685800" lvl="1" indent="-228600" algn="l" rtl="0">
              <a:lnSpc>
                <a:spcPct val="150000"/>
              </a:lnSpc>
              <a:spcBef>
                <a:spcPts val="500"/>
              </a:spcBef>
              <a:spcAft>
                <a:spcPts val="0"/>
              </a:spcAft>
              <a:buClr>
                <a:schemeClr val="dk1"/>
              </a:buClr>
              <a:buSzPts val="2400"/>
              <a:buChar char="•"/>
            </a:pPr>
            <a:r>
              <a:rPr lang="en-US" dirty="0"/>
              <a:t>Chromosomes store and transmit genetic information </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Genetic Foundations </a:t>
            </a:r>
            <a:endParaRPr/>
          </a:p>
        </p:txBody>
      </p:sp>
      <p:sp>
        <p:nvSpPr>
          <p:cNvPr id="144" name="Google Shape;144;p13"/>
          <p:cNvSpPr txBox="1">
            <a:spLocks noGrp="1"/>
          </p:cNvSpPr>
          <p:nvPr>
            <p:ph idx="1"/>
          </p:nvPr>
        </p:nvSpPr>
        <p:spPr>
          <a:xfrm>
            <a:off x="628650" y="1825625"/>
            <a:ext cx="7886700" cy="443898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Genes are a unit of heredity which is transferred from a parent to offspring: </a:t>
            </a:r>
            <a:endParaRPr sz="2400" dirty="0"/>
          </a:p>
          <a:p>
            <a:pPr marL="685800" lvl="1" indent="-228600" algn="l" rtl="0">
              <a:lnSpc>
                <a:spcPct val="150000"/>
              </a:lnSpc>
              <a:spcBef>
                <a:spcPts val="500"/>
              </a:spcBef>
              <a:spcAft>
                <a:spcPts val="0"/>
              </a:spcAft>
              <a:buClr>
                <a:schemeClr val="dk1"/>
              </a:buClr>
              <a:buSzPts val="2400"/>
              <a:buChar char="•"/>
            </a:pPr>
            <a:r>
              <a:rPr lang="en-US" dirty="0"/>
              <a:t>Determine some characteristic of the offspring</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Genetic Traits</a:t>
            </a:r>
            <a:endParaRPr dirty="0"/>
          </a:p>
        </p:txBody>
      </p:sp>
      <p:sp>
        <p:nvSpPr>
          <p:cNvPr id="150" name="Google Shape;150;p14"/>
          <p:cNvSpPr txBox="1">
            <a:spLocks noGrp="1"/>
          </p:cNvSpPr>
          <p:nvPr>
            <p:ph idx="1"/>
          </p:nvPr>
        </p:nvSpPr>
        <p:spPr>
          <a:xfrm>
            <a:off x="628650" y="1690689"/>
            <a:ext cx="7886700" cy="4486274"/>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Scientists estimate that 20 to 60 percent of temperament is determined by genetics</a:t>
            </a:r>
            <a:endParaRPr dirty="0"/>
          </a:p>
          <a:p>
            <a:pPr marL="228600" lvl="0" indent="-228600" algn="l" rtl="0">
              <a:lnSpc>
                <a:spcPct val="150000"/>
              </a:lnSpc>
              <a:spcBef>
                <a:spcPts val="1000"/>
              </a:spcBef>
              <a:spcAft>
                <a:spcPts val="0"/>
              </a:spcAft>
              <a:buClr>
                <a:schemeClr val="dk1"/>
              </a:buClr>
              <a:buSzPts val="2800"/>
              <a:buChar char="•"/>
            </a:pPr>
            <a:r>
              <a:rPr lang="en-US" dirty="0"/>
              <a:t>Common characteristics: </a:t>
            </a:r>
            <a:endParaRPr dirty="0"/>
          </a:p>
          <a:p>
            <a:pPr marL="685800" lvl="1" indent="-228600" algn="l" rtl="0">
              <a:lnSpc>
                <a:spcPct val="150000"/>
              </a:lnSpc>
              <a:spcBef>
                <a:spcPts val="500"/>
              </a:spcBef>
              <a:spcAft>
                <a:spcPts val="0"/>
              </a:spcAft>
              <a:buClr>
                <a:schemeClr val="dk1"/>
              </a:buClr>
              <a:buSzPts val="2400"/>
              <a:buChar char="•"/>
            </a:pPr>
            <a:r>
              <a:rPr lang="en-US" dirty="0"/>
              <a:t>Sociability</a:t>
            </a:r>
            <a:endParaRPr dirty="0"/>
          </a:p>
          <a:p>
            <a:pPr marL="685800" lvl="1" indent="-228600" algn="l" rtl="0">
              <a:lnSpc>
                <a:spcPct val="150000"/>
              </a:lnSpc>
              <a:spcBef>
                <a:spcPts val="500"/>
              </a:spcBef>
              <a:spcAft>
                <a:spcPts val="0"/>
              </a:spcAft>
              <a:buClr>
                <a:schemeClr val="dk1"/>
              </a:buClr>
              <a:buSzPts val="2400"/>
              <a:buChar char="•"/>
            </a:pPr>
            <a:r>
              <a:rPr lang="en-US" dirty="0"/>
              <a:t>Emotionally</a:t>
            </a:r>
            <a:endParaRPr dirty="0"/>
          </a:p>
          <a:p>
            <a:pPr marL="685800" lvl="1" indent="-228600" algn="l" rtl="0">
              <a:lnSpc>
                <a:spcPct val="150000"/>
              </a:lnSpc>
              <a:spcBef>
                <a:spcPts val="500"/>
              </a:spcBef>
              <a:spcAft>
                <a:spcPts val="0"/>
              </a:spcAft>
              <a:buClr>
                <a:schemeClr val="dk1"/>
              </a:buClr>
              <a:buSzPts val="2400"/>
              <a:buChar char="•"/>
            </a:pPr>
            <a:r>
              <a:rPr lang="en-US" dirty="0"/>
              <a:t>Activity level</a:t>
            </a:r>
            <a:endParaRPr dirty="0"/>
          </a:p>
          <a:p>
            <a:pPr marL="685800" lvl="1" indent="-228600" algn="l" rtl="0">
              <a:lnSpc>
                <a:spcPct val="150000"/>
              </a:lnSpc>
              <a:spcBef>
                <a:spcPts val="500"/>
              </a:spcBef>
              <a:spcAft>
                <a:spcPts val="0"/>
              </a:spcAft>
              <a:buClr>
                <a:schemeClr val="dk1"/>
              </a:buClr>
              <a:buSzPts val="2400"/>
              <a:buChar char="•"/>
            </a:pPr>
            <a:r>
              <a:rPr lang="en-US" dirty="0"/>
              <a:t>Persistence </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Video: Temperament</a:t>
            </a:r>
            <a:endParaRPr dirty="0"/>
          </a:p>
        </p:txBody>
      </p:sp>
      <p:sp>
        <p:nvSpPr>
          <p:cNvPr id="157" name="Google Shape;157;p15"/>
          <p:cNvSpPr txBox="1">
            <a:spLocks noGrp="1"/>
          </p:cNvSpPr>
          <p:nvPr>
            <p:ph idx="1"/>
          </p:nvPr>
        </p:nvSpPr>
        <p:spPr>
          <a:xfrm>
            <a:off x="628650" y="1363662"/>
            <a:ext cx="7886700" cy="4675893"/>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1000"/>
              </a:spcBef>
              <a:spcAft>
                <a:spcPts val="0"/>
              </a:spcAft>
              <a:buClr>
                <a:schemeClr val="dk1"/>
              </a:buClr>
              <a:buSzPct val="100000"/>
              <a:buNone/>
            </a:pPr>
            <a:r>
              <a:rPr lang="en-US" sz="2400" dirty="0"/>
              <a:t>Watch this video on the next slide before discussing </a:t>
            </a:r>
          </a:p>
          <a:p>
            <a:pPr>
              <a:lnSpc>
                <a:spcPct val="150000"/>
              </a:lnSpc>
              <a:buClr>
                <a:schemeClr val="dk1"/>
              </a:buClr>
              <a:buSzPct val="100000"/>
            </a:pPr>
            <a:r>
              <a:rPr lang="en-US" sz="2200" dirty="0"/>
              <a:t>Why is it important to remember that young children with disabilities/delays also have inborn temperamental characteristics?  </a:t>
            </a:r>
            <a:endParaRPr sz="2200" dirty="0"/>
          </a:p>
          <a:p>
            <a:pPr marL="228600" lvl="0" indent="-228600" algn="l" rtl="0">
              <a:lnSpc>
                <a:spcPct val="150000"/>
              </a:lnSpc>
              <a:spcBef>
                <a:spcPts val="1000"/>
              </a:spcBef>
              <a:spcAft>
                <a:spcPts val="0"/>
              </a:spcAft>
              <a:buClr>
                <a:schemeClr val="dk1"/>
              </a:buClr>
              <a:buSzPct val="100000"/>
              <a:buChar char="•"/>
            </a:pPr>
            <a:r>
              <a:rPr lang="en-US" sz="2200" dirty="0"/>
              <a:t>How do you think this knowledge might inform effective early intervention and instructional practices?</a:t>
            </a:r>
            <a:endParaRPr sz="2200" dirty="0"/>
          </a:p>
          <a:p>
            <a:pPr marL="228600" lvl="0" indent="-64135" algn="l" rtl="0">
              <a:lnSpc>
                <a:spcPct val="90000"/>
              </a:lnSpc>
              <a:spcBef>
                <a:spcPts val="1000"/>
              </a:spcBef>
              <a:spcAft>
                <a:spcPts val="0"/>
              </a:spcAft>
              <a:buClr>
                <a:schemeClr val="dk1"/>
              </a:buClr>
              <a:buSzPct val="100000"/>
              <a:buNone/>
            </a:pPr>
            <a:endParaRPr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Video: Temperament </a:t>
            </a:r>
          </a:p>
        </p:txBody>
      </p:sp>
      <p:pic>
        <p:nvPicPr>
          <p:cNvPr id="5" name="Picture 4">
            <a:hlinkClick r:id="rId3"/>
          </p:cNvPr>
          <p:cNvPicPr>
            <a:picLocks noChangeAspect="1"/>
          </p:cNvPicPr>
          <p:nvPr/>
        </p:nvPicPr>
        <p:blipFill>
          <a:blip r:embed="rId4"/>
          <a:stretch>
            <a:fillRect/>
          </a:stretch>
        </p:blipFill>
        <p:spPr>
          <a:xfrm>
            <a:off x="721297" y="1293965"/>
            <a:ext cx="7701406" cy="4114800"/>
          </a:xfrm>
          <a:prstGeom prst="rect">
            <a:avLst/>
          </a:prstGeom>
        </p:spPr>
      </p:pic>
      <p:sp>
        <p:nvSpPr>
          <p:cNvPr id="7" name="Rectangle 6"/>
          <p:cNvSpPr/>
          <p:nvPr/>
        </p:nvSpPr>
        <p:spPr>
          <a:xfrm>
            <a:off x="3489011" y="5544586"/>
            <a:ext cx="2165978" cy="276999"/>
          </a:xfrm>
          <a:prstGeom prst="rect">
            <a:avLst/>
          </a:prstGeom>
        </p:spPr>
        <p:txBody>
          <a:bodyPr wrap="none">
            <a:spAutoFit/>
          </a:bodyPr>
          <a:lstStyle/>
          <a:p>
            <a:pPr algn="ctr"/>
            <a:r>
              <a:rPr lang="en-US" sz="1200" dirty="0">
                <a:latin typeface="+mn-lt"/>
                <a:hlinkClick r:id="rId3"/>
              </a:rPr>
              <a:t>https://vimeo.com/103169734</a:t>
            </a:r>
            <a:r>
              <a:rPr lang="en-US" sz="1200" dirty="0">
                <a:latin typeface="+mn-lt"/>
              </a:rPr>
              <a:t> </a:t>
            </a:r>
          </a:p>
        </p:txBody>
      </p:sp>
    </p:spTree>
    <p:extLst>
      <p:ext uri="{BB962C8B-B14F-4D97-AF65-F5344CB8AC3E}">
        <p14:creationId xmlns:p14="http://schemas.microsoft.com/office/powerpoint/2010/main" val="294026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Genetic Foundations </a:t>
            </a:r>
            <a:endParaRPr/>
          </a:p>
        </p:txBody>
      </p:sp>
      <p:sp>
        <p:nvSpPr>
          <p:cNvPr id="164" name="Google Shape;164;p16"/>
          <p:cNvSpPr txBox="1">
            <a:spLocks noGrp="1"/>
          </p:cNvSpPr>
          <p:nvPr>
            <p:ph idx="1"/>
          </p:nvPr>
        </p:nvSpPr>
        <p:spPr>
          <a:xfrm>
            <a:off x="628650" y="1825625"/>
            <a:ext cx="7886700" cy="443898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Two forms of each gene occur at the same place on the chromosomes</a:t>
            </a:r>
            <a:endParaRPr dirty="0"/>
          </a:p>
          <a:p>
            <a:pPr marL="685800" lvl="1" indent="-228600" algn="l" rtl="0">
              <a:lnSpc>
                <a:spcPct val="150000"/>
              </a:lnSpc>
              <a:spcBef>
                <a:spcPts val="500"/>
              </a:spcBef>
              <a:spcAft>
                <a:spcPts val="0"/>
              </a:spcAft>
              <a:buClr>
                <a:schemeClr val="dk1"/>
              </a:buClr>
              <a:buSzPts val="2400"/>
              <a:buChar char="•"/>
            </a:pPr>
            <a:r>
              <a:rPr lang="en-US" dirty="0"/>
              <a:t>One from the female and one from the male</a:t>
            </a:r>
            <a:endParaRPr dirty="0"/>
          </a:p>
          <a:p>
            <a:pPr marL="685800" lvl="1" indent="-228600" algn="l" rtl="0">
              <a:lnSpc>
                <a:spcPct val="150000"/>
              </a:lnSpc>
              <a:spcBef>
                <a:spcPts val="500"/>
              </a:spcBef>
              <a:spcAft>
                <a:spcPts val="0"/>
              </a:spcAft>
              <a:buClr>
                <a:schemeClr val="dk1"/>
              </a:buClr>
              <a:buSzPts val="2400"/>
              <a:buChar char="•"/>
            </a:pPr>
            <a:r>
              <a:rPr lang="en-US" dirty="0"/>
              <a:t>Each gene is called an </a:t>
            </a:r>
            <a:r>
              <a:rPr lang="en-US" b="1" dirty="0"/>
              <a:t>allele</a:t>
            </a:r>
            <a:endParaRPr dirty="0"/>
          </a:p>
          <a:p>
            <a:pPr marL="685800" lvl="1" indent="-228600" algn="l" rtl="0">
              <a:lnSpc>
                <a:spcPct val="150000"/>
              </a:lnSpc>
              <a:spcBef>
                <a:spcPts val="500"/>
              </a:spcBef>
              <a:spcAft>
                <a:spcPts val="0"/>
              </a:spcAft>
              <a:buClr>
                <a:schemeClr val="dk1"/>
              </a:buClr>
              <a:buSzPts val="2400"/>
              <a:buChar char="•"/>
            </a:pPr>
            <a:r>
              <a:rPr lang="en-US" dirty="0"/>
              <a:t>Alleles from both parents are called a </a:t>
            </a:r>
            <a:r>
              <a:rPr lang="en-US" b="1" dirty="0"/>
              <a:t>homozygous</a:t>
            </a:r>
            <a:endParaRPr dirty="0"/>
          </a:p>
          <a:p>
            <a:pPr marL="685800" lvl="1" indent="-228600" algn="l" rtl="0">
              <a:lnSpc>
                <a:spcPct val="150000"/>
              </a:lnSpc>
              <a:spcBef>
                <a:spcPts val="500"/>
              </a:spcBef>
              <a:spcAft>
                <a:spcPts val="0"/>
              </a:spcAft>
              <a:buClr>
                <a:schemeClr val="dk1"/>
              </a:buClr>
              <a:buSzPts val="2400"/>
              <a:buChar char="•"/>
            </a:pPr>
            <a:r>
              <a:rPr lang="en-US" dirty="0"/>
              <a:t>Alleles that differ are called </a:t>
            </a:r>
            <a:r>
              <a:rPr lang="en-US" b="1" dirty="0"/>
              <a:t>heterozygous</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Genetic Foundations </a:t>
            </a:r>
            <a:endParaRPr/>
          </a:p>
        </p:txBody>
      </p:sp>
      <p:sp>
        <p:nvSpPr>
          <p:cNvPr id="171" name="Google Shape;171;p17"/>
          <p:cNvSpPr txBox="1">
            <a:spLocks noGrp="1"/>
          </p:cNvSpPr>
          <p:nvPr>
            <p:ph idx="1"/>
          </p:nvPr>
        </p:nvSpPr>
        <p:spPr>
          <a:xfrm>
            <a:off x="628650" y="1690689"/>
            <a:ext cx="7886700" cy="443898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Heterozygous pairings, dominant-recessive inheritance occurs when one allele affects the child’s characteristics</a:t>
            </a:r>
            <a:endParaRPr dirty="0"/>
          </a:p>
          <a:p>
            <a:pPr marL="685800" lvl="1" indent="-228600" algn="l" rtl="0">
              <a:lnSpc>
                <a:spcPct val="150000"/>
              </a:lnSpc>
              <a:spcBef>
                <a:spcPts val="500"/>
              </a:spcBef>
              <a:spcAft>
                <a:spcPts val="0"/>
              </a:spcAft>
              <a:buClr>
                <a:schemeClr val="dk1"/>
              </a:buClr>
              <a:buSzPts val="2400"/>
              <a:buChar char="•"/>
            </a:pPr>
            <a:r>
              <a:rPr lang="en-US" dirty="0"/>
              <a:t>Referred to as dominant</a:t>
            </a:r>
            <a:endParaRPr dirty="0"/>
          </a:p>
          <a:p>
            <a:pPr marL="228600" lvl="0" indent="-228600" algn="l" rtl="0">
              <a:lnSpc>
                <a:spcPct val="150000"/>
              </a:lnSpc>
              <a:spcBef>
                <a:spcPts val="1000"/>
              </a:spcBef>
              <a:spcAft>
                <a:spcPts val="0"/>
              </a:spcAft>
              <a:buClr>
                <a:schemeClr val="dk1"/>
              </a:buClr>
              <a:buSzPts val="2800"/>
              <a:buChar char="•"/>
            </a:pPr>
            <a:r>
              <a:rPr lang="en-US" dirty="0"/>
              <a:t>The second allele, which has no effect, is called recessive</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Genetic Foundations </a:t>
            </a:r>
            <a:endParaRPr/>
          </a:p>
        </p:txBody>
      </p:sp>
      <p:sp>
        <p:nvSpPr>
          <p:cNvPr id="178" name="Google Shape;178;p18"/>
          <p:cNvSpPr txBox="1">
            <a:spLocks noGrp="1"/>
          </p:cNvSpPr>
          <p:nvPr>
            <p:ph idx="1"/>
          </p:nvPr>
        </p:nvSpPr>
        <p:spPr>
          <a:xfrm>
            <a:off x="628650" y="1690689"/>
            <a:ext cx="7886700" cy="443898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Human characteristics and disorders follow the rules of dominant-recessive inheritance </a:t>
            </a:r>
            <a:endParaRPr dirty="0"/>
          </a:p>
          <a:p>
            <a:pPr marL="228600" lvl="0" indent="-228600" algn="l" rtl="0">
              <a:lnSpc>
                <a:spcPct val="150000"/>
              </a:lnSpc>
              <a:spcBef>
                <a:spcPts val="1000"/>
              </a:spcBef>
              <a:spcAft>
                <a:spcPts val="0"/>
              </a:spcAft>
              <a:buClr>
                <a:schemeClr val="dk1"/>
              </a:buClr>
              <a:buSzPts val="2800"/>
              <a:buChar char="•"/>
            </a:pPr>
            <a:r>
              <a:rPr lang="en-US" dirty="0"/>
              <a:t>Gene expression: depends on genetic interaction and gene-environmental interactions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2"/>
          <p:cNvSpPr txBox="1">
            <a:spLocks noGrp="1"/>
          </p:cNvSpPr>
          <p:nvPr>
            <p:ph type="title"/>
          </p:nvPr>
        </p:nvSpPr>
        <p:spPr>
          <a:xfrm>
            <a:off x="720553" y="142704"/>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dirty="0"/>
              <a:t>Standard 1 </a:t>
            </a:r>
            <a:endParaRPr sz="3600" dirty="0"/>
          </a:p>
        </p:txBody>
      </p:sp>
      <p:sp>
        <p:nvSpPr>
          <p:cNvPr id="70" name="Google Shape;70;p2"/>
          <p:cNvSpPr txBox="1">
            <a:spLocks noGrp="1"/>
          </p:cNvSpPr>
          <p:nvPr>
            <p:ph idx="1"/>
          </p:nvPr>
        </p:nvSpPr>
        <p:spPr>
          <a:xfrm>
            <a:off x="332859" y="1047148"/>
            <a:ext cx="8662087" cy="4995305"/>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000000"/>
              </a:buClr>
              <a:buSzPct val="100000"/>
              <a:buNone/>
            </a:pPr>
            <a:r>
              <a:rPr lang="en-US" sz="2200" dirty="0">
                <a:solidFill>
                  <a:srgbClr val="000000"/>
                </a:solidFill>
              </a:rPr>
              <a:t>Candidates understand the impact of different theories and philosophies of early learning and development on assessment, curriculum, instruction, and intervention decisions. Candidates apply knowledge of normative developmental sequences and variations, individual differences within and across the range of abilities, including developmental delays and disabilities, and other direct and indirect contextual features that support or constrain children’s development and learning. These contextual factors as well as social, cultural, and linguistic diversity are considered when facilitating meaningful learning experiences and individualizing intervention and instruction across contexts.</a:t>
            </a:r>
            <a:endParaRPr sz="2200" dirty="0"/>
          </a:p>
          <a:p>
            <a:pPr marL="228600" lvl="0" indent="-64135" algn="l" rtl="0">
              <a:lnSpc>
                <a:spcPct val="90000"/>
              </a:lnSpc>
              <a:spcBef>
                <a:spcPts val="1000"/>
              </a:spcBef>
              <a:spcAft>
                <a:spcPts val="0"/>
              </a:spcAft>
              <a:buClr>
                <a:schemeClr val="dk1"/>
              </a:buClr>
              <a:buSzPct val="100000"/>
              <a:buNone/>
            </a:pPr>
            <a:endParaRPr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Genetic Disorders</a:t>
            </a:r>
            <a:endParaRPr/>
          </a:p>
        </p:txBody>
      </p:sp>
      <p:sp>
        <p:nvSpPr>
          <p:cNvPr id="184" name="Google Shape;184;p1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a:t>Autosomal Dominant Diseases	</a:t>
            </a:r>
            <a:endParaRPr/>
          </a:p>
          <a:p>
            <a:pPr marL="685800" lvl="1" indent="-228600" algn="l" rtl="0">
              <a:lnSpc>
                <a:spcPct val="150000"/>
              </a:lnSpc>
              <a:spcBef>
                <a:spcPts val="500"/>
              </a:spcBef>
              <a:spcAft>
                <a:spcPts val="0"/>
              </a:spcAft>
              <a:buClr>
                <a:schemeClr val="dk1"/>
              </a:buClr>
              <a:buSzPts val="2400"/>
              <a:buChar char="•"/>
            </a:pPr>
            <a:r>
              <a:rPr lang="en-US"/>
              <a:t>Huntington disease</a:t>
            </a:r>
            <a:endParaRPr/>
          </a:p>
          <a:p>
            <a:pPr marL="685800" lvl="1" indent="-228600" algn="l" rtl="0">
              <a:lnSpc>
                <a:spcPct val="150000"/>
              </a:lnSpc>
              <a:spcBef>
                <a:spcPts val="500"/>
              </a:spcBef>
              <a:spcAft>
                <a:spcPts val="0"/>
              </a:spcAft>
              <a:buClr>
                <a:schemeClr val="dk1"/>
              </a:buClr>
              <a:buSzPts val="2400"/>
              <a:buChar char="•"/>
            </a:pPr>
            <a:r>
              <a:rPr lang="en-US"/>
              <a:t>Marfan syndrome</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Genetic Disorders</a:t>
            </a:r>
            <a:endParaRPr/>
          </a:p>
        </p:txBody>
      </p:sp>
      <p:sp>
        <p:nvSpPr>
          <p:cNvPr id="190" name="Google Shape;190;p20"/>
          <p:cNvSpPr txBox="1">
            <a:spLocks noGrp="1"/>
          </p:cNvSpPr>
          <p:nvPr>
            <p:ph idx="1"/>
          </p:nvPr>
        </p:nvSpPr>
        <p:spPr>
          <a:xfrm>
            <a:off x="628650" y="1690689"/>
            <a:ext cx="7886700" cy="4351338"/>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50000"/>
              </a:lnSpc>
              <a:spcBef>
                <a:spcPts val="0"/>
              </a:spcBef>
              <a:spcAft>
                <a:spcPts val="0"/>
              </a:spcAft>
              <a:buClr>
                <a:schemeClr val="dk1"/>
              </a:buClr>
              <a:buSzPct val="100000"/>
              <a:buChar char="•"/>
            </a:pPr>
            <a:r>
              <a:rPr lang="en-US" dirty="0"/>
              <a:t>Recessive Diseases</a:t>
            </a:r>
            <a:endParaRPr dirty="0"/>
          </a:p>
          <a:p>
            <a:pPr marL="685800" lvl="1" indent="-228600" algn="l" rtl="0">
              <a:lnSpc>
                <a:spcPct val="150000"/>
              </a:lnSpc>
              <a:spcBef>
                <a:spcPts val="500"/>
              </a:spcBef>
              <a:spcAft>
                <a:spcPts val="0"/>
              </a:spcAft>
              <a:buClr>
                <a:schemeClr val="dk1"/>
              </a:buClr>
              <a:buSzPct val="100000"/>
              <a:buChar char="•"/>
            </a:pPr>
            <a:r>
              <a:rPr lang="en-US" dirty="0"/>
              <a:t>Cooley’s anemia</a:t>
            </a:r>
            <a:endParaRPr dirty="0"/>
          </a:p>
          <a:p>
            <a:pPr marL="685800" lvl="1" indent="-228600" algn="l" rtl="0">
              <a:lnSpc>
                <a:spcPct val="150000"/>
              </a:lnSpc>
              <a:spcBef>
                <a:spcPts val="500"/>
              </a:spcBef>
              <a:spcAft>
                <a:spcPts val="0"/>
              </a:spcAft>
              <a:buClr>
                <a:schemeClr val="dk1"/>
              </a:buClr>
              <a:buSzPct val="100000"/>
              <a:buChar char="•"/>
            </a:pPr>
            <a:r>
              <a:rPr lang="en-US" dirty="0"/>
              <a:t>Cystic fibrosis</a:t>
            </a:r>
            <a:endParaRPr dirty="0"/>
          </a:p>
          <a:p>
            <a:pPr marL="685800" lvl="1" indent="-228600" algn="l" rtl="0">
              <a:lnSpc>
                <a:spcPct val="150000"/>
              </a:lnSpc>
              <a:spcBef>
                <a:spcPts val="500"/>
              </a:spcBef>
              <a:spcAft>
                <a:spcPts val="0"/>
              </a:spcAft>
              <a:buClr>
                <a:schemeClr val="dk1"/>
              </a:buClr>
              <a:buSzPct val="100000"/>
              <a:buChar char="•"/>
            </a:pPr>
            <a:r>
              <a:rPr lang="en-US" dirty="0"/>
              <a:t>Phenylketonuria (PKU)</a:t>
            </a:r>
            <a:endParaRPr dirty="0"/>
          </a:p>
          <a:p>
            <a:pPr marL="685800" lvl="1" indent="-228600" algn="l" rtl="0">
              <a:lnSpc>
                <a:spcPct val="150000"/>
              </a:lnSpc>
              <a:spcBef>
                <a:spcPts val="500"/>
              </a:spcBef>
              <a:spcAft>
                <a:spcPts val="0"/>
              </a:spcAft>
              <a:buClr>
                <a:schemeClr val="dk1"/>
              </a:buClr>
              <a:buSzPct val="100000"/>
              <a:buChar char="•"/>
            </a:pPr>
            <a:r>
              <a:rPr lang="en-US" dirty="0"/>
              <a:t>Sickle cell anemia</a:t>
            </a:r>
            <a:endParaRPr dirty="0"/>
          </a:p>
          <a:p>
            <a:pPr marL="685800" lvl="1" indent="-228600" algn="l" rtl="0">
              <a:lnSpc>
                <a:spcPct val="150000"/>
              </a:lnSpc>
              <a:spcBef>
                <a:spcPts val="500"/>
              </a:spcBef>
              <a:spcAft>
                <a:spcPts val="0"/>
              </a:spcAft>
              <a:buClr>
                <a:schemeClr val="dk1"/>
              </a:buClr>
              <a:buSzPct val="100000"/>
              <a:buChar char="•"/>
            </a:pPr>
            <a:r>
              <a:rPr lang="en-US" dirty="0" err="1"/>
              <a:t>Tay</a:t>
            </a:r>
            <a:r>
              <a:rPr lang="en-US" dirty="0"/>
              <a:t>-Sachs disease</a:t>
            </a:r>
            <a:endParaRPr dirty="0"/>
          </a:p>
          <a:p>
            <a:pPr marL="685800" lvl="1" indent="-228600" algn="l" rtl="0">
              <a:lnSpc>
                <a:spcPct val="150000"/>
              </a:lnSpc>
              <a:spcBef>
                <a:spcPts val="500"/>
              </a:spcBef>
              <a:spcAft>
                <a:spcPts val="0"/>
              </a:spcAft>
              <a:buClr>
                <a:schemeClr val="dk1"/>
              </a:buClr>
              <a:buSzPct val="100000"/>
              <a:buChar char="•"/>
            </a:pPr>
            <a:r>
              <a:rPr lang="en-US" dirty="0" err="1"/>
              <a:t>Duchenne</a:t>
            </a:r>
            <a:r>
              <a:rPr lang="en-US" dirty="0"/>
              <a:t> muscular dystrophy</a:t>
            </a:r>
            <a:endParaRPr dirty="0"/>
          </a:p>
          <a:p>
            <a:pPr marL="685800" lvl="1" indent="-228600" algn="l" rtl="0">
              <a:lnSpc>
                <a:spcPct val="150000"/>
              </a:lnSpc>
              <a:spcBef>
                <a:spcPts val="500"/>
              </a:spcBef>
              <a:spcAft>
                <a:spcPts val="0"/>
              </a:spcAft>
              <a:buClr>
                <a:schemeClr val="dk1"/>
              </a:buClr>
              <a:buSzPct val="100000"/>
              <a:buChar char="•"/>
            </a:pPr>
            <a:r>
              <a:rPr lang="en-US" dirty="0"/>
              <a:t>Diabetes insipidus</a:t>
            </a:r>
            <a:endParaRPr dirty="0"/>
          </a:p>
          <a:p>
            <a:pPr marL="228600" lvl="0" indent="-64135" algn="l" rtl="0">
              <a:lnSpc>
                <a:spcPct val="90000"/>
              </a:lnSpc>
              <a:spcBef>
                <a:spcPts val="1000"/>
              </a:spcBef>
              <a:spcAft>
                <a:spcPts val="0"/>
              </a:spcAft>
              <a:buClr>
                <a:schemeClr val="dk1"/>
              </a:buClr>
              <a:buSzPct val="100000"/>
              <a:buNone/>
            </a:pP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Genetic Disorders</a:t>
            </a:r>
            <a:endParaRPr/>
          </a:p>
        </p:txBody>
      </p:sp>
      <p:sp>
        <p:nvSpPr>
          <p:cNvPr id="196" name="Google Shape;196;p21"/>
          <p:cNvSpPr txBox="1">
            <a:spLocks noGrp="1"/>
          </p:cNvSpPr>
          <p:nvPr>
            <p:ph idx="1"/>
          </p:nvPr>
        </p:nvSpPr>
        <p:spPr>
          <a:xfrm>
            <a:off x="628650" y="1690689"/>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Chromosomal abnormalities can be a cause of developmental delays</a:t>
            </a:r>
            <a:endParaRPr dirty="0"/>
          </a:p>
          <a:p>
            <a:pPr marL="228600" lvl="0" indent="-228600" algn="l" rtl="0">
              <a:lnSpc>
                <a:spcPct val="150000"/>
              </a:lnSpc>
              <a:spcBef>
                <a:spcPts val="1000"/>
              </a:spcBef>
              <a:spcAft>
                <a:spcPts val="0"/>
              </a:spcAft>
              <a:buClr>
                <a:schemeClr val="dk1"/>
              </a:buClr>
              <a:buSzPts val="2800"/>
              <a:buChar char="•"/>
            </a:pPr>
            <a:r>
              <a:rPr lang="en-US" dirty="0"/>
              <a:t>Examples</a:t>
            </a:r>
            <a:endParaRPr dirty="0"/>
          </a:p>
          <a:p>
            <a:pPr marL="685800" lvl="1" indent="-228600" algn="l" rtl="0">
              <a:lnSpc>
                <a:spcPct val="150000"/>
              </a:lnSpc>
              <a:spcBef>
                <a:spcPts val="500"/>
              </a:spcBef>
              <a:spcAft>
                <a:spcPts val="0"/>
              </a:spcAft>
              <a:buClr>
                <a:schemeClr val="dk1"/>
              </a:buClr>
              <a:buSzPts val="2400"/>
              <a:buChar char="•"/>
            </a:pPr>
            <a:r>
              <a:rPr lang="en-US" dirty="0"/>
              <a:t>Fragile X</a:t>
            </a:r>
            <a:endParaRPr dirty="0"/>
          </a:p>
          <a:p>
            <a:pPr marL="685800" lvl="1" indent="-228600" algn="l" rtl="0">
              <a:lnSpc>
                <a:spcPct val="150000"/>
              </a:lnSpc>
              <a:spcBef>
                <a:spcPts val="500"/>
              </a:spcBef>
              <a:spcAft>
                <a:spcPts val="0"/>
              </a:spcAft>
              <a:buClr>
                <a:schemeClr val="dk1"/>
              </a:buClr>
              <a:buSzPts val="2400"/>
              <a:buChar char="•"/>
            </a:pPr>
            <a:r>
              <a:rPr lang="en-US" dirty="0"/>
              <a:t>Down Syndrome</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Environmental Factors: Prenatal and Perinatal Influences on Development </a:t>
            </a:r>
            <a:endParaRPr/>
          </a:p>
        </p:txBody>
      </p:sp>
      <p:sp>
        <p:nvSpPr>
          <p:cNvPr id="203" name="Google Shape;203;p22"/>
          <p:cNvSpPr txBox="1">
            <a:spLocks noGrp="1"/>
          </p:cNvSpPr>
          <p:nvPr>
            <p:ph idx="1"/>
          </p:nvPr>
        </p:nvSpPr>
        <p:spPr>
          <a:xfrm>
            <a:off x="628650" y="1847461"/>
            <a:ext cx="7886700" cy="4049486"/>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50000"/>
              </a:lnSpc>
              <a:spcBef>
                <a:spcPts val="0"/>
              </a:spcBef>
              <a:spcAft>
                <a:spcPts val="0"/>
              </a:spcAft>
              <a:buClr>
                <a:schemeClr val="dk1"/>
              </a:buClr>
              <a:buSzPct val="100000"/>
              <a:buChar char="•"/>
            </a:pPr>
            <a:r>
              <a:rPr lang="en-US"/>
              <a:t>Preterm birth/Low birthweight</a:t>
            </a:r>
            <a:endParaRPr/>
          </a:p>
          <a:p>
            <a:pPr marL="228600" lvl="0" indent="-228600" algn="l" rtl="0">
              <a:lnSpc>
                <a:spcPct val="150000"/>
              </a:lnSpc>
              <a:spcBef>
                <a:spcPts val="1000"/>
              </a:spcBef>
              <a:spcAft>
                <a:spcPts val="0"/>
              </a:spcAft>
              <a:buClr>
                <a:schemeClr val="dk1"/>
              </a:buClr>
              <a:buSzPct val="100000"/>
              <a:buChar char="•"/>
            </a:pPr>
            <a:r>
              <a:rPr lang="en-US"/>
              <a:t>Maternal health/pregnancy complications</a:t>
            </a:r>
            <a:endParaRPr/>
          </a:p>
          <a:p>
            <a:pPr marL="228600" lvl="0" indent="-228600" algn="l" rtl="0">
              <a:lnSpc>
                <a:spcPct val="150000"/>
              </a:lnSpc>
              <a:spcBef>
                <a:spcPts val="1000"/>
              </a:spcBef>
              <a:spcAft>
                <a:spcPts val="0"/>
              </a:spcAft>
              <a:buClr>
                <a:schemeClr val="dk1"/>
              </a:buClr>
              <a:buSzPct val="100000"/>
              <a:buChar char="•"/>
            </a:pPr>
            <a:r>
              <a:rPr lang="en-US"/>
              <a:t>Infectious agents</a:t>
            </a:r>
            <a:endParaRPr/>
          </a:p>
          <a:p>
            <a:pPr marL="228600" lvl="0" indent="-228600" algn="l" rtl="0">
              <a:lnSpc>
                <a:spcPct val="150000"/>
              </a:lnSpc>
              <a:spcBef>
                <a:spcPts val="1000"/>
              </a:spcBef>
              <a:spcAft>
                <a:spcPts val="0"/>
              </a:spcAft>
              <a:buClr>
                <a:schemeClr val="dk1"/>
              </a:buClr>
              <a:buSzPct val="100000"/>
              <a:buChar char="•"/>
            </a:pPr>
            <a:r>
              <a:rPr lang="en-US"/>
              <a:t>Environmental Toxins</a:t>
            </a:r>
            <a:endParaRPr/>
          </a:p>
          <a:p>
            <a:pPr marL="228600" lvl="0" indent="-228600" algn="l" rtl="0">
              <a:lnSpc>
                <a:spcPct val="150000"/>
              </a:lnSpc>
              <a:spcBef>
                <a:spcPts val="1000"/>
              </a:spcBef>
              <a:spcAft>
                <a:spcPts val="0"/>
              </a:spcAft>
              <a:buClr>
                <a:schemeClr val="dk1"/>
              </a:buClr>
              <a:buSzPct val="100000"/>
              <a:buChar char="•"/>
            </a:pPr>
            <a:r>
              <a:rPr lang="en-US"/>
              <a:t>Maternal substance use</a:t>
            </a:r>
            <a:endParaRPr/>
          </a:p>
          <a:p>
            <a:pPr marL="228600" lvl="0" indent="-228600" algn="l" rtl="0">
              <a:lnSpc>
                <a:spcPct val="150000"/>
              </a:lnSpc>
              <a:spcBef>
                <a:spcPts val="1000"/>
              </a:spcBef>
              <a:spcAft>
                <a:spcPts val="0"/>
              </a:spcAft>
              <a:buClr>
                <a:schemeClr val="dk1"/>
              </a:buClr>
              <a:buSzPct val="100000"/>
              <a:buChar char="•"/>
            </a:pPr>
            <a:r>
              <a:rPr lang="en-US"/>
              <a:t>Maternal depression</a:t>
            </a:r>
            <a:endParaRPr/>
          </a:p>
          <a:p>
            <a:pPr marL="228600" lvl="0" indent="-64135"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Preterm Birth and Low Birthweight</a:t>
            </a:r>
            <a:endParaRPr/>
          </a:p>
        </p:txBody>
      </p:sp>
      <p:sp>
        <p:nvSpPr>
          <p:cNvPr id="210" name="Google Shape;210;p23"/>
          <p:cNvSpPr txBox="1">
            <a:spLocks noGrp="1"/>
          </p:cNvSpPr>
          <p:nvPr>
            <p:ph idx="1"/>
          </p:nvPr>
        </p:nvSpPr>
        <p:spPr>
          <a:xfrm>
            <a:off x="628650" y="1436914"/>
            <a:ext cx="7886700" cy="4740049"/>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400"/>
              <a:buChar char="•"/>
            </a:pPr>
            <a:r>
              <a:rPr lang="en-US" sz="2400" u="sng" dirty="0">
                <a:solidFill>
                  <a:schemeClr val="hlink"/>
                </a:solidFill>
                <a:hlinkClick r:id="rId3"/>
              </a:rPr>
              <a:t>Premature birth</a:t>
            </a:r>
            <a:r>
              <a:rPr lang="en-US" sz="2400" dirty="0"/>
              <a:t>: Before 37 weeks gestation – 10.23% of all births</a:t>
            </a:r>
            <a:endParaRPr dirty="0"/>
          </a:p>
          <a:p>
            <a:pPr marL="228600" lvl="0" indent="-228600" algn="l" rtl="0">
              <a:lnSpc>
                <a:spcPct val="150000"/>
              </a:lnSpc>
              <a:spcBef>
                <a:spcPts val="1000"/>
              </a:spcBef>
              <a:spcAft>
                <a:spcPts val="0"/>
              </a:spcAft>
              <a:buClr>
                <a:schemeClr val="dk1"/>
              </a:buClr>
              <a:buSzPts val="2400"/>
              <a:buChar char="•"/>
            </a:pPr>
            <a:r>
              <a:rPr lang="en-US" sz="2400" dirty="0"/>
              <a:t>Low birthweight: less than 2500 grams – 8.31% of all births</a:t>
            </a:r>
            <a:endParaRPr dirty="0"/>
          </a:p>
          <a:p>
            <a:pPr marL="228600" lvl="0" indent="-228600" algn="l" rtl="0">
              <a:lnSpc>
                <a:spcPct val="150000"/>
              </a:lnSpc>
              <a:spcBef>
                <a:spcPts val="1000"/>
              </a:spcBef>
              <a:spcAft>
                <a:spcPts val="0"/>
              </a:spcAft>
              <a:buClr>
                <a:schemeClr val="dk1"/>
              </a:buClr>
              <a:buSzPts val="2400"/>
              <a:buChar char="•"/>
            </a:pPr>
            <a:r>
              <a:rPr lang="en-US" sz="2400" dirty="0"/>
              <a:t>Rates rising in the US</a:t>
            </a:r>
            <a:endParaRPr dirty="0"/>
          </a:p>
          <a:p>
            <a:pPr marL="228600" lvl="0" indent="-228600" algn="l" rtl="0">
              <a:lnSpc>
                <a:spcPct val="150000"/>
              </a:lnSpc>
              <a:spcBef>
                <a:spcPts val="1000"/>
              </a:spcBef>
              <a:spcAft>
                <a:spcPts val="0"/>
              </a:spcAft>
              <a:buClr>
                <a:schemeClr val="dk1"/>
              </a:buClr>
              <a:buSzPts val="2400"/>
              <a:buChar char="•"/>
            </a:pPr>
            <a:r>
              <a:rPr lang="en-US" sz="2400" dirty="0"/>
              <a:t>Associated with increased mortality and developmental delays </a:t>
            </a:r>
            <a:endParaRPr dirty="0"/>
          </a:p>
          <a:p>
            <a:pPr marL="228600" lvl="0" indent="-228600" algn="l" rtl="0">
              <a:lnSpc>
                <a:spcPct val="150000"/>
              </a:lnSpc>
              <a:spcBef>
                <a:spcPts val="1000"/>
              </a:spcBef>
              <a:spcAft>
                <a:spcPts val="0"/>
              </a:spcAft>
              <a:buClr>
                <a:schemeClr val="dk1"/>
              </a:buClr>
              <a:buSzPts val="2400"/>
              <a:buChar char="•"/>
            </a:pPr>
            <a:r>
              <a:rPr lang="en-US" sz="2400" u="sng" dirty="0">
                <a:solidFill>
                  <a:schemeClr val="hlink"/>
                </a:solidFill>
                <a:hlinkClick r:id="rId4"/>
              </a:rPr>
              <a:t>Early intervention </a:t>
            </a:r>
            <a:r>
              <a:rPr lang="en-US" sz="2400" dirty="0"/>
              <a:t>important to scaffold developmentally appropriate planning using adjusted-age milestones</a:t>
            </a:r>
            <a:endParaRPr dirty="0"/>
          </a:p>
          <a:p>
            <a:pPr marL="228600" lvl="0" indent="-101600" algn="l" rtl="0">
              <a:lnSpc>
                <a:spcPct val="90000"/>
              </a:lnSpc>
              <a:spcBef>
                <a:spcPts val="1000"/>
              </a:spcBef>
              <a:spcAft>
                <a:spcPts val="0"/>
              </a:spcAft>
              <a:buClr>
                <a:schemeClr val="dk1"/>
              </a:buClr>
              <a:buSzPts val="2000"/>
              <a:buNone/>
            </a:pPr>
            <a:endParaRP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Risk Factors for Prematurity and LBW</a:t>
            </a:r>
            <a:endParaRPr/>
          </a:p>
        </p:txBody>
      </p:sp>
      <p:sp>
        <p:nvSpPr>
          <p:cNvPr id="217" name="Google Shape;217;p24"/>
          <p:cNvSpPr txBox="1">
            <a:spLocks noGrp="1"/>
          </p:cNvSpPr>
          <p:nvPr>
            <p:ph idx="1"/>
          </p:nvPr>
        </p:nvSpPr>
        <p:spPr>
          <a:xfrm>
            <a:off x="628650" y="1530220"/>
            <a:ext cx="7886700" cy="4646743"/>
          </a:xfrm>
          <a:prstGeom prst="rect">
            <a:avLst/>
          </a:prstGeom>
          <a:noFill/>
          <a:ln>
            <a:noFill/>
          </a:ln>
        </p:spPr>
        <p:txBody>
          <a:bodyPr spcFirstLastPara="1" wrap="square" lIns="91425" tIns="45700" rIns="91425" bIns="45700" anchor="t" anchorCtr="0">
            <a:normAutofit fontScale="92500" lnSpcReduction="20000"/>
          </a:bodyPr>
          <a:lstStyle/>
          <a:p>
            <a:pPr marL="228600" lvl="0" indent="-228631" algn="l" rtl="0">
              <a:lnSpc>
                <a:spcPct val="150000"/>
              </a:lnSpc>
              <a:spcBef>
                <a:spcPts val="0"/>
              </a:spcBef>
              <a:spcAft>
                <a:spcPts val="0"/>
              </a:spcAft>
              <a:buClr>
                <a:schemeClr val="dk1"/>
              </a:buClr>
              <a:buSzPct val="100000"/>
              <a:buFont typeface="Arial"/>
              <a:buChar char="•"/>
            </a:pPr>
            <a:r>
              <a:rPr lang="en-US" sz="2100"/>
              <a:t> </a:t>
            </a:r>
            <a:r>
              <a:rPr lang="en-US"/>
              <a:t>Maternal Health</a:t>
            </a:r>
            <a:endParaRPr/>
          </a:p>
          <a:p>
            <a:pPr marL="228600" lvl="0" indent="-228600" algn="l" rtl="0">
              <a:lnSpc>
                <a:spcPct val="150000"/>
              </a:lnSpc>
              <a:spcBef>
                <a:spcPts val="1000"/>
              </a:spcBef>
              <a:spcAft>
                <a:spcPts val="0"/>
              </a:spcAft>
              <a:buClr>
                <a:schemeClr val="dk1"/>
              </a:buClr>
              <a:buSzPct val="100000"/>
              <a:buFont typeface="Arial"/>
              <a:buChar char="•"/>
            </a:pPr>
            <a:r>
              <a:rPr lang="en-US"/>
              <a:t> Diet</a:t>
            </a:r>
            <a:endParaRPr/>
          </a:p>
          <a:p>
            <a:pPr marL="228600" lvl="0" indent="-228600" algn="l" rtl="0">
              <a:lnSpc>
                <a:spcPct val="150000"/>
              </a:lnSpc>
              <a:spcBef>
                <a:spcPts val="1000"/>
              </a:spcBef>
              <a:spcAft>
                <a:spcPts val="0"/>
              </a:spcAft>
              <a:buClr>
                <a:schemeClr val="dk1"/>
              </a:buClr>
              <a:buSzPct val="100000"/>
              <a:buFont typeface="Arial"/>
              <a:buChar char="•"/>
            </a:pPr>
            <a:r>
              <a:rPr lang="en-US"/>
              <a:t> Environmental toxins</a:t>
            </a:r>
            <a:endParaRPr/>
          </a:p>
          <a:p>
            <a:pPr marL="228600" lvl="0" indent="-228600" algn="l" rtl="0">
              <a:lnSpc>
                <a:spcPct val="150000"/>
              </a:lnSpc>
              <a:spcBef>
                <a:spcPts val="1000"/>
              </a:spcBef>
              <a:spcAft>
                <a:spcPts val="0"/>
              </a:spcAft>
              <a:buClr>
                <a:schemeClr val="dk1"/>
              </a:buClr>
              <a:buSzPct val="100000"/>
              <a:buFont typeface="Arial"/>
              <a:buChar char="•"/>
            </a:pPr>
            <a:r>
              <a:rPr lang="en-US"/>
              <a:t> Substance use during pregnancy</a:t>
            </a:r>
            <a:endParaRPr/>
          </a:p>
          <a:p>
            <a:pPr marL="228600" lvl="0" indent="-228600" algn="l" rtl="0">
              <a:lnSpc>
                <a:spcPct val="150000"/>
              </a:lnSpc>
              <a:spcBef>
                <a:spcPts val="1000"/>
              </a:spcBef>
              <a:spcAft>
                <a:spcPts val="0"/>
              </a:spcAft>
              <a:buClr>
                <a:schemeClr val="dk1"/>
              </a:buClr>
              <a:buSzPct val="100000"/>
              <a:buFont typeface="Arial"/>
              <a:buChar char="•"/>
            </a:pPr>
            <a:r>
              <a:rPr lang="en-US"/>
              <a:t> Infectious agents</a:t>
            </a:r>
            <a:endParaRPr/>
          </a:p>
          <a:p>
            <a:pPr marL="228600" lvl="0" indent="-228600" algn="l" rtl="0">
              <a:lnSpc>
                <a:spcPct val="150000"/>
              </a:lnSpc>
              <a:spcBef>
                <a:spcPts val="1000"/>
              </a:spcBef>
              <a:spcAft>
                <a:spcPts val="0"/>
              </a:spcAft>
              <a:buClr>
                <a:schemeClr val="dk1"/>
              </a:buClr>
              <a:buSzPct val="100000"/>
              <a:buFont typeface="Arial"/>
              <a:buChar char="•"/>
            </a:pPr>
            <a:r>
              <a:rPr lang="en-US"/>
              <a:t> Stress and depression</a:t>
            </a:r>
            <a:endParaRPr/>
          </a:p>
          <a:p>
            <a:pPr marL="228600" lvl="0" indent="-228600" algn="l" rtl="0">
              <a:lnSpc>
                <a:spcPct val="150000"/>
              </a:lnSpc>
              <a:spcBef>
                <a:spcPts val="1000"/>
              </a:spcBef>
              <a:spcAft>
                <a:spcPts val="0"/>
              </a:spcAft>
              <a:buClr>
                <a:schemeClr val="dk1"/>
              </a:buClr>
              <a:buSzPct val="100000"/>
              <a:buFont typeface="Arial"/>
              <a:buChar char="•"/>
            </a:pPr>
            <a:r>
              <a:rPr lang="en-US"/>
              <a:t> Racial disparities</a:t>
            </a:r>
            <a:endParaRPr/>
          </a:p>
          <a:p>
            <a:pPr marL="228600" lvl="0" indent="-64135" algn="l" rtl="0">
              <a:lnSpc>
                <a:spcPct val="9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Maternal health and pregnancy complications</a:t>
            </a:r>
            <a:endParaRPr/>
          </a:p>
        </p:txBody>
      </p:sp>
      <p:sp>
        <p:nvSpPr>
          <p:cNvPr id="224" name="Google Shape;224;p25"/>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dirty="0"/>
              <a:t>Some health problems that occur before a woman is pregnant, or those that occur while she is pregnant, can have a negative effect on outcomes for both the mother and her baby. These include: </a:t>
            </a: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3"/>
              </a:rPr>
              <a:t>Anemia</a:t>
            </a: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4"/>
              </a:rPr>
              <a:t>Diabetes</a:t>
            </a: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5"/>
              </a:rPr>
              <a:t>Hypertension</a:t>
            </a: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6"/>
              </a:rPr>
              <a:t>Infections</a:t>
            </a: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7"/>
              </a:rPr>
              <a:t>Obesity and weight gain</a:t>
            </a: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2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Maternal Diet </a:t>
            </a:r>
            <a:endParaRPr dirty="0"/>
          </a:p>
        </p:txBody>
      </p:sp>
      <p:sp>
        <p:nvSpPr>
          <p:cNvPr id="231" name="Google Shape;231;p26"/>
          <p:cNvSpPr txBox="1">
            <a:spLocks noGrp="1"/>
          </p:cNvSpPr>
          <p:nvPr>
            <p:ph idx="1"/>
          </p:nvPr>
        </p:nvSpPr>
        <p:spPr>
          <a:xfrm>
            <a:off x="628650" y="1380931"/>
            <a:ext cx="7886700" cy="4796032"/>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u="sng" dirty="0">
                <a:solidFill>
                  <a:schemeClr val="hlink"/>
                </a:solidFill>
                <a:hlinkClick r:id="rId3"/>
              </a:rPr>
              <a:t>Adequate nutrition during pregnancy </a:t>
            </a:r>
            <a:r>
              <a:rPr lang="en-US" dirty="0"/>
              <a:t>is important to the healthy development of the growing fetus and to the health of the mother</a:t>
            </a:r>
            <a:endParaRPr dirty="0"/>
          </a:p>
          <a:p>
            <a:pPr marL="228600" lvl="0" indent="-228600" algn="l" rtl="0">
              <a:lnSpc>
                <a:spcPct val="150000"/>
              </a:lnSpc>
              <a:spcBef>
                <a:spcPts val="1000"/>
              </a:spcBef>
              <a:spcAft>
                <a:spcPts val="0"/>
              </a:spcAft>
              <a:buClr>
                <a:schemeClr val="dk1"/>
              </a:buClr>
              <a:buSzPts val="2800"/>
              <a:buChar char="•"/>
            </a:pPr>
            <a:r>
              <a:rPr lang="en-US" dirty="0"/>
              <a:t>Some nutrients are particularly important during pregnancy, and are best provided in a prenatal supplement in addition to a healthy diet, including </a:t>
            </a:r>
            <a:r>
              <a:rPr lang="en-US" u="sng" dirty="0">
                <a:solidFill>
                  <a:schemeClr val="hlink"/>
                </a:solidFill>
                <a:hlinkClick r:id="rId4"/>
              </a:rPr>
              <a:t>folic acid</a:t>
            </a:r>
            <a:r>
              <a:rPr lang="en-US" dirty="0"/>
              <a:t>, calcium, and </a:t>
            </a:r>
            <a:r>
              <a:rPr lang="en-US" u="sng" dirty="0">
                <a:solidFill>
                  <a:schemeClr val="hlink"/>
                </a:solidFill>
                <a:hlinkClick r:id="rId5"/>
              </a:rPr>
              <a:t>iron</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2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Infectious Agents </a:t>
            </a:r>
            <a:endParaRPr dirty="0"/>
          </a:p>
        </p:txBody>
      </p:sp>
      <p:sp>
        <p:nvSpPr>
          <p:cNvPr id="238" name="Google Shape;238;p27"/>
          <p:cNvSpPr txBox="1">
            <a:spLocks noGrp="1"/>
          </p:cNvSpPr>
          <p:nvPr>
            <p:ph idx="1"/>
          </p:nvPr>
        </p:nvSpPr>
        <p:spPr>
          <a:xfrm>
            <a:off x="628650" y="1306286"/>
            <a:ext cx="7886700" cy="4870677"/>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dk1"/>
              </a:buClr>
              <a:buSzPts val="3200"/>
              <a:buNone/>
            </a:pPr>
            <a:r>
              <a:rPr lang="en-US" sz="3200" u="sng" dirty="0">
                <a:solidFill>
                  <a:schemeClr val="hlink"/>
                </a:solidFill>
                <a:hlinkClick r:id="rId3"/>
              </a:rPr>
              <a:t>HIV</a:t>
            </a:r>
            <a:r>
              <a:rPr lang="en-US" sz="3200" dirty="0"/>
              <a:t>, </a:t>
            </a:r>
            <a:r>
              <a:rPr lang="en-US" sz="3200" u="sng" dirty="0">
                <a:solidFill>
                  <a:schemeClr val="hlink"/>
                </a:solidFill>
                <a:hlinkClick r:id="rId4"/>
              </a:rPr>
              <a:t>CMV</a:t>
            </a:r>
            <a:r>
              <a:rPr lang="en-US" sz="3200" dirty="0"/>
              <a:t>, </a:t>
            </a:r>
            <a:r>
              <a:rPr lang="en-US" sz="3200" u="sng" dirty="0">
                <a:solidFill>
                  <a:schemeClr val="hlink"/>
                </a:solidFill>
                <a:hlinkClick r:id="rId5"/>
              </a:rPr>
              <a:t>Toxoplasmosis</a:t>
            </a:r>
            <a:r>
              <a:rPr lang="en-US" sz="3200" dirty="0"/>
              <a:t>, </a:t>
            </a:r>
            <a:r>
              <a:rPr lang="en-US" sz="3200" u="sng" dirty="0">
                <a:solidFill>
                  <a:schemeClr val="hlink"/>
                </a:solidFill>
                <a:hlinkClick r:id="rId6"/>
              </a:rPr>
              <a:t>Listeria</a:t>
            </a:r>
            <a:r>
              <a:rPr lang="en-US" sz="3200" dirty="0"/>
              <a:t>, </a:t>
            </a:r>
            <a:r>
              <a:rPr lang="en-US" sz="3200" u="sng" dirty="0">
                <a:solidFill>
                  <a:schemeClr val="hlink"/>
                </a:solidFill>
                <a:hlinkClick r:id="rId7"/>
              </a:rPr>
              <a:t>Rubella</a:t>
            </a:r>
            <a:r>
              <a:rPr lang="en-US" sz="3200" dirty="0"/>
              <a:t>, and </a:t>
            </a:r>
            <a:r>
              <a:rPr lang="en-US" sz="3200" u="sng" dirty="0">
                <a:solidFill>
                  <a:schemeClr val="hlink"/>
                </a:solidFill>
                <a:hlinkClick r:id="rId8"/>
              </a:rPr>
              <a:t>Zika</a:t>
            </a:r>
            <a:r>
              <a:rPr lang="en-US" sz="3200" dirty="0"/>
              <a:t> are all known to pose serious threats to the healthy development of the fetus</a:t>
            </a: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Environmental Toxins</a:t>
            </a:r>
            <a:endParaRPr dirty="0"/>
          </a:p>
        </p:txBody>
      </p:sp>
      <p:sp>
        <p:nvSpPr>
          <p:cNvPr id="245" name="Google Shape;245;p28"/>
          <p:cNvSpPr txBox="1">
            <a:spLocks noGrp="1"/>
          </p:cNvSpPr>
          <p:nvPr>
            <p:ph idx="1"/>
          </p:nvPr>
        </p:nvSpPr>
        <p:spPr>
          <a:xfrm>
            <a:off x="628650" y="1418253"/>
            <a:ext cx="7886700" cy="475871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400"/>
              <a:buChar char="•"/>
            </a:pPr>
            <a:r>
              <a:rPr lang="en-US" sz="2400" dirty="0"/>
              <a:t>Environmental toxins in the air, water, and soil pass through the placenta and accumulate in the fetus</a:t>
            </a:r>
            <a:endParaRPr dirty="0"/>
          </a:p>
          <a:p>
            <a:pPr marL="228600" lvl="0" indent="-228600" algn="l" rtl="0">
              <a:lnSpc>
                <a:spcPct val="150000"/>
              </a:lnSpc>
              <a:spcBef>
                <a:spcPts val="1000"/>
              </a:spcBef>
              <a:spcAft>
                <a:spcPts val="0"/>
              </a:spcAft>
              <a:buClr>
                <a:schemeClr val="dk1"/>
              </a:buClr>
              <a:buSzPts val="2400"/>
              <a:buChar char="•"/>
            </a:pPr>
            <a:r>
              <a:rPr lang="en-US" sz="2400" dirty="0"/>
              <a:t>Prenatal exposure linked to adverse outcomes </a:t>
            </a:r>
            <a:endParaRPr dirty="0"/>
          </a:p>
          <a:p>
            <a:pPr marL="228600" lvl="0" indent="-228600" algn="l" rtl="0">
              <a:lnSpc>
                <a:spcPct val="150000"/>
              </a:lnSpc>
              <a:spcBef>
                <a:spcPts val="1000"/>
              </a:spcBef>
              <a:spcAft>
                <a:spcPts val="0"/>
              </a:spcAft>
              <a:buClr>
                <a:schemeClr val="dk1"/>
              </a:buClr>
              <a:buSzPts val="2400"/>
              <a:buChar char="•"/>
            </a:pPr>
            <a:r>
              <a:rPr lang="en-US" sz="2400" dirty="0"/>
              <a:t>In the US, minority populations are more likely to live in the counties with higher levels of outdoor air pollution, as well as indoor pollutants such as lead and pesticides</a:t>
            </a:r>
            <a:endParaRPr dirty="0"/>
          </a:p>
          <a:p>
            <a:pPr marL="228600" lvl="0" indent="-228600" algn="l" rtl="0">
              <a:lnSpc>
                <a:spcPct val="150000"/>
              </a:lnSpc>
              <a:spcBef>
                <a:spcPts val="1000"/>
              </a:spcBef>
              <a:spcAft>
                <a:spcPts val="0"/>
              </a:spcAft>
              <a:buClr>
                <a:schemeClr val="dk1"/>
              </a:buClr>
              <a:buSzPts val="2400"/>
              <a:buChar char="•"/>
            </a:pPr>
            <a:r>
              <a:rPr lang="en-US" sz="2400" dirty="0"/>
              <a:t>Prevention starts when we </a:t>
            </a:r>
            <a:r>
              <a:rPr lang="en-US" sz="2400" u="sng" dirty="0">
                <a:solidFill>
                  <a:schemeClr val="hlink"/>
                </a:solidFill>
                <a:hlinkClick r:id="rId3"/>
              </a:rPr>
              <a:t>increase awareness about toxic environmental agents</a:t>
            </a:r>
            <a:endParaRPr sz="2400" dirty="0"/>
          </a:p>
          <a:p>
            <a:pPr marL="228600" lvl="0" indent="-114300" algn="l" rtl="0">
              <a:lnSpc>
                <a:spcPct val="90000"/>
              </a:lnSpc>
              <a:spcBef>
                <a:spcPts val="1000"/>
              </a:spcBef>
              <a:spcAft>
                <a:spcPts val="0"/>
              </a:spcAft>
              <a:buClr>
                <a:schemeClr val="dk1"/>
              </a:buClr>
              <a:buSzPts val="1800"/>
              <a:buNone/>
            </a:pPr>
            <a:endParaRPr sz="1800"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Component: 1.3</a:t>
            </a:r>
            <a:endParaRPr dirty="0"/>
          </a:p>
        </p:txBody>
      </p:sp>
      <p:sp>
        <p:nvSpPr>
          <p:cNvPr id="77" name="Google Shape;77;p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Candidates demonstrate an understanding of characteristics, etiologies, and individual differences within and across the range of abilities, including developmental delays and disabilities, their potential impact on children’s early development and learning, and implications for assessment, curriculum, instruction, and intervention.</a:t>
            </a:r>
            <a:endParaRPr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Substance Use During Pregnancy</a:t>
            </a:r>
            <a:endParaRPr dirty="0"/>
          </a:p>
        </p:txBody>
      </p:sp>
      <p:sp>
        <p:nvSpPr>
          <p:cNvPr id="252" name="Google Shape;252;p29"/>
          <p:cNvSpPr txBox="1">
            <a:spLocks noGrp="1"/>
          </p:cNvSpPr>
          <p:nvPr>
            <p:ph idx="1"/>
          </p:nvPr>
        </p:nvSpPr>
        <p:spPr>
          <a:xfrm>
            <a:off x="628650" y="1380931"/>
            <a:ext cx="7886700" cy="4796032"/>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50000"/>
              </a:lnSpc>
              <a:spcBef>
                <a:spcPts val="0"/>
              </a:spcBef>
              <a:spcAft>
                <a:spcPts val="0"/>
              </a:spcAft>
              <a:buClr>
                <a:schemeClr val="dk1"/>
              </a:buClr>
              <a:buSzPts val="2800"/>
              <a:buNone/>
            </a:pPr>
            <a:r>
              <a:rPr lang="en-US" u="sng" dirty="0">
                <a:solidFill>
                  <a:schemeClr val="hlink"/>
                </a:solidFill>
                <a:hlinkClick r:id="rId3"/>
              </a:rPr>
              <a:t>Opioid use during pregnancy</a:t>
            </a:r>
            <a:endParaRPr dirty="0"/>
          </a:p>
          <a:p>
            <a:pPr marL="228600" lvl="0" indent="-228600" algn="l" rtl="0">
              <a:lnSpc>
                <a:spcPct val="150000"/>
              </a:lnSpc>
              <a:spcBef>
                <a:spcPts val="1000"/>
              </a:spcBef>
              <a:spcAft>
                <a:spcPts val="0"/>
              </a:spcAft>
              <a:buClr>
                <a:schemeClr val="dk1"/>
              </a:buClr>
              <a:buSzPts val="2800"/>
              <a:buChar char="•"/>
            </a:pPr>
            <a:r>
              <a:rPr lang="en-US" dirty="0"/>
              <a:t>Increased exponentially over the past decade</a:t>
            </a:r>
            <a:endParaRPr dirty="0"/>
          </a:p>
          <a:p>
            <a:pPr marL="228600" lvl="0" indent="-228600" algn="l" rtl="0">
              <a:lnSpc>
                <a:spcPct val="150000"/>
              </a:lnSpc>
              <a:spcBef>
                <a:spcPts val="1000"/>
              </a:spcBef>
              <a:spcAft>
                <a:spcPts val="0"/>
              </a:spcAft>
              <a:buClr>
                <a:schemeClr val="dk1"/>
              </a:buClr>
              <a:buSzPts val="2800"/>
              <a:buChar char="•"/>
            </a:pPr>
            <a:r>
              <a:rPr lang="en-US" dirty="0"/>
              <a:t>Infants chronically exposed to opioids in utero are often born with </a:t>
            </a:r>
            <a:r>
              <a:rPr lang="en-US" u="sng" dirty="0">
                <a:solidFill>
                  <a:schemeClr val="hlink"/>
                </a:solidFill>
                <a:hlinkClick r:id="rId4"/>
              </a:rPr>
              <a:t>Neonatal Abstinence Syndrome </a:t>
            </a:r>
            <a:r>
              <a:rPr lang="en-US" dirty="0"/>
              <a:t>(NAS)</a:t>
            </a:r>
            <a:endParaRPr dirty="0"/>
          </a:p>
          <a:p>
            <a:pPr marL="228600" lvl="0" indent="-228600" algn="l" rtl="0">
              <a:lnSpc>
                <a:spcPct val="150000"/>
              </a:lnSpc>
              <a:spcBef>
                <a:spcPts val="1000"/>
              </a:spcBef>
              <a:spcAft>
                <a:spcPts val="0"/>
              </a:spcAft>
              <a:buClr>
                <a:schemeClr val="dk1"/>
              </a:buClr>
              <a:buSzPts val="2800"/>
              <a:buChar char="•"/>
            </a:pPr>
            <a:r>
              <a:rPr lang="en-US" dirty="0"/>
              <a:t>Long-term opioid use has also been linked to preterm birth,  stillbirth, and specific birth defects</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Substance Use During Pregnancy: Alcohol</a:t>
            </a:r>
            <a:endParaRPr dirty="0"/>
          </a:p>
        </p:txBody>
      </p:sp>
      <p:sp>
        <p:nvSpPr>
          <p:cNvPr id="259" name="Google Shape;259;p30"/>
          <p:cNvSpPr txBox="1">
            <a:spLocks noGrp="1"/>
          </p:cNvSpPr>
          <p:nvPr>
            <p:ph idx="1"/>
          </p:nvPr>
        </p:nvSpPr>
        <p:spPr>
          <a:xfrm>
            <a:off x="822960" y="1690688"/>
            <a:ext cx="7543800" cy="4224919"/>
          </a:xfrm>
          <a:prstGeom prst="rect">
            <a:avLst/>
          </a:prstGeom>
          <a:noFill/>
          <a:ln>
            <a:noFill/>
          </a:ln>
        </p:spPr>
        <p:txBody>
          <a:bodyPr spcFirstLastPara="1" wrap="square" lIns="91425" tIns="45700" rIns="91425" bIns="45700" anchor="t" anchorCtr="0">
            <a:noAutofit/>
          </a:bodyPr>
          <a:lstStyle/>
          <a:p>
            <a:pPr marL="228600" lvl="0" indent="-228600" algn="l" rtl="0">
              <a:lnSpc>
                <a:spcPct val="150000"/>
              </a:lnSpc>
              <a:spcBef>
                <a:spcPts val="0"/>
              </a:spcBef>
              <a:spcAft>
                <a:spcPts val="0"/>
              </a:spcAft>
              <a:buClr>
                <a:schemeClr val="dk1"/>
              </a:buClr>
              <a:buSzPts val="2400"/>
              <a:buChar char="•"/>
            </a:pPr>
            <a:r>
              <a:rPr lang="en-US" sz="2400" u="sng" dirty="0">
                <a:solidFill>
                  <a:schemeClr val="hlink"/>
                </a:solidFill>
                <a:hlinkClick r:id="rId3"/>
              </a:rPr>
              <a:t>Fetal Alcohol Spectrum Disorders</a:t>
            </a:r>
            <a:r>
              <a:rPr lang="en-US" sz="2400" dirty="0"/>
              <a:t> (FASD): variety of disorders that can occur when a pregnant woman drinks alcohol. </a:t>
            </a:r>
            <a:endParaRPr dirty="0"/>
          </a:p>
          <a:p>
            <a:pPr marL="228600" lvl="0" indent="-228600" algn="l" rtl="0">
              <a:lnSpc>
                <a:spcPct val="150000"/>
              </a:lnSpc>
              <a:spcBef>
                <a:spcPts val="1000"/>
              </a:spcBef>
              <a:spcAft>
                <a:spcPts val="0"/>
              </a:spcAft>
              <a:buClr>
                <a:schemeClr val="dk1"/>
              </a:buClr>
              <a:buSzPts val="2400"/>
              <a:buChar char="•"/>
            </a:pPr>
            <a:r>
              <a:rPr lang="en-US" sz="2400" dirty="0"/>
              <a:t>Fetal Alcohol Syndrome (FAS)</a:t>
            </a:r>
            <a:endParaRPr dirty="0"/>
          </a:p>
          <a:p>
            <a:pPr marL="228600" lvl="0" indent="-228600" algn="l" rtl="0">
              <a:lnSpc>
                <a:spcPct val="150000"/>
              </a:lnSpc>
              <a:spcBef>
                <a:spcPts val="1000"/>
              </a:spcBef>
              <a:spcAft>
                <a:spcPts val="0"/>
              </a:spcAft>
              <a:buClr>
                <a:schemeClr val="dk1"/>
              </a:buClr>
              <a:buSzPts val="2400"/>
              <a:buChar char="•"/>
            </a:pPr>
            <a:r>
              <a:rPr lang="en-US" sz="2400" dirty="0"/>
              <a:t>Alcohol-Related Neurodevelopmental Disorder (ARND)</a:t>
            </a:r>
            <a:endParaRPr dirty="0"/>
          </a:p>
          <a:p>
            <a:pPr marL="228600" lvl="0" indent="-228600" algn="l" rtl="0">
              <a:lnSpc>
                <a:spcPct val="150000"/>
              </a:lnSpc>
              <a:spcBef>
                <a:spcPts val="1000"/>
              </a:spcBef>
              <a:spcAft>
                <a:spcPts val="0"/>
              </a:spcAft>
              <a:buClr>
                <a:schemeClr val="dk1"/>
              </a:buClr>
              <a:buSzPts val="2400"/>
              <a:buChar char="•"/>
            </a:pPr>
            <a:r>
              <a:rPr lang="en-US" sz="2400" dirty="0"/>
              <a:t>Alcohol-Related Birth Defects (ARBD)</a:t>
            </a: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Stress and Depression</a:t>
            </a:r>
            <a:endParaRPr/>
          </a:p>
        </p:txBody>
      </p:sp>
      <p:sp>
        <p:nvSpPr>
          <p:cNvPr id="266" name="Google Shape;266;p3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Depression occurs at around double the rate for a woman of childbearing age during pregnancy </a:t>
            </a:r>
            <a:endParaRPr dirty="0"/>
          </a:p>
          <a:p>
            <a:pPr marL="228600" lvl="0" indent="-228600" algn="l" rtl="0">
              <a:lnSpc>
                <a:spcPct val="150000"/>
              </a:lnSpc>
              <a:spcBef>
                <a:spcPts val="1000"/>
              </a:spcBef>
              <a:spcAft>
                <a:spcPts val="0"/>
              </a:spcAft>
              <a:buClr>
                <a:schemeClr val="dk1"/>
              </a:buClr>
              <a:buSzPts val="2800"/>
              <a:buChar char="•"/>
            </a:pPr>
            <a:r>
              <a:rPr lang="en-US" dirty="0"/>
              <a:t>The effect of depression shares overlap with the impact of high levels of maternal stress.</a:t>
            </a:r>
            <a:endParaRPr dirty="0"/>
          </a:p>
          <a:p>
            <a:pPr marL="228600" lvl="0" indent="-228600" algn="l" rtl="0">
              <a:lnSpc>
                <a:spcPct val="150000"/>
              </a:lnSpc>
              <a:spcBef>
                <a:spcPts val="1000"/>
              </a:spcBef>
              <a:spcAft>
                <a:spcPts val="0"/>
              </a:spcAft>
              <a:buClr>
                <a:schemeClr val="dk1"/>
              </a:buClr>
              <a:buSzPts val="2800"/>
              <a:buChar char="•"/>
            </a:pPr>
            <a:r>
              <a:rPr lang="en-US" dirty="0"/>
              <a:t> Associated with higher rates of prematurity </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3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Social Determinants of Health (SDOH)</a:t>
            </a:r>
            <a:endParaRPr dirty="0"/>
          </a:p>
        </p:txBody>
      </p:sp>
      <p:sp>
        <p:nvSpPr>
          <p:cNvPr id="273" name="Google Shape;273;p3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3200"/>
              <a:buChar char="•"/>
            </a:pPr>
            <a:r>
              <a:rPr lang="en-US" sz="3000" dirty="0"/>
              <a:t>Conditions in the environments where people are born, live, learn, work, play, worship, and age affect a wide range of health, functioning, and quality-of-life outcomes and risks.</a:t>
            </a:r>
            <a:endParaRPr sz="3000" dirty="0"/>
          </a:p>
          <a:p>
            <a:pPr marL="0" lvl="0" indent="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3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Examples:</a:t>
            </a:r>
            <a:br>
              <a:rPr lang="en-US" sz="3600" dirty="0"/>
            </a:br>
            <a:r>
              <a:rPr lang="en-US" sz="3600" dirty="0"/>
              <a:t> Social Determinants of Health</a:t>
            </a:r>
            <a:endParaRPr dirty="0"/>
          </a:p>
        </p:txBody>
      </p:sp>
      <p:sp>
        <p:nvSpPr>
          <p:cNvPr id="280" name="Google Shape;280;p33"/>
          <p:cNvSpPr txBox="1">
            <a:spLocks noGrp="1"/>
          </p:cNvSpPr>
          <p:nvPr>
            <p:ph idx="1"/>
          </p:nvPr>
        </p:nvSpPr>
        <p:spPr>
          <a:xfrm>
            <a:off x="628650" y="1690689"/>
            <a:ext cx="7886700" cy="4318225"/>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Safe housing, transportation, and neighborhoods</a:t>
            </a:r>
            <a:endParaRPr dirty="0"/>
          </a:p>
          <a:p>
            <a:pPr marL="228600" lvl="0" indent="-228600" algn="l" rtl="0">
              <a:lnSpc>
                <a:spcPct val="150000"/>
              </a:lnSpc>
              <a:spcBef>
                <a:spcPts val="1000"/>
              </a:spcBef>
              <a:spcAft>
                <a:spcPts val="0"/>
              </a:spcAft>
              <a:buClr>
                <a:schemeClr val="dk1"/>
              </a:buClr>
              <a:buSzPts val="2800"/>
              <a:buChar char="•"/>
            </a:pPr>
            <a:r>
              <a:rPr lang="en-US" dirty="0"/>
              <a:t>Racism, discrimination, and violence</a:t>
            </a:r>
            <a:endParaRPr dirty="0"/>
          </a:p>
          <a:p>
            <a:pPr marL="228600" lvl="0" indent="-228600" algn="l" rtl="0">
              <a:lnSpc>
                <a:spcPct val="150000"/>
              </a:lnSpc>
              <a:spcBef>
                <a:spcPts val="1000"/>
              </a:spcBef>
              <a:spcAft>
                <a:spcPts val="0"/>
              </a:spcAft>
              <a:buClr>
                <a:schemeClr val="dk1"/>
              </a:buClr>
              <a:buSzPts val="2800"/>
              <a:buChar char="•"/>
            </a:pPr>
            <a:r>
              <a:rPr lang="en-US" dirty="0"/>
              <a:t>Education, job opportunities, and income</a:t>
            </a:r>
            <a:endParaRPr dirty="0"/>
          </a:p>
          <a:p>
            <a:pPr marL="228600" lvl="0" indent="-228600" algn="l" rtl="0">
              <a:lnSpc>
                <a:spcPct val="150000"/>
              </a:lnSpc>
              <a:spcBef>
                <a:spcPts val="1000"/>
              </a:spcBef>
              <a:spcAft>
                <a:spcPts val="0"/>
              </a:spcAft>
              <a:buClr>
                <a:schemeClr val="dk1"/>
              </a:buClr>
              <a:buSzPts val="2800"/>
              <a:buChar char="•"/>
            </a:pPr>
            <a:r>
              <a:rPr lang="en-US" dirty="0"/>
              <a:t>Access to nutritious foods and physical activity</a:t>
            </a:r>
            <a:endParaRPr dirty="0"/>
          </a:p>
          <a:p>
            <a:pPr marL="228600" lvl="0" indent="-228600" algn="l" rtl="0">
              <a:lnSpc>
                <a:spcPct val="150000"/>
              </a:lnSpc>
              <a:spcBef>
                <a:spcPts val="1000"/>
              </a:spcBef>
              <a:spcAft>
                <a:spcPts val="0"/>
              </a:spcAft>
              <a:buClr>
                <a:schemeClr val="dk1"/>
              </a:buClr>
              <a:buSzPts val="2800"/>
              <a:buChar char="•"/>
            </a:pPr>
            <a:r>
              <a:rPr lang="en-US" dirty="0"/>
              <a:t>Polluted air and water</a:t>
            </a:r>
            <a:endParaRPr dirty="0"/>
          </a:p>
          <a:p>
            <a:pPr marL="228600" lvl="0" indent="-228600" algn="l" rtl="0">
              <a:lnSpc>
                <a:spcPct val="150000"/>
              </a:lnSpc>
              <a:spcBef>
                <a:spcPts val="1000"/>
              </a:spcBef>
              <a:spcAft>
                <a:spcPts val="0"/>
              </a:spcAft>
              <a:buClr>
                <a:schemeClr val="dk1"/>
              </a:buClr>
              <a:buSzPts val="2800"/>
              <a:buChar char="•"/>
            </a:pPr>
            <a:r>
              <a:rPr lang="en-US" dirty="0"/>
              <a:t>Language and literacy skills</a:t>
            </a:r>
            <a:endParaRPr dirty="0"/>
          </a:p>
          <a:p>
            <a:pPr marL="0" lvl="0" indent="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3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Social Determinants of Health: </a:t>
            </a:r>
            <a:br>
              <a:rPr lang="en-US" sz="3600" dirty="0"/>
            </a:br>
            <a:r>
              <a:rPr lang="en-US" sz="3600" dirty="0"/>
              <a:t>5 Domains </a:t>
            </a:r>
            <a:endParaRPr dirty="0"/>
          </a:p>
        </p:txBody>
      </p:sp>
      <p:sp>
        <p:nvSpPr>
          <p:cNvPr id="287" name="Google Shape;287;p3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514350" lvl="0" indent="-514350" algn="l" rtl="0">
              <a:lnSpc>
                <a:spcPct val="150000"/>
              </a:lnSpc>
              <a:spcBef>
                <a:spcPts val="0"/>
              </a:spcBef>
              <a:spcAft>
                <a:spcPts val="0"/>
              </a:spcAft>
              <a:buClr>
                <a:schemeClr val="dk1"/>
              </a:buClr>
              <a:buSzPts val="2800"/>
              <a:buFont typeface="+mj-lt"/>
              <a:buAutoNum type="arabicPeriod"/>
            </a:pPr>
            <a:r>
              <a:rPr lang="en-US" dirty="0"/>
              <a:t>Economic stability</a:t>
            </a:r>
            <a:endParaRPr dirty="0"/>
          </a:p>
          <a:p>
            <a:pPr marL="514350" lvl="0" indent="-514350" algn="l" rtl="0">
              <a:lnSpc>
                <a:spcPct val="150000"/>
              </a:lnSpc>
              <a:spcBef>
                <a:spcPts val="1000"/>
              </a:spcBef>
              <a:spcAft>
                <a:spcPts val="0"/>
              </a:spcAft>
              <a:buClr>
                <a:schemeClr val="dk1"/>
              </a:buClr>
              <a:buSzPts val="2800"/>
              <a:buFont typeface="+mj-lt"/>
              <a:buAutoNum type="arabicPeriod"/>
            </a:pPr>
            <a:r>
              <a:rPr lang="en-US" dirty="0"/>
              <a:t>Education access and quality</a:t>
            </a:r>
            <a:endParaRPr dirty="0"/>
          </a:p>
          <a:p>
            <a:pPr marL="514350" lvl="0" indent="-514350" algn="l" rtl="0">
              <a:lnSpc>
                <a:spcPct val="150000"/>
              </a:lnSpc>
              <a:spcBef>
                <a:spcPts val="1000"/>
              </a:spcBef>
              <a:spcAft>
                <a:spcPts val="0"/>
              </a:spcAft>
              <a:buClr>
                <a:schemeClr val="dk1"/>
              </a:buClr>
              <a:buSzPts val="2800"/>
              <a:buFont typeface="+mj-lt"/>
              <a:buAutoNum type="arabicPeriod"/>
            </a:pPr>
            <a:r>
              <a:rPr lang="en-US" dirty="0"/>
              <a:t>Health care access and quality</a:t>
            </a:r>
            <a:endParaRPr dirty="0"/>
          </a:p>
          <a:p>
            <a:pPr marL="514350" lvl="0" indent="-514350" algn="l" rtl="0">
              <a:lnSpc>
                <a:spcPct val="150000"/>
              </a:lnSpc>
              <a:spcBef>
                <a:spcPts val="1000"/>
              </a:spcBef>
              <a:spcAft>
                <a:spcPts val="0"/>
              </a:spcAft>
              <a:buClr>
                <a:schemeClr val="dk1"/>
              </a:buClr>
              <a:buSzPts val="2800"/>
              <a:buFont typeface="+mj-lt"/>
              <a:buAutoNum type="arabicPeriod"/>
            </a:pPr>
            <a:r>
              <a:rPr lang="en-US" dirty="0"/>
              <a:t>Neighborhood and built environment</a:t>
            </a:r>
            <a:endParaRPr dirty="0"/>
          </a:p>
          <a:p>
            <a:pPr marL="514350" lvl="0" indent="-514350" algn="l" rtl="0">
              <a:lnSpc>
                <a:spcPct val="150000"/>
              </a:lnSpc>
              <a:spcBef>
                <a:spcPts val="1000"/>
              </a:spcBef>
              <a:spcAft>
                <a:spcPts val="0"/>
              </a:spcAft>
              <a:buClr>
                <a:schemeClr val="dk1"/>
              </a:buClr>
              <a:buSzPts val="2800"/>
              <a:buFont typeface="+mj-lt"/>
              <a:buAutoNum type="arabicPeriod"/>
            </a:pPr>
            <a:r>
              <a:rPr lang="en-US" dirty="0"/>
              <a:t>Social and community context</a:t>
            </a:r>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3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1. Economic Stability</a:t>
            </a:r>
            <a:endParaRPr/>
          </a:p>
        </p:txBody>
      </p:sp>
      <p:sp>
        <p:nvSpPr>
          <p:cNvPr id="294" name="Google Shape;294;p35"/>
          <p:cNvSpPr txBox="1">
            <a:spLocks noGrp="1"/>
          </p:cNvSpPr>
          <p:nvPr>
            <p:ph idx="1"/>
          </p:nvPr>
        </p:nvSpPr>
        <p:spPr>
          <a:xfrm>
            <a:off x="628650" y="1557996"/>
            <a:ext cx="78867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150000"/>
              </a:lnSpc>
              <a:spcBef>
                <a:spcPts val="0"/>
              </a:spcBef>
              <a:spcAft>
                <a:spcPts val="0"/>
              </a:spcAft>
              <a:buClr>
                <a:schemeClr val="dk1"/>
              </a:buClr>
              <a:buSzPct val="100000"/>
              <a:buChar char="•"/>
            </a:pPr>
            <a:r>
              <a:rPr lang="en-US" sz="3200" dirty="0"/>
              <a:t>Child health and development outcomes are directly impacted by conditions of economic instability</a:t>
            </a:r>
            <a:endParaRPr dirty="0"/>
          </a:p>
          <a:p>
            <a:pPr marL="228600" lvl="0" indent="-228600" algn="l" rtl="0">
              <a:lnSpc>
                <a:spcPct val="150000"/>
              </a:lnSpc>
              <a:spcBef>
                <a:spcPts val="1000"/>
              </a:spcBef>
              <a:spcAft>
                <a:spcPts val="0"/>
              </a:spcAft>
              <a:buClr>
                <a:schemeClr val="dk1"/>
              </a:buClr>
              <a:buSzPct val="100000"/>
              <a:buChar char="•"/>
            </a:pPr>
            <a:r>
              <a:rPr lang="en-US" sz="3200" dirty="0"/>
              <a:t>Unemployment, underemployment</a:t>
            </a:r>
            <a:endParaRPr dirty="0"/>
          </a:p>
          <a:p>
            <a:pPr marL="228600" lvl="0" indent="-228600" algn="l" rtl="0">
              <a:lnSpc>
                <a:spcPct val="150000"/>
              </a:lnSpc>
              <a:spcBef>
                <a:spcPts val="1000"/>
              </a:spcBef>
              <a:spcAft>
                <a:spcPts val="0"/>
              </a:spcAft>
              <a:buClr>
                <a:schemeClr val="dk1"/>
              </a:buClr>
              <a:buSzPct val="100000"/>
              <a:buChar char="•"/>
            </a:pPr>
            <a:r>
              <a:rPr lang="en-US" sz="3200" dirty="0"/>
              <a:t>Low income despite multiple jobs</a:t>
            </a:r>
            <a:endParaRPr dirty="0"/>
          </a:p>
          <a:p>
            <a:pPr marL="228600" lvl="0" indent="-228600" algn="l" rtl="0">
              <a:lnSpc>
                <a:spcPct val="150000"/>
              </a:lnSpc>
              <a:spcBef>
                <a:spcPts val="1000"/>
              </a:spcBef>
              <a:spcAft>
                <a:spcPts val="0"/>
              </a:spcAft>
              <a:buClr>
                <a:schemeClr val="dk1"/>
              </a:buClr>
              <a:buSzPct val="100000"/>
              <a:buChar char="•"/>
            </a:pPr>
            <a:r>
              <a:rPr lang="en-US" sz="3200" dirty="0"/>
              <a:t>Limited access to food, healthcare, housing</a:t>
            </a:r>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3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2. Education Access and Quality</a:t>
            </a:r>
            <a:endParaRPr/>
          </a:p>
        </p:txBody>
      </p:sp>
      <p:sp>
        <p:nvSpPr>
          <p:cNvPr id="301" name="Google Shape;301;p36"/>
          <p:cNvSpPr txBox="1">
            <a:spLocks noGrp="1"/>
          </p:cNvSpPr>
          <p:nvPr>
            <p:ph idx="1"/>
          </p:nvPr>
        </p:nvSpPr>
        <p:spPr>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50000"/>
              </a:lnSpc>
              <a:spcBef>
                <a:spcPts val="0"/>
              </a:spcBef>
              <a:spcAft>
                <a:spcPts val="0"/>
              </a:spcAft>
              <a:buClr>
                <a:schemeClr val="dk1"/>
              </a:buClr>
              <a:buSzPct val="100000"/>
              <a:buChar char="•"/>
            </a:pPr>
            <a:r>
              <a:rPr lang="en-US" dirty="0"/>
              <a:t>Limited access to good schools</a:t>
            </a:r>
            <a:endParaRPr dirty="0"/>
          </a:p>
          <a:p>
            <a:pPr marL="228600" lvl="0" indent="-228600" algn="l" rtl="0">
              <a:lnSpc>
                <a:spcPct val="150000"/>
              </a:lnSpc>
              <a:spcBef>
                <a:spcPts val="1000"/>
              </a:spcBef>
              <a:spcAft>
                <a:spcPts val="0"/>
              </a:spcAft>
              <a:buClr>
                <a:schemeClr val="dk1"/>
              </a:buClr>
              <a:buSzPct val="100000"/>
              <a:buChar char="•"/>
            </a:pPr>
            <a:r>
              <a:rPr lang="en-US" dirty="0"/>
              <a:t>Racial and disability bias in the educational environment</a:t>
            </a:r>
            <a:endParaRPr dirty="0"/>
          </a:p>
          <a:p>
            <a:pPr marL="228600" lvl="0" indent="-228600" algn="l" rtl="0">
              <a:lnSpc>
                <a:spcPct val="150000"/>
              </a:lnSpc>
              <a:spcBef>
                <a:spcPts val="1000"/>
              </a:spcBef>
              <a:spcAft>
                <a:spcPts val="0"/>
              </a:spcAft>
              <a:buClr>
                <a:schemeClr val="dk1"/>
              </a:buClr>
              <a:buSzPct val="100000"/>
              <a:buChar char="•"/>
            </a:pPr>
            <a:r>
              <a:rPr lang="en-US" dirty="0"/>
              <a:t>Inadequate educational supports and accommodation for children with disabilities</a:t>
            </a:r>
            <a:endParaRPr dirty="0"/>
          </a:p>
          <a:p>
            <a:pPr marL="228600" lvl="0" indent="-228600" algn="l" rtl="0">
              <a:lnSpc>
                <a:spcPct val="150000"/>
              </a:lnSpc>
              <a:spcBef>
                <a:spcPts val="1000"/>
              </a:spcBef>
              <a:spcAft>
                <a:spcPts val="0"/>
              </a:spcAft>
              <a:buClr>
                <a:schemeClr val="dk1"/>
              </a:buClr>
              <a:buSzPct val="100000"/>
              <a:buChar char="•"/>
            </a:pPr>
            <a:r>
              <a:rPr lang="en-US" dirty="0"/>
              <a:t>Vulnerability to social discrimination like bullying and exclusion</a:t>
            </a: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3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3. Health Care Access and Quality</a:t>
            </a:r>
            <a:endParaRPr/>
          </a:p>
        </p:txBody>
      </p:sp>
      <p:sp>
        <p:nvSpPr>
          <p:cNvPr id="308" name="Google Shape;308;p3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1 in 10 people in US do not have health insurance</a:t>
            </a:r>
            <a:endParaRPr dirty="0"/>
          </a:p>
          <a:p>
            <a:pPr marL="228600" lvl="0" indent="-228600" algn="l" rtl="0">
              <a:lnSpc>
                <a:spcPct val="90000"/>
              </a:lnSpc>
              <a:spcBef>
                <a:spcPts val="1000"/>
              </a:spcBef>
              <a:spcAft>
                <a:spcPts val="0"/>
              </a:spcAft>
              <a:buClr>
                <a:schemeClr val="dk1"/>
              </a:buClr>
              <a:buSzPts val="2800"/>
              <a:buChar char="•"/>
            </a:pPr>
            <a:r>
              <a:rPr lang="en-US" dirty="0"/>
              <a:t>Parents and caregivers lack access to care</a:t>
            </a:r>
            <a:endParaRPr dirty="0"/>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3"/>
              </a:rPr>
              <a:t>The rate of uninsured children has increased rapidly since 2017</a:t>
            </a:r>
            <a:endParaRPr dirty="0"/>
          </a:p>
          <a:p>
            <a:pPr marL="228600" lvl="0" indent="-228600" algn="l" rtl="0">
              <a:lnSpc>
                <a:spcPct val="90000"/>
              </a:lnSpc>
              <a:spcBef>
                <a:spcPts val="1000"/>
              </a:spcBef>
              <a:spcAft>
                <a:spcPts val="0"/>
              </a:spcAft>
              <a:buClr>
                <a:schemeClr val="dk1"/>
              </a:buClr>
              <a:buSzPts val="2800"/>
              <a:buChar char="•"/>
            </a:pPr>
            <a:r>
              <a:rPr lang="en-US" dirty="0"/>
              <a:t>Developmental trajectories are impacted when children do not have access to health care</a:t>
            </a:r>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3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4. Neighborhood/Built Environment</a:t>
            </a:r>
            <a:endParaRPr/>
          </a:p>
        </p:txBody>
      </p:sp>
      <p:sp>
        <p:nvSpPr>
          <p:cNvPr id="315" name="Google Shape;315;p38"/>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3200"/>
              <a:buChar char="•"/>
            </a:pPr>
            <a:r>
              <a:rPr lang="en-US" sz="3200" dirty="0"/>
              <a:t>High rates of violence</a:t>
            </a:r>
            <a:endParaRPr dirty="0"/>
          </a:p>
          <a:p>
            <a:pPr marL="228600" lvl="0" indent="-228600" algn="l" rtl="0">
              <a:lnSpc>
                <a:spcPct val="100000"/>
              </a:lnSpc>
              <a:spcBef>
                <a:spcPts val="1000"/>
              </a:spcBef>
              <a:spcAft>
                <a:spcPts val="0"/>
              </a:spcAft>
              <a:buClr>
                <a:schemeClr val="dk1"/>
              </a:buClr>
              <a:buSzPts val="3200"/>
              <a:buChar char="•"/>
            </a:pPr>
            <a:r>
              <a:rPr lang="en-US" sz="3200" dirty="0"/>
              <a:t>Unsafe air and water</a:t>
            </a:r>
            <a:endParaRPr dirty="0"/>
          </a:p>
          <a:p>
            <a:pPr marL="228600" lvl="0" indent="-228600" algn="l" rtl="0">
              <a:lnSpc>
                <a:spcPct val="100000"/>
              </a:lnSpc>
              <a:spcBef>
                <a:spcPts val="1000"/>
              </a:spcBef>
              <a:spcAft>
                <a:spcPts val="0"/>
              </a:spcAft>
              <a:buClr>
                <a:schemeClr val="dk1"/>
              </a:buClr>
              <a:buSzPts val="3200"/>
              <a:buChar char="•"/>
            </a:pPr>
            <a:r>
              <a:rPr lang="en-US" sz="3200" dirty="0"/>
              <a:t>High levels of noise pollution</a:t>
            </a:r>
            <a:endParaRPr dirty="0"/>
          </a:p>
          <a:p>
            <a:pPr marL="228600" lvl="0" indent="-228600" algn="l" rtl="0">
              <a:lnSpc>
                <a:spcPct val="100000"/>
              </a:lnSpc>
              <a:spcBef>
                <a:spcPts val="1000"/>
              </a:spcBef>
              <a:spcAft>
                <a:spcPts val="0"/>
              </a:spcAft>
              <a:buClr>
                <a:schemeClr val="dk1"/>
              </a:buClr>
              <a:buSzPts val="3200"/>
              <a:buChar char="•"/>
            </a:pPr>
            <a:r>
              <a:rPr lang="en-US" sz="3200" dirty="0"/>
              <a:t>Limited transportation to access health, food, education resources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Objectives</a:t>
            </a:r>
            <a:endParaRPr/>
          </a:p>
        </p:txBody>
      </p:sp>
      <p:sp>
        <p:nvSpPr>
          <p:cNvPr id="83" name="Google Shape;83;p4"/>
          <p:cNvSpPr txBox="1">
            <a:spLocks noGrp="1"/>
          </p:cNvSpPr>
          <p:nvPr>
            <p:ph idx="1"/>
          </p:nvPr>
        </p:nvSpPr>
        <p:spPr>
          <a:xfrm>
            <a:off x="628650" y="1690689"/>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Describe the influence of biological factors on a child’s development and learning</a:t>
            </a:r>
            <a:endParaRPr dirty="0"/>
          </a:p>
          <a:p>
            <a:pPr marL="228600" lvl="0" indent="-228600" algn="l" rtl="0">
              <a:lnSpc>
                <a:spcPct val="150000"/>
              </a:lnSpc>
              <a:spcBef>
                <a:spcPts val="1000"/>
              </a:spcBef>
              <a:spcAft>
                <a:spcPts val="0"/>
              </a:spcAft>
              <a:buClr>
                <a:schemeClr val="dk1"/>
              </a:buClr>
              <a:buSzPts val="2400"/>
              <a:buChar char="•"/>
            </a:pPr>
            <a:r>
              <a:rPr lang="en-US" sz="2400" dirty="0"/>
              <a:t>Describe the influence of environmental factors on a child’s development and learning</a:t>
            </a:r>
            <a:endParaRPr dirty="0"/>
          </a:p>
          <a:p>
            <a:pPr marL="228600" lvl="0" indent="-228600" algn="l" rtl="0">
              <a:lnSpc>
                <a:spcPct val="150000"/>
              </a:lnSpc>
              <a:spcBef>
                <a:spcPts val="1000"/>
              </a:spcBef>
              <a:spcAft>
                <a:spcPts val="0"/>
              </a:spcAft>
              <a:buClr>
                <a:schemeClr val="dk1"/>
              </a:buClr>
              <a:buSzPts val="2400"/>
              <a:buChar char="•"/>
            </a:pPr>
            <a:r>
              <a:rPr lang="en-US" sz="2400" dirty="0"/>
              <a:t>Describe how biological and environmental factors influence the planning and delivery of early intervention and instruction for a child</a:t>
            </a:r>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3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5. Social and Community Context</a:t>
            </a:r>
            <a:endParaRPr/>
          </a:p>
        </p:txBody>
      </p:sp>
      <p:sp>
        <p:nvSpPr>
          <p:cNvPr id="322" name="Google Shape;322;p3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3200"/>
              <a:buChar char="•"/>
            </a:pPr>
            <a:r>
              <a:rPr lang="en-US" sz="3200" dirty="0"/>
              <a:t>Unsafe neighborhoods</a:t>
            </a:r>
            <a:endParaRPr dirty="0"/>
          </a:p>
          <a:p>
            <a:pPr marL="228600" lvl="0" indent="-228600" algn="l" rtl="0">
              <a:lnSpc>
                <a:spcPct val="100000"/>
              </a:lnSpc>
              <a:spcBef>
                <a:spcPts val="1000"/>
              </a:spcBef>
              <a:spcAft>
                <a:spcPts val="0"/>
              </a:spcAft>
              <a:buClr>
                <a:schemeClr val="dk1"/>
              </a:buClr>
              <a:buSzPts val="3200"/>
              <a:buChar char="•"/>
            </a:pPr>
            <a:r>
              <a:rPr lang="en-US" sz="3200" dirty="0"/>
              <a:t>Discrimination</a:t>
            </a:r>
            <a:endParaRPr dirty="0"/>
          </a:p>
          <a:p>
            <a:pPr marL="228600" lvl="0" indent="-228600" algn="l" rtl="0">
              <a:lnSpc>
                <a:spcPct val="100000"/>
              </a:lnSpc>
              <a:spcBef>
                <a:spcPts val="1000"/>
              </a:spcBef>
              <a:spcAft>
                <a:spcPts val="0"/>
              </a:spcAft>
              <a:buClr>
                <a:schemeClr val="dk1"/>
              </a:buClr>
              <a:buSzPts val="3200"/>
              <a:buChar char="•"/>
            </a:pPr>
            <a:r>
              <a:rPr lang="en-US" sz="3200" dirty="0"/>
              <a:t>Low access to community support</a:t>
            </a:r>
            <a:endParaRPr dirty="0"/>
          </a:p>
          <a:p>
            <a:pPr marL="228600" lvl="0" indent="-228600" algn="l" rtl="0">
              <a:lnSpc>
                <a:spcPct val="100000"/>
              </a:lnSpc>
              <a:spcBef>
                <a:spcPts val="1000"/>
              </a:spcBef>
              <a:spcAft>
                <a:spcPts val="0"/>
              </a:spcAft>
              <a:buClr>
                <a:schemeClr val="dk1"/>
              </a:buClr>
              <a:buSzPts val="3200"/>
              <a:buChar char="•"/>
            </a:pPr>
            <a:r>
              <a:rPr lang="en-US" sz="3200" dirty="0"/>
              <a:t>Positive relationships increase family capacity to care for their children</a:t>
            </a:r>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4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SzPts val="3600"/>
            </a:pPr>
            <a:r>
              <a:rPr lang="en-US" sz="3600" dirty="0"/>
              <a:t>Bringing It All Together To Support Healthy Development</a:t>
            </a:r>
            <a:endParaRPr dirty="0"/>
          </a:p>
        </p:txBody>
      </p:sp>
      <p:sp>
        <p:nvSpPr>
          <p:cNvPr id="329" name="Google Shape;329;p40"/>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u="sng" dirty="0">
                <a:solidFill>
                  <a:schemeClr val="hlink"/>
                </a:solidFill>
                <a:hlinkClick r:id="rId3"/>
              </a:rPr>
              <a:t>Brain Wonders: Nurturing Healthy Brain Development from Birth</a:t>
            </a:r>
            <a:endParaRPr dirty="0"/>
          </a:p>
          <a:p>
            <a:pPr marL="228600" lvl="0" indent="-228600" algn="l" rtl="0">
              <a:lnSpc>
                <a:spcPct val="150000"/>
              </a:lnSpc>
              <a:spcBef>
                <a:spcPts val="1000"/>
              </a:spcBef>
              <a:spcAft>
                <a:spcPts val="0"/>
              </a:spcAft>
              <a:buClr>
                <a:schemeClr val="dk1"/>
              </a:buClr>
              <a:buSzPts val="2800"/>
              <a:buChar char="•"/>
            </a:pPr>
            <a:r>
              <a:rPr lang="en-US" dirty="0"/>
              <a:t>How do the concepts in this video inform the essential components of intervention for children with delays and disabilities as well as for typically-developing children?</a:t>
            </a:r>
            <a:endParaRPr dirty="0"/>
          </a:p>
          <a:p>
            <a:pPr marL="0" lvl="0" indent="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Brain Wonders: Nurturing Healthy Brain Development from Birth</a:t>
            </a:r>
          </a:p>
        </p:txBody>
      </p:sp>
      <p:pic>
        <p:nvPicPr>
          <p:cNvPr id="5" name="Content Placeholder 4">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318555" y="1690689"/>
            <a:ext cx="6506890" cy="3657600"/>
          </a:xfrm>
        </p:spPr>
      </p:pic>
      <p:sp>
        <p:nvSpPr>
          <p:cNvPr id="6" name="Rectangle 5"/>
          <p:cNvSpPr/>
          <p:nvPr/>
        </p:nvSpPr>
        <p:spPr>
          <a:xfrm>
            <a:off x="3451340" y="5588654"/>
            <a:ext cx="2241319" cy="276999"/>
          </a:xfrm>
          <a:prstGeom prst="rect">
            <a:avLst/>
          </a:prstGeom>
        </p:spPr>
        <p:txBody>
          <a:bodyPr wrap="none">
            <a:spAutoFit/>
          </a:bodyPr>
          <a:lstStyle/>
          <a:p>
            <a:pPr algn="ctr"/>
            <a:r>
              <a:rPr lang="en-US" sz="1200" dirty="0">
                <a:latin typeface="+mn-lt"/>
                <a:hlinkClick r:id="rId3"/>
              </a:rPr>
              <a:t>https://vimeo.com/103169425</a:t>
            </a:r>
            <a:r>
              <a:rPr lang="en-US" sz="1200" dirty="0">
                <a:latin typeface="+mn-lt"/>
              </a:rPr>
              <a:t> </a:t>
            </a:r>
          </a:p>
        </p:txBody>
      </p:sp>
    </p:spTree>
    <p:extLst>
      <p:ext uri="{BB962C8B-B14F-4D97-AF65-F5344CB8AC3E}">
        <p14:creationId xmlns:p14="http://schemas.microsoft.com/office/powerpoint/2010/main" val="27324846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4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dirty="0"/>
              <a:t>Group Activity</a:t>
            </a:r>
            <a:endParaRPr sz="3600" dirty="0"/>
          </a:p>
        </p:txBody>
      </p:sp>
      <p:sp>
        <p:nvSpPr>
          <p:cNvPr id="336" name="Google Shape;336;p4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Read </a:t>
            </a:r>
            <a:r>
              <a:rPr lang="en-US" u="sng" dirty="0">
                <a:solidFill>
                  <a:schemeClr val="hlink"/>
                </a:solidFill>
                <a:hlinkClick r:id="rId3"/>
              </a:rPr>
              <a:t>Maria’s Story</a:t>
            </a:r>
            <a:endParaRPr dirty="0"/>
          </a:p>
          <a:p>
            <a:pPr marL="228600" lvl="0" indent="-228600" algn="l" rtl="0">
              <a:lnSpc>
                <a:spcPct val="150000"/>
              </a:lnSpc>
              <a:spcBef>
                <a:spcPts val="1000"/>
              </a:spcBef>
              <a:spcAft>
                <a:spcPts val="0"/>
              </a:spcAft>
              <a:buClr>
                <a:schemeClr val="dk1"/>
              </a:buClr>
              <a:buSzPts val="2800"/>
              <a:buChar char="•"/>
            </a:pPr>
            <a:r>
              <a:rPr lang="en-US" dirty="0"/>
              <a:t>Identify the genetic, prenatal, environmental, and experiential influences you see as important this case</a:t>
            </a:r>
            <a:endParaRPr dirty="0"/>
          </a:p>
          <a:p>
            <a:pPr marL="228600" lvl="0" indent="-228600" algn="l" rtl="0">
              <a:lnSpc>
                <a:spcPct val="150000"/>
              </a:lnSpc>
              <a:spcBef>
                <a:spcPts val="1000"/>
              </a:spcBef>
              <a:spcAft>
                <a:spcPts val="0"/>
              </a:spcAft>
              <a:buClr>
                <a:schemeClr val="dk1"/>
              </a:buClr>
              <a:buSzPts val="2800"/>
              <a:buChar char="•"/>
            </a:pPr>
            <a:r>
              <a:rPr lang="en-US" dirty="0"/>
              <a:t>What social determinants of health may be active for this family? What strengths do you see? Needs?</a:t>
            </a:r>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4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43" name="Google Shape;343;p42"/>
          <p:cNvSpPr txBox="1">
            <a:spLocks noGrp="1"/>
          </p:cNvSpPr>
          <p:nvPr>
            <p:ph idx="1"/>
          </p:nvPr>
        </p:nvSpPr>
        <p:spPr>
          <a:xfrm>
            <a:off x="628650" y="1428750"/>
            <a:ext cx="7886700" cy="4748213"/>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l" rtl="0">
              <a:lnSpc>
                <a:spcPct val="150000"/>
              </a:lnSpc>
              <a:spcBef>
                <a:spcPts val="0"/>
              </a:spcBef>
              <a:spcAft>
                <a:spcPts val="0"/>
              </a:spcAft>
              <a:buClr>
                <a:schemeClr val="dk1"/>
              </a:buClr>
              <a:buSzPct val="100000"/>
              <a:buChar char="•"/>
            </a:pPr>
            <a:r>
              <a:rPr lang="en-US" dirty="0"/>
              <a:t>Berk, L.E., (2019). Child Development, 10</a:t>
            </a:r>
            <a:r>
              <a:rPr lang="en-US" baseline="30000" dirty="0"/>
              <a:t>th</a:t>
            </a:r>
            <a:r>
              <a:rPr lang="en-US" dirty="0"/>
              <a:t> Edition. Pearson.</a:t>
            </a:r>
            <a:endParaRPr dirty="0"/>
          </a:p>
          <a:p>
            <a:pPr marL="228600" lvl="0" indent="-228600" algn="l" rtl="0">
              <a:lnSpc>
                <a:spcPct val="150000"/>
              </a:lnSpc>
              <a:spcBef>
                <a:spcPts val="1000"/>
              </a:spcBef>
              <a:spcAft>
                <a:spcPts val="0"/>
              </a:spcAft>
              <a:buClr>
                <a:schemeClr val="dk1"/>
              </a:buClr>
              <a:buSzPct val="100000"/>
              <a:buChar char="•"/>
            </a:pPr>
            <a:r>
              <a:rPr lang="en-US" dirty="0"/>
              <a:t>Centers for Disease Control and Prevention: </a:t>
            </a:r>
            <a:r>
              <a:rPr lang="en-US" dirty="0">
                <a:hlinkClick r:id="rId3"/>
              </a:rPr>
              <a:t>Preventing Adverse Childhood Experiences |Violence </a:t>
            </a:r>
            <a:r>
              <a:rPr lang="en-US" dirty="0" err="1">
                <a:hlinkClick r:id="rId3"/>
              </a:rPr>
              <a:t>Prevention|Injury</a:t>
            </a:r>
            <a:r>
              <a:rPr lang="en-US" dirty="0">
                <a:hlinkClick r:id="rId3"/>
              </a:rPr>
              <a:t> </a:t>
            </a:r>
            <a:r>
              <a:rPr lang="en-US" dirty="0" err="1">
                <a:hlinkClick r:id="rId3"/>
              </a:rPr>
              <a:t>Center|CDC</a:t>
            </a:r>
            <a:r>
              <a:rPr lang="en-US" dirty="0">
                <a:hlinkClick r:id="rId3"/>
              </a:rPr>
              <a:t> </a:t>
            </a:r>
            <a:endParaRPr lang="en-US" dirty="0"/>
          </a:p>
          <a:p>
            <a:pPr marL="228600" lvl="0" indent="-228600" algn="l" rtl="0">
              <a:lnSpc>
                <a:spcPct val="150000"/>
              </a:lnSpc>
              <a:spcBef>
                <a:spcPts val="1000"/>
              </a:spcBef>
              <a:spcAft>
                <a:spcPts val="0"/>
              </a:spcAft>
              <a:buClr>
                <a:schemeClr val="dk1"/>
              </a:buClr>
              <a:buSzPct val="100000"/>
              <a:buChar char="•"/>
            </a:pPr>
            <a:r>
              <a:rPr lang="en-US" dirty="0"/>
              <a:t>Nelson, C.A., </a:t>
            </a:r>
            <a:r>
              <a:rPr lang="en-US" dirty="0" err="1"/>
              <a:t>Bhutta</a:t>
            </a:r>
            <a:r>
              <a:rPr lang="en-US" dirty="0"/>
              <a:t>, Z.A., Harris, N.B, </a:t>
            </a:r>
            <a:r>
              <a:rPr lang="en-US" dirty="0" err="1"/>
              <a:t>Danese</a:t>
            </a:r>
            <a:r>
              <a:rPr lang="en-US" dirty="0"/>
              <a:t>, A., &amp; Samara, M., (2020). Adversity in childhood is linked to mental and physical health throughout life. </a:t>
            </a:r>
            <a:r>
              <a:rPr lang="en-US" i="1" dirty="0"/>
              <a:t>British Medical Journal</a:t>
            </a:r>
            <a:r>
              <a:rPr lang="en-US" dirty="0"/>
              <a:t>,  371:m3048; </a:t>
            </a:r>
            <a:r>
              <a:rPr lang="en-US" dirty="0">
                <a:hlinkClick r:id="rId4"/>
              </a:rPr>
              <a:t>http://dx.doi.org/10.1136/bmj.m3048</a:t>
            </a:r>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4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49" name="Google Shape;349;p4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Patrick, S.W., Barfield, W.D., &amp; Poindexter, B.B., (2020). Neonatal Opioid Withdrawal Syndrome, </a:t>
            </a:r>
            <a:r>
              <a:rPr lang="en-US" i="1" dirty="0"/>
              <a:t>Pediatrics;</a:t>
            </a:r>
            <a:r>
              <a:rPr lang="en-US" dirty="0"/>
              <a:t> Vol. 146(5) e2020029074; </a:t>
            </a:r>
            <a:r>
              <a:rPr lang="en-US" dirty="0">
                <a:hlinkClick r:id="rId3"/>
              </a:rPr>
              <a:t>DOI: 10.1542/peds.2020-029074</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4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56" name="Google Shape;356;p44"/>
          <p:cNvSpPr txBox="1">
            <a:spLocks noGrp="1"/>
          </p:cNvSpPr>
          <p:nvPr>
            <p:ph idx="1"/>
          </p:nvPr>
        </p:nvSpPr>
        <p:spPr>
          <a:xfrm>
            <a:off x="628650" y="1457325"/>
            <a:ext cx="7886700" cy="471963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March of Dimes: </a:t>
            </a:r>
            <a:r>
              <a:rPr lang="en-US" u="sng" dirty="0">
                <a:solidFill>
                  <a:schemeClr val="hlink"/>
                </a:solidFill>
                <a:hlinkClick r:id="rId3"/>
              </a:rPr>
              <a:t>Getting services for your baby after the NICU (marchofdimes.org)</a:t>
            </a:r>
            <a:endParaRPr dirty="0"/>
          </a:p>
          <a:p>
            <a:pPr marL="228600" lvl="0" indent="-228600" algn="l" rtl="0">
              <a:lnSpc>
                <a:spcPct val="100000"/>
              </a:lnSpc>
              <a:spcBef>
                <a:spcPts val="1000"/>
              </a:spcBef>
              <a:spcAft>
                <a:spcPts val="0"/>
              </a:spcAft>
              <a:buClr>
                <a:schemeClr val="dk1"/>
              </a:buClr>
              <a:buSzPts val="2800"/>
              <a:buChar char="•"/>
            </a:pPr>
            <a:r>
              <a:rPr lang="en-US" dirty="0"/>
              <a:t>Zero to Three: Temperament</a:t>
            </a:r>
            <a:endParaRPr dirty="0"/>
          </a:p>
          <a:p>
            <a:pPr marL="0" lvl="0" indent="0" algn="l" rtl="0">
              <a:lnSpc>
                <a:spcPct val="100000"/>
              </a:lnSpc>
              <a:spcBef>
                <a:spcPts val="1000"/>
              </a:spcBef>
              <a:spcAft>
                <a:spcPts val="0"/>
              </a:spcAft>
              <a:buClr>
                <a:schemeClr val="dk1"/>
              </a:buClr>
              <a:buSzPts val="2800"/>
              <a:buNone/>
            </a:pPr>
            <a:r>
              <a:rPr lang="en-US" u="sng" dirty="0">
                <a:solidFill>
                  <a:schemeClr val="hlink"/>
                </a:solidFill>
                <a:hlinkClick r:id="rId4"/>
              </a:rPr>
              <a:t>https://www.zerotothree.org/espanol/temperament</a:t>
            </a:r>
            <a:endParaRPr dirty="0"/>
          </a:p>
          <a:p>
            <a:pPr marL="228600" lvl="0" indent="-228600" algn="l" rtl="0">
              <a:lnSpc>
                <a:spcPct val="150000"/>
              </a:lnSpc>
              <a:spcBef>
                <a:spcPts val="1000"/>
              </a:spcBef>
              <a:spcAft>
                <a:spcPts val="0"/>
              </a:spcAft>
              <a:buClr>
                <a:schemeClr val="dk1"/>
              </a:buClr>
              <a:buSzPts val="2800"/>
              <a:buChar char="•"/>
            </a:pPr>
            <a:r>
              <a:rPr lang="en-US" dirty="0"/>
              <a:t>Office on Women’s Health: </a:t>
            </a:r>
            <a:r>
              <a:rPr lang="en-US" u="sng" dirty="0">
                <a:solidFill>
                  <a:schemeClr val="hlink"/>
                </a:solidFill>
                <a:hlinkClick r:id="rId5"/>
              </a:rPr>
              <a:t>Iron-deficiency anemia | Office on Women's Health (womenshealth.gov)</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4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62" name="Google Shape;362;p45"/>
          <p:cNvSpPr txBox="1">
            <a:spLocks noGrp="1"/>
          </p:cNvSpPr>
          <p:nvPr>
            <p:ph idx="1"/>
          </p:nvPr>
        </p:nvSpPr>
        <p:spPr>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60000"/>
              </a:lnSpc>
              <a:spcBef>
                <a:spcPts val="0"/>
              </a:spcBef>
              <a:spcAft>
                <a:spcPts val="0"/>
              </a:spcAft>
              <a:buClr>
                <a:schemeClr val="dk1"/>
              </a:buClr>
              <a:buSzPct val="100000"/>
              <a:buChar char="•"/>
            </a:pPr>
            <a:r>
              <a:rPr lang="en-US" u="sng" dirty="0">
                <a:solidFill>
                  <a:schemeClr val="hlink"/>
                </a:solidFill>
                <a:hlinkClick r:id="rId3"/>
              </a:rPr>
              <a:t>Diabetes During Pregnancy | Maternal Infant Health | Reproductive Health | CDC</a:t>
            </a:r>
            <a:endParaRPr dirty="0"/>
          </a:p>
          <a:p>
            <a:pPr marL="228600" lvl="0" indent="-228600" algn="l" rtl="0">
              <a:lnSpc>
                <a:spcPct val="160000"/>
              </a:lnSpc>
              <a:spcBef>
                <a:spcPts val="1000"/>
              </a:spcBef>
              <a:spcAft>
                <a:spcPts val="0"/>
              </a:spcAft>
              <a:buClr>
                <a:schemeClr val="dk1"/>
              </a:buClr>
              <a:buSzPct val="100000"/>
              <a:buChar char="•"/>
            </a:pPr>
            <a:r>
              <a:rPr lang="en-US" u="sng" dirty="0">
                <a:solidFill>
                  <a:schemeClr val="hlink"/>
                </a:solidFill>
                <a:hlinkClick r:id="rId4"/>
              </a:rPr>
              <a:t>High Blood Pressure Symptoms and Causes | cdc.gov</a:t>
            </a:r>
            <a:endParaRPr dirty="0"/>
          </a:p>
          <a:p>
            <a:pPr marL="228600" lvl="0" indent="-228600" algn="l" rtl="0">
              <a:lnSpc>
                <a:spcPct val="160000"/>
              </a:lnSpc>
              <a:spcBef>
                <a:spcPts val="1000"/>
              </a:spcBef>
              <a:spcAft>
                <a:spcPts val="0"/>
              </a:spcAft>
              <a:buClr>
                <a:schemeClr val="dk1"/>
              </a:buClr>
              <a:buSzPct val="100000"/>
              <a:buChar char="•"/>
            </a:pPr>
            <a:r>
              <a:rPr lang="en-US" u="sng" dirty="0">
                <a:solidFill>
                  <a:schemeClr val="hlink"/>
                </a:solidFill>
                <a:hlinkClick r:id="rId5"/>
              </a:rPr>
              <a:t>Pregnancy complications | Office on Women's Health (womenshealth.gov)</a:t>
            </a:r>
            <a:endParaRPr dirty="0"/>
          </a:p>
          <a:p>
            <a:pPr marL="228600" lvl="0" indent="-228600" algn="l" rtl="0">
              <a:lnSpc>
                <a:spcPct val="160000"/>
              </a:lnSpc>
              <a:spcBef>
                <a:spcPts val="1000"/>
              </a:spcBef>
              <a:spcAft>
                <a:spcPts val="0"/>
              </a:spcAft>
              <a:buClr>
                <a:schemeClr val="dk1"/>
              </a:buClr>
              <a:buSzPct val="100000"/>
              <a:buChar char="•"/>
            </a:pPr>
            <a:r>
              <a:rPr lang="en-US" u="sng" dirty="0">
                <a:solidFill>
                  <a:schemeClr val="hlink"/>
                </a:solidFill>
                <a:hlinkClick r:id="rId6"/>
              </a:rPr>
              <a:t>Overweight &amp; Obesity | CDC</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4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68" name="Google Shape;368;p46"/>
          <p:cNvSpPr txBox="1">
            <a:spLocks noGrp="1"/>
          </p:cNvSpPr>
          <p:nvPr>
            <p:ph idx="1"/>
          </p:nvPr>
        </p:nvSpPr>
        <p:spPr>
          <a:xfrm>
            <a:off x="628650" y="1431985"/>
            <a:ext cx="7886700" cy="4744978"/>
          </a:xfrm>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90000"/>
              </a:lnSpc>
              <a:spcBef>
                <a:spcPts val="0"/>
              </a:spcBef>
              <a:spcAft>
                <a:spcPts val="0"/>
              </a:spcAft>
              <a:buClr>
                <a:schemeClr val="dk1"/>
              </a:buClr>
              <a:buSzPct val="100000"/>
              <a:buChar char="•"/>
            </a:pPr>
            <a:r>
              <a:rPr lang="en-US" u="sng" dirty="0">
                <a:solidFill>
                  <a:schemeClr val="hlink"/>
                </a:solidFill>
                <a:hlinkClick r:id="rId3"/>
              </a:rPr>
              <a:t>Pregnant Women, Infants, and Children | Gender | HIV by Group | HIV/AIDS | CDC</a:t>
            </a:r>
            <a:endParaRPr dirty="0"/>
          </a:p>
          <a:p>
            <a:pPr marL="228600" lvl="0" indent="-90804" algn="l" rtl="0">
              <a:lnSpc>
                <a:spcPct val="90000"/>
              </a:lnSpc>
              <a:spcBef>
                <a:spcPts val="1000"/>
              </a:spcBef>
              <a:spcAft>
                <a:spcPts val="0"/>
              </a:spcAft>
              <a:buClr>
                <a:schemeClr val="dk1"/>
              </a:buClr>
              <a:buSzPct val="100000"/>
              <a:buNone/>
            </a:pPr>
            <a:endParaRPr b="1" dirty="0"/>
          </a:p>
          <a:p>
            <a:pPr marL="228600" lvl="0" indent="-228600" algn="l" rtl="0">
              <a:lnSpc>
                <a:spcPct val="90000"/>
              </a:lnSpc>
              <a:spcBef>
                <a:spcPts val="1000"/>
              </a:spcBef>
              <a:spcAft>
                <a:spcPts val="0"/>
              </a:spcAft>
              <a:buClr>
                <a:schemeClr val="dk1"/>
              </a:buClr>
              <a:buSzPct val="100000"/>
              <a:buChar char="•"/>
            </a:pPr>
            <a:r>
              <a:rPr lang="en-US" u="sng" dirty="0">
                <a:solidFill>
                  <a:schemeClr val="hlink"/>
                </a:solidFill>
                <a:hlinkClick r:id="rId4"/>
              </a:rPr>
              <a:t>Cytomegalovirus (CMV) and Congenital CMV Infection | CDC</a:t>
            </a:r>
            <a:endParaRPr dirty="0"/>
          </a:p>
          <a:p>
            <a:pPr marL="228600" lvl="0" indent="-90804" algn="l" rtl="0">
              <a:lnSpc>
                <a:spcPct val="90000"/>
              </a:lnSpc>
              <a:spcBef>
                <a:spcPts val="1000"/>
              </a:spcBef>
              <a:spcAft>
                <a:spcPts val="0"/>
              </a:spcAft>
              <a:buClr>
                <a:schemeClr val="dk1"/>
              </a:buClr>
              <a:buSzPct val="100000"/>
              <a:buNone/>
            </a:pPr>
            <a:endParaRPr b="1" dirty="0"/>
          </a:p>
          <a:p>
            <a:pPr marL="228600" lvl="0" indent="-228600" algn="l" rtl="0">
              <a:lnSpc>
                <a:spcPct val="90000"/>
              </a:lnSpc>
              <a:spcBef>
                <a:spcPts val="1000"/>
              </a:spcBef>
              <a:spcAft>
                <a:spcPts val="0"/>
              </a:spcAft>
              <a:buClr>
                <a:schemeClr val="dk1"/>
              </a:buClr>
              <a:buSzPct val="100000"/>
              <a:buChar char="•"/>
            </a:pPr>
            <a:r>
              <a:rPr lang="en-US" u="sng" dirty="0">
                <a:solidFill>
                  <a:schemeClr val="hlink"/>
                </a:solidFill>
                <a:hlinkClick r:id="rId5"/>
              </a:rPr>
              <a:t>People at Risk - Pregnant Women and Newborns | Listeria | CDC</a:t>
            </a:r>
            <a:endParaRPr dirty="0"/>
          </a:p>
          <a:p>
            <a:pPr marL="228600" lvl="0" indent="-90804" algn="l" rtl="0">
              <a:lnSpc>
                <a:spcPct val="90000"/>
              </a:lnSpc>
              <a:spcBef>
                <a:spcPts val="1000"/>
              </a:spcBef>
              <a:spcAft>
                <a:spcPts val="0"/>
              </a:spcAft>
              <a:buClr>
                <a:schemeClr val="dk1"/>
              </a:buClr>
              <a:buSzPct val="100000"/>
              <a:buNone/>
            </a:pPr>
            <a:endParaRPr dirty="0"/>
          </a:p>
          <a:p>
            <a:pPr marL="228600" lvl="0" indent="-228600" algn="l" rtl="0">
              <a:lnSpc>
                <a:spcPct val="90000"/>
              </a:lnSpc>
              <a:spcBef>
                <a:spcPts val="1000"/>
              </a:spcBef>
              <a:spcAft>
                <a:spcPts val="0"/>
              </a:spcAft>
              <a:buClr>
                <a:schemeClr val="dk1"/>
              </a:buClr>
              <a:buSzPct val="100000"/>
              <a:buChar char="•"/>
            </a:pPr>
            <a:r>
              <a:rPr lang="en-US" u="sng" dirty="0">
                <a:solidFill>
                  <a:schemeClr val="hlink"/>
                </a:solidFill>
                <a:hlinkClick r:id="rId6"/>
              </a:rPr>
              <a:t>CDC - Toxoplasmosis - General Information - Pregnant Women</a:t>
            </a:r>
            <a:endParaRPr dirty="0"/>
          </a:p>
          <a:p>
            <a:pPr marL="228600" lvl="0" indent="-90804" algn="l" rtl="0">
              <a:lnSpc>
                <a:spcPct val="90000"/>
              </a:lnSpc>
              <a:spcBef>
                <a:spcPts val="1000"/>
              </a:spcBef>
              <a:spcAft>
                <a:spcPts val="0"/>
              </a:spcAft>
              <a:buClr>
                <a:schemeClr val="dk1"/>
              </a:buClr>
              <a:buSzPct val="100000"/>
              <a:buNone/>
            </a:pPr>
            <a:endParaRPr b="1" dirty="0"/>
          </a:p>
          <a:p>
            <a:pPr marL="228600" lvl="0" indent="-228600" algn="l" rtl="0">
              <a:lnSpc>
                <a:spcPct val="90000"/>
              </a:lnSpc>
              <a:spcBef>
                <a:spcPts val="1000"/>
              </a:spcBef>
              <a:spcAft>
                <a:spcPts val="0"/>
              </a:spcAft>
              <a:buClr>
                <a:schemeClr val="dk1"/>
              </a:buClr>
              <a:buSzPct val="100000"/>
              <a:buChar char="•"/>
            </a:pPr>
            <a:r>
              <a:rPr lang="en-US" u="sng" dirty="0">
                <a:solidFill>
                  <a:schemeClr val="hlink"/>
                </a:solidFill>
                <a:hlinkClick r:id="rId7"/>
              </a:rPr>
              <a:t>Pregnancy and Rubella | CDC</a:t>
            </a:r>
            <a:endParaRPr dirty="0"/>
          </a:p>
          <a:p>
            <a:pPr marL="228600" lvl="0" indent="-90804" algn="l" rtl="0">
              <a:lnSpc>
                <a:spcPct val="90000"/>
              </a:lnSpc>
              <a:spcBef>
                <a:spcPts val="1000"/>
              </a:spcBef>
              <a:spcAft>
                <a:spcPts val="0"/>
              </a:spcAft>
              <a:buClr>
                <a:schemeClr val="dk1"/>
              </a:buClr>
              <a:buSzPct val="100000"/>
              <a:buNone/>
            </a:pPr>
            <a:endParaRPr b="1" dirty="0"/>
          </a:p>
          <a:p>
            <a:pPr marL="228600" lvl="0" indent="-228600" algn="l" rtl="0">
              <a:lnSpc>
                <a:spcPct val="90000"/>
              </a:lnSpc>
              <a:spcBef>
                <a:spcPts val="1000"/>
              </a:spcBef>
              <a:spcAft>
                <a:spcPts val="0"/>
              </a:spcAft>
              <a:buClr>
                <a:schemeClr val="dk1"/>
              </a:buClr>
              <a:buSzPct val="100000"/>
              <a:buChar char="•"/>
            </a:pPr>
            <a:r>
              <a:rPr lang="en-US" u="sng" dirty="0">
                <a:solidFill>
                  <a:schemeClr val="hlink"/>
                </a:solidFill>
                <a:hlinkClick r:id="rId8"/>
              </a:rPr>
              <a:t>About Zika Virus Disease | Zika virus | CDC</a:t>
            </a:r>
            <a:endParaRPr b="1" dirty="0"/>
          </a:p>
          <a:p>
            <a:pPr marL="228600" lvl="0" indent="-90804"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4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References and Resources</a:t>
            </a:r>
            <a:endParaRPr/>
          </a:p>
        </p:txBody>
      </p:sp>
      <p:sp>
        <p:nvSpPr>
          <p:cNvPr id="374" name="Google Shape;374;p47"/>
          <p:cNvSpPr txBox="1">
            <a:spLocks noGrp="1"/>
          </p:cNvSpPr>
          <p:nvPr>
            <p:ph idx="1"/>
          </p:nvPr>
        </p:nvSpPr>
        <p:spPr>
          <a:xfrm>
            <a:off x="628650" y="1690689"/>
            <a:ext cx="7886700" cy="4486274"/>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150000"/>
              </a:lnSpc>
              <a:spcBef>
                <a:spcPts val="0"/>
              </a:spcBef>
              <a:spcAft>
                <a:spcPts val="0"/>
              </a:spcAft>
              <a:buClr>
                <a:schemeClr val="dk1"/>
              </a:buClr>
              <a:buSzPct val="100000"/>
              <a:buChar char="•"/>
            </a:pPr>
            <a:r>
              <a:rPr lang="en-US" dirty="0"/>
              <a:t>Office of Disease Prevention and Health Promotion: </a:t>
            </a:r>
            <a:r>
              <a:rPr lang="en-US" u="sng" dirty="0">
                <a:solidFill>
                  <a:schemeClr val="hlink"/>
                </a:solidFill>
                <a:hlinkClick r:id="rId3"/>
              </a:rPr>
              <a:t>Eat Healthy During Pregnancy: Quick tips - </a:t>
            </a:r>
            <a:r>
              <a:rPr lang="en-US" u="sng" dirty="0" err="1">
                <a:solidFill>
                  <a:schemeClr val="hlink"/>
                </a:solidFill>
                <a:hlinkClick r:id="rId3"/>
              </a:rPr>
              <a:t>MyHealthfinder</a:t>
            </a:r>
            <a:r>
              <a:rPr lang="en-US" u="sng" dirty="0">
                <a:solidFill>
                  <a:schemeClr val="hlink"/>
                </a:solidFill>
                <a:hlinkClick r:id="rId3"/>
              </a:rPr>
              <a:t> | health.gov</a:t>
            </a:r>
            <a:r>
              <a:rPr lang="en-US" dirty="0"/>
              <a:t> </a:t>
            </a:r>
            <a:endParaRPr dirty="0"/>
          </a:p>
          <a:p>
            <a:pPr marL="228600" lvl="0" indent="-228600" algn="l" rtl="0">
              <a:lnSpc>
                <a:spcPct val="150000"/>
              </a:lnSpc>
              <a:spcBef>
                <a:spcPts val="1000"/>
              </a:spcBef>
              <a:spcAft>
                <a:spcPts val="0"/>
              </a:spcAft>
              <a:buClr>
                <a:schemeClr val="dk1"/>
              </a:buClr>
              <a:buSzPct val="100000"/>
              <a:buChar char="•"/>
            </a:pPr>
            <a:r>
              <a:rPr lang="en-US" dirty="0"/>
              <a:t>University of California San Francisco, Pediatric Environment Health Toolkit: </a:t>
            </a:r>
            <a:r>
              <a:rPr lang="en-US" u="sng" dirty="0">
                <a:solidFill>
                  <a:schemeClr val="hlink"/>
                </a:solidFill>
                <a:hlinkClick r:id="rId4"/>
              </a:rPr>
              <a:t>Pediatric Environmental Health - the Toolkit (ucsf.edu)</a:t>
            </a:r>
            <a:endParaRPr dirty="0"/>
          </a:p>
          <a:p>
            <a:pPr marL="228600" lvl="0" indent="-228600" algn="l" rtl="0">
              <a:lnSpc>
                <a:spcPct val="150000"/>
              </a:lnSpc>
              <a:spcBef>
                <a:spcPts val="1000"/>
              </a:spcBef>
              <a:spcAft>
                <a:spcPts val="0"/>
              </a:spcAft>
              <a:buClr>
                <a:schemeClr val="dk1"/>
              </a:buClr>
              <a:buSzPct val="100000"/>
              <a:buChar char="•"/>
            </a:pPr>
            <a:r>
              <a:rPr lang="en-US" u="sng" dirty="0">
                <a:solidFill>
                  <a:schemeClr val="hlink"/>
                </a:solidFill>
                <a:hlinkClick r:id="rId5"/>
              </a:rPr>
              <a:t>Opioid Use During Pregnancy | CDC</a:t>
            </a:r>
            <a:endParaRPr dirty="0"/>
          </a:p>
          <a:p>
            <a:pPr marL="0" lvl="0" indent="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Development and Learning</a:t>
            </a:r>
            <a:endParaRPr dirty="0"/>
          </a:p>
        </p:txBody>
      </p:sp>
      <p:sp>
        <p:nvSpPr>
          <p:cNvPr id="90" name="Google Shape;90;p5"/>
          <p:cNvSpPr txBox="1">
            <a:spLocks noGrp="1"/>
          </p:cNvSpPr>
          <p:nvPr>
            <p:ph idx="1"/>
          </p:nvPr>
        </p:nvSpPr>
        <p:spPr>
          <a:xfrm>
            <a:off x="628650" y="1436914"/>
            <a:ext cx="7886700" cy="4740049"/>
          </a:xfrm>
          <a:prstGeom prst="rect">
            <a:avLst/>
          </a:prstGeom>
          <a:noFill/>
          <a:ln>
            <a:noFill/>
          </a:ln>
        </p:spPr>
        <p:txBody>
          <a:bodyPr spcFirstLastPara="1" wrap="square" lIns="91425" tIns="45700" rIns="91425" bIns="45700" anchor="t" anchorCtr="0">
            <a:noAutofit/>
          </a:bodyPr>
          <a:lstStyle/>
          <a:p>
            <a:pPr marL="228600" lvl="0" indent="-228600" algn="l" rtl="0">
              <a:lnSpc>
                <a:spcPct val="150000"/>
              </a:lnSpc>
              <a:spcBef>
                <a:spcPts val="0"/>
              </a:spcBef>
              <a:spcAft>
                <a:spcPts val="0"/>
              </a:spcAft>
              <a:buClr>
                <a:schemeClr val="dk1"/>
              </a:buClr>
              <a:buSzPts val="2800"/>
              <a:buChar char="•"/>
            </a:pPr>
            <a:r>
              <a:rPr lang="en-US" dirty="0"/>
              <a:t>Biological and environmental factors synergistically influence child development</a:t>
            </a:r>
            <a:endParaRPr dirty="0"/>
          </a:p>
          <a:p>
            <a:pPr marL="685800" lvl="1" indent="-228600" algn="l" rtl="0">
              <a:lnSpc>
                <a:spcPct val="150000"/>
              </a:lnSpc>
              <a:spcBef>
                <a:spcPts val="500"/>
              </a:spcBef>
              <a:spcAft>
                <a:spcPts val="0"/>
              </a:spcAft>
              <a:buClr>
                <a:schemeClr val="dk1"/>
              </a:buClr>
              <a:buSzPts val="2800"/>
              <a:buChar char="•"/>
            </a:pPr>
            <a:r>
              <a:rPr lang="en-US" sz="2800" dirty="0"/>
              <a:t>Genetic characteristics interact with the environment continually over time </a:t>
            </a:r>
            <a:endParaRPr dirty="0"/>
          </a:p>
          <a:p>
            <a:pPr marL="685800" lvl="1" indent="-228600" algn="l" rtl="0">
              <a:lnSpc>
                <a:spcPct val="150000"/>
              </a:lnSpc>
              <a:spcBef>
                <a:spcPts val="500"/>
              </a:spcBef>
              <a:spcAft>
                <a:spcPts val="0"/>
              </a:spcAft>
              <a:buClr>
                <a:schemeClr val="dk1"/>
              </a:buClr>
              <a:buSzPts val="2800"/>
              <a:buChar char="•"/>
            </a:pPr>
            <a:r>
              <a:rPr lang="en-US" sz="2800" dirty="0"/>
              <a:t>Brain development is most active during the first three years after birth</a:t>
            </a:r>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4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80" name="Google Shape;380;p48"/>
          <p:cNvSpPr txBox="1">
            <a:spLocks noGrp="1"/>
          </p:cNvSpPr>
          <p:nvPr>
            <p:ph idx="1"/>
          </p:nvPr>
        </p:nvSpPr>
        <p:spPr>
          <a:xfrm>
            <a:off x="628650" y="1518249"/>
            <a:ext cx="7886700" cy="4658714"/>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u="sng" dirty="0">
                <a:solidFill>
                  <a:schemeClr val="hlink"/>
                </a:solidFill>
                <a:hlinkClick r:id="rId3"/>
              </a:rPr>
              <a:t>Basics about FASDs | CDC</a:t>
            </a:r>
            <a:endParaRPr dirty="0"/>
          </a:p>
          <a:p>
            <a:pPr marL="228600" lvl="0" indent="-228600" algn="l" rtl="0">
              <a:lnSpc>
                <a:spcPct val="150000"/>
              </a:lnSpc>
              <a:spcBef>
                <a:spcPts val="1000"/>
              </a:spcBef>
              <a:spcAft>
                <a:spcPts val="0"/>
              </a:spcAft>
              <a:buClr>
                <a:schemeClr val="dk1"/>
              </a:buClr>
              <a:buSzPts val="2800"/>
              <a:buChar char="•"/>
            </a:pPr>
            <a:r>
              <a:rPr lang="en-US" dirty="0"/>
              <a:t>Healthy People 2030, U.S. Department of Health and Human Services, Office of Disease Prevention and Health Promotion. Retrieved [date graphic was accessed], from </a:t>
            </a:r>
            <a:r>
              <a:rPr lang="en-US" dirty="0">
                <a:hlinkClick r:id="rId4"/>
              </a:rPr>
              <a:t>https://health.gov/healthypeople/objectives-and-data/social-determinants-health</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4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386" name="Google Shape;386;p4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u="sng" dirty="0">
                <a:solidFill>
                  <a:schemeClr val="hlink"/>
                </a:solidFill>
                <a:hlinkClick r:id="rId3"/>
              </a:rPr>
              <a:t>Brain Wonders: Nurturing Healthy Brain Development from Birth • ZERO TO THREE</a:t>
            </a:r>
            <a:endParaRPr dirty="0"/>
          </a:p>
          <a:p>
            <a:pPr marL="228600" lvl="0" indent="-228600" algn="l" rtl="0">
              <a:lnSpc>
                <a:spcPct val="150000"/>
              </a:lnSpc>
              <a:spcBef>
                <a:spcPts val="1000"/>
              </a:spcBef>
              <a:spcAft>
                <a:spcPts val="0"/>
              </a:spcAft>
              <a:buClr>
                <a:schemeClr val="dk1"/>
              </a:buClr>
              <a:buSzPts val="2800"/>
              <a:buChar char="•"/>
            </a:pPr>
            <a:r>
              <a:rPr lang="en-US" dirty="0"/>
              <a:t>Early Childhood Personnel Center Website: Cross disciplinary case studies, Maria’s story </a:t>
            </a:r>
            <a:r>
              <a:rPr lang="en-US" u="sng" dirty="0">
                <a:solidFill>
                  <a:schemeClr val="hlink"/>
                </a:solidFill>
                <a:hlinkClick r:id="rId4"/>
              </a:rPr>
              <a:t>Case-Study-Maria-Professionalism.pdf (ecpcta.org)</a:t>
            </a:r>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85;p49">
            <a:extLst>
              <a:ext uri="{FF2B5EF4-FFF2-40B4-BE49-F238E27FC236}">
                <a16:creationId xmlns:a16="http://schemas.microsoft.com/office/drawing/2014/main" id="{D35F2438-45B8-4C18-A1F8-A03F948525E5}"/>
              </a:ext>
            </a:extLst>
          </p:cNvPr>
          <p:cNvSpPr txBox="1">
            <a:spLocks/>
          </p:cNvSpPr>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a:lstStyle>
          <a:p>
            <a:pPr algn="ctr">
              <a:spcBef>
                <a:spcPts val="0"/>
              </a:spcBef>
              <a:buClr>
                <a:schemeClr val="dk1"/>
              </a:buClr>
              <a:buSzPts val="3600"/>
              <a:buFont typeface="Calibri"/>
              <a:buNone/>
            </a:pPr>
            <a:r>
              <a:rPr lang="en-US" sz="3600" dirty="0">
                <a:latin typeface="+mn-lt"/>
              </a:rPr>
              <a:t>Disclaimer</a:t>
            </a:r>
            <a:endParaRPr lang="en-US" dirty="0">
              <a:latin typeface="+mn-lt"/>
            </a:endParaRPr>
          </a:p>
        </p:txBody>
      </p:sp>
    </p:spTree>
    <p:extLst>
      <p:ext uri="{BB962C8B-B14F-4D97-AF65-F5344CB8AC3E}">
        <p14:creationId xmlns:p14="http://schemas.microsoft.com/office/powerpoint/2010/main" val="1732177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Brain Development</a:t>
            </a:r>
            <a:endParaRPr/>
          </a:p>
        </p:txBody>
      </p:sp>
      <p:sp>
        <p:nvSpPr>
          <p:cNvPr id="96" name="Google Shape;96;p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3200"/>
              <a:buChar char="•"/>
            </a:pPr>
            <a:r>
              <a:rPr lang="en-US" sz="3200"/>
              <a:t>An ongoing interaction between:</a:t>
            </a:r>
            <a:endParaRPr/>
          </a:p>
          <a:p>
            <a:pPr marL="685800" lvl="1" indent="-228600" algn="l" rtl="0">
              <a:lnSpc>
                <a:spcPct val="150000"/>
              </a:lnSpc>
              <a:spcBef>
                <a:spcPts val="500"/>
              </a:spcBef>
              <a:spcAft>
                <a:spcPts val="0"/>
              </a:spcAft>
              <a:buClr>
                <a:schemeClr val="dk1"/>
              </a:buClr>
              <a:buSzPts val="3200"/>
              <a:buChar char="•"/>
            </a:pPr>
            <a:r>
              <a:rPr lang="en-US" sz="3200"/>
              <a:t>Genetics</a:t>
            </a:r>
            <a:endParaRPr/>
          </a:p>
          <a:p>
            <a:pPr marL="685800" lvl="1" indent="-228600" algn="l" rtl="0">
              <a:lnSpc>
                <a:spcPct val="150000"/>
              </a:lnSpc>
              <a:spcBef>
                <a:spcPts val="500"/>
              </a:spcBef>
              <a:spcAft>
                <a:spcPts val="0"/>
              </a:spcAft>
              <a:buClr>
                <a:schemeClr val="dk1"/>
              </a:buClr>
              <a:buSzPts val="3200"/>
              <a:buChar char="•"/>
            </a:pPr>
            <a:r>
              <a:rPr lang="en-US" sz="3200"/>
              <a:t>Environment</a:t>
            </a:r>
            <a:endParaRPr/>
          </a:p>
          <a:p>
            <a:pPr marL="685800" lvl="1" indent="-228600" algn="l" rtl="0">
              <a:lnSpc>
                <a:spcPct val="150000"/>
              </a:lnSpc>
              <a:spcBef>
                <a:spcPts val="500"/>
              </a:spcBef>
              <a:spcAft>
                <a:spcPts val="0"/>
              </a:spcAft>
              <a:buClr>
                <a:schemeClr val="dk1"/>
              </a:buClr>
              <a:buSzPts val="3200"/>
              <a:buChar char="•"/>
            </a:pPr>
            <a:r>
              <a:rPr lang="en-US" sz="3200"/>
              <a:t>Experience</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Development and Learning</a:t>
            </a:r>
            <a:endParaRPr/>
          </a:p>
        </p:txBody>
      </p:sp>
      <p:sp>
        <p:nvSpPr>
          <p:cNvPr id="103" name="Google Shape;103;p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Research shows environmental factors in children’s younger years play the largest role in negative outcomes (Nelson et al., 2020)</a:t>
            </a:r>
            <a:endParaRPr dirty="0"/>
          </a:p>
          <a:p>
            <a:pPr marL="228600" lvl="0" indent="-228600" algn="l" rtl="0">
              <a:lnSpc>
                <a:spcPct val="150000"/>
              </a:lnSpc>
              <a:spcBef>
                <a:spcPts val="1000"/>
              </a:spcBef>
              <a:spcAft>
                <a:spcPts val="0"/>
              </a:spcAft>
              <a:buClr>
                <a:schemeClr val="dk1"/>
              </a:buClr>
              <a:buSzPts val="2800"/>
              <a:buChar char="•"/>
            </a:pPr>
            <a:r>
              <a:rPr lang="en-US" dirty="0"/>
              <a:t>Healthy development in the early years provides the building blocks for later years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Adverse Childhood Experiences (ACES)</a:t>
            </a:r>
            <a:endParaRPr dirty="0"/>
          </a:p>
        </p:txBody>
      </p:sp>
      <p:sp>
        <p:nvSpPr>
          <p:cNvPr id="110" name="Google Shape;110;p8"/>
          <p:cNvSpPr txBox="1">
            <a:spLocks noGrp="1"/>
          </p:cNvSpPr>
          <p:nvPr>
            <p:ph idx="1"/>
          </p:nvPr>
        </p:nvSpPr>
        <p:spPr>
          <a:xfrm>
            <a:off x="628650" y="1377387"/>
            <a:ext cx="7886700" cy="4799576"/>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Experience of violence, abuse, neglect</a:t>
            </a:r>
            <a:endParaRPr dirty="0"/>
          </a:p>
          <a:p>
            <a:pPr marL="228600" lvl="0" indent="-228600" algn="l" rtl="0">
              <a:lnSpc>
                <a:spcPct val="150000"/>
              </a:lnSpc>
              <a:spcBef>
                <a:spcPts val="1000"/>
              </a:spcBef>
              <a:spcAft>
                <a:spcPts val="0"/>
              </a:spcAft>
              <a:buClr>
                <a:schemeClr val="dk1"/>
              </a:buClr>
              <a:buSzPts val="2800"/>
              <a:buChar char="•"/>
            </a:pPr>
            <a:r>
              <a:rPr lang="en-US" dirty="0"/>
              <a:t>Witnessing violence at home or in the community</a:t>
            </a:r>
            <a:endParaRPr dirty="0"/>
          </a:p>
          <a:p>
            <a:pPr marL="228600" lvl="0" indent="-228600" algn="l" rtl="0">
              <a:lnSpc>
                <a:spcPct val="150000"/>
              </a:lnSpc>
              <a:spcBef>
                <a:spcPts val="1000"/>
              </a:spcBef>
              <a:spcAft>
                <a:spcPts val="0"/>
              </a:spcAft>
              <a:buClr>
                <a:schemeClr val="dk1"/>
              </a:buClr>
              <a:buSzPts val="2800"/>
              <a:buChar char="•"/>
            </a:pPr>
            <a:r>
              <a:rPr lang="en-US" dirty="0"/>
              <a:t>Loss of primary caregiver</a:t>
            </a:r>
            <a:endParaRPr dirty="0"/>
          </a:p>
          <a:p>
            <a:pPr marL="228600" lvl="0" indent="-228600" algn="l" rtl="0">
              <a:lnSpc>
                <a:spcPct val="150000"/>
              </a:lnSpc>
              <a:spcBef>
                <a:spcPts val="1000"/>
              </a:spcBef>
              <a:spcAft>
                <a:spcPts val="0"/>
              </a:spcAft>
              <a:buClr>
                <a:schemeClr val="dk1"/>
              </a:buClr>
              <a:buSzPts val="2800"/>
              <a:buChar char="•"/>
            </a:pPr>
            <a:r>
              <a:rPr lang="en-US" dirty="0"/>
              <a:t>Caregiver lives with addiction/unaddressed mental health challenges</a:t>
            </a:r>
            <a:endParaRPr dirty="0"/>
          </a:p>
          <a:p>
            <a:pPr marL="228600" lvl="0" indent="-228600" algn="l" rtl="0">
              <a:lnSpc>
                <a:spcPct val="150000"/>
              </a:lnSpc>
              <a:spcBef>
                <a:spcPts val="1000"/>
              </a:spcBef>
              <a:spcAft>
                <a:spcPts val="0"/>
              </a:spcAft>
              <a:buClr>
                <a:schemeClr val="dk1"/>
              </a:buClr>
              <a:buSzPts val="2800"/>
              <a:buChar char="•"/>
            </a:pPr>
            <a:r>
              <a:rPr lang="en-US" dirty="0"/>
              <a:t>Instability (e.g., caregiver hospitalized, incarcerated)</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Consequences of ACES</a:t>
            </a:r>
            <a:endParaRPr dirty="0"/>
          </a:p>
        </p:txBody>
      </p:sp>
      <p:sp>
        <p:nvSpPr>
          <p:cNvPr id="117" name="Google Shape;117;p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3200"/>
              <a:buChar char="•"/>
            </a:pPr>
            <a:r>
              <a:rPr lang="en-US" sz="3200" dirty="0"/>
              <a:t>Chronic health problems</a:t>
            </a:r>
            <a:endParaRPr dirty="0"/>
          </a:p>
          <a:p>
            <a:pPr marL="228600" lvl="0" indent="-228600" algn="l" rtl="0">
              <a:lnSpc>
                <a:spcPct val="150000"/>
              </a:lnSpc>
              <a:spcBef>
                <a:spcPts val="1000"/>
              </a:spcBef>
              <a:spcAft>
                <a:spcPts val="0"/>
              </a:spcAft>
              <a:buClr>
                <a:schemeClr val="dk1"/>
              </a:buClr>
              <a:buSzPts val="3200"/>
              <a:buChar char="•"/>
            </a:pPr>
            <a:r>
              <a:rPr lang="en-US" sz="3200" dirty="0"/>
              <a:t>Mental health problems</a:t>
            </a:r>
            <a:endParaRPr dirty="0"/>
          </a:p>
          <a:p>
            <a:pPr marL="228600" lvl="0" indent="-228600" algn="l" rtl="0">
              <a:lnSpc>
                <a:spcPct val="150000"/>
              </a:lnSpc>
              <a:spcBef>
                <a:spcPts val="1000"/>
              </a:spcBef>
              <a:spcAft>
                <a:spcPts val="0"/>
              </a:spcAft>
              <a:buClr>
                <a:schemeClr val="dk1"/>
              </a:buClr>
              <a:buSzPts val="3200"/>
              <a:buChar char="•"/>
            </a:pPr>
            <a:r>
              <a:rPr lang="en-US" sz="3200" dirty="0"/>
              <a:t>Negative impact on school success, job opportunities, relationships</a:t>
            </a:r>
            <a:endParaRPr dirty="0"/>
          </a:p>
        </p:txBody>
      </p:sp>
    </p:spTree>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5616</Words>
  <Application>Microsoft Office PowerPoint</Application>
  <PresentationFormat>On-screen Show (4:3)</PresentationFormat>
  <Paragraphs>481</Paragraphs>
  <Slides>52</Slides>
  <Notes>51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2_Office Theme</vt:lpstr>
      <vt:lpstr>Child Development and Early Learning:  Early Learning &amp; Development Theory &amp; Philosophy</vt:lpstr>
      <vt:lpstr>Standard 1 </vt:lpstr>
      <vt:lpstr>Component: 1.3</vt:lpstr>
      <vt:lpstr>Objectives</vt:lpstr>
      <vt:lpstr>Development and Learning</vt:lpstr>
      <vt:lpstr>Brain Development</vt:lpstr>
      <vt:lpstr>Development and Learning</vt:lpstr>
      <vt:lpstr>Adverse Childhood Experiences (ACES)</vt:lpstr>
      <vt:lpstr>Consequences of ACES</vt:lpstr>
      <vt:lpstr>Protective Factors: Resilience</vt:lpstr>
      <vt:lpstr>Genetic Factors Inform the Effects of Environment and Experience</vt:lpstr>
      <vt:lpstr>Genetic Foundations </vt:lpstr>
      <vt:lpstr>Genetic Foundations </vt:lpstr>
      <vt:lpstr>Genetic Traits</vt:lpstr>
      <vt:lpstr>Video: Temperament</vt:lpstr>
      <vt:lpstr>Video: Temperament </vt:lpstr>
      <vt:lpstr>Genetic Foundations </vt:lpstr>
      <vt:lpstr>Genetic Foundations </vt:lpstr>
      <vt:lpstr>Genetic Foundations </vt:lpstr>
      <vt:lpstr>Genetic Disorders</vt:lpstr>
      <vt:lpstr>Genetic Disorders</vt:lpstr>
      <vt:lpstr>Genetic Disorders</vt:lpstr>
      <vt:lpstr>Environmental Factors: Prenatal and Perinatal Influences on Development </vt:lpstr>
      <vt:lpstr>Preterm Birth and Low Birthweight</vt:lpstr>
      <vt:lpstr>Risk Factors for Prematurity and LBW</vt:lpstr>
      <vt:lpstr>Maternal health and pregnancy complications</vt:lpstr>
      <vt:lpstr>Maternal Diet </vt:lpstr>
      <vt:lpstr>Infectious Agents </vt:lpstr>
      <vt:lpstr>Environmental Toxins</vt:lpstr>
      <vt:lpstr>Substance Use During Pregnancy</vt:lpstr>
      <vt:lpstr>Substance Use During Pregnancy: Alcohol</vt:lpstr>
      <vt:lpstr>Stress and Depression</vt:lpstr>
      <vt:lpstr>Social Determinants of Health (SDOH)</vt:lpstr>
      <vt:lpstr>Examples:  Social Determinants of Health</vt:lpstr>
      <vt:lpstr>Social Determinants of Health:  5 Domains </vt:lpstr>
      <vt:lpstr>1. Economic Stability</vt:lpstr>
      <vt:lpstr>2. Education Access and Quality</vt:lpstr>
      <vt:lpstr>3. Health Care Access and Quality</vt:lpstr>
      <vt:lpstr>4. Neighborhood/Built Environment</vt:lpstr>
      <vt:lpstr>5. Social and Community Context</vt:lpstr>
      <vt:lpstr>Bringing It All Together To Support Healthy Development</vt:lpstr>
      <vt:lpstr>Brain Wonders: Nurturing Healthy Brain Development from Birth</vt:lpstr>
      <vt:lpstr>Group Activity</vt:lpstr>
      <vt:lpstr>References and Resources</vt:lpstr>
      <vt:lpstr>References and Resources</vt:lpstr>
      <vt:lpstr>References and Resources</vt:lpstr>
      <vt:lpstr>References and Resources</vt:lpstr>
      <vt:lpstr>References and Resources</vt:lpstr>
      <vt:lpstr>References and Resources</vt:lpstr>
      <vt:lpstr>References and Resources</vt:lpstr>
      <vt:lpstr>References and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Development and Early Learning:  Early Learning &amp; Development Theory &amp; Philosophy</dc:title>
  <dc:creator>Bruder,Mary Elizabeth</dc:creator>
  <cp:lastModifiedBy>Darla Gundler</cp:lastModifiedBy>
  <cp:revision>21</cp:revision>
  <dcterms:created xsi:type="dcterms:W3CDTF">2019-01-16T15:23:53Z</dcterms:created>
  <dcterms:modified xsi:type="dcterms:W3CDTF">2023-09-14T20:38:04Z</dcterms:modified>
</cp:coreProperties>
</file>