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3" r:id="rId1"/>
  </p:sldMasterIdLst>
  <p:notesMasterIdLst>
    <p:notesMasterId r:id="rId30"/>
  </p:notes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3" roundtripDataSignature="AMtx7mhN0Skw9ca+YjGXrBr0+iWC4J/io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54" autoAdjust="0"/>
    <p:restoredTop sz="70979" autoAdjust="0"/>
  </p:normalViewPr>
  <p:slideViewPr>
    <p:cSldViewPr snapToGrid="0">
      <p:cViewPr varScale="1">
        <p:scale>
          <a:sx n="70" d="100"/>
          <a:sy n="70" d="100"/>
        </p:scale>
        <p:origin x="2694" y="60"/>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752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customschemas.google.com/relationships/presentationmetadata" Target="meta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doi.org/10.1080/10522150802713322"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s://www.pearson.com/us/higher-education/product/Turnbull-Families-Professionals-and-Exceptionality-Positive-Outcomes-Through-Partnerships-and-Trust-6th-Edition/9780137070480.html" TargetMode="External"/><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w.puckett.org/presentations/FamilyCapBuildEarlyChildInt_11_2010.pdf" TargetMode="External"/><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1" name="Google Shape;61;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2" name="Google Shape;112;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https://developingchild.harvard.edu/resources/building-adult-capabilities-to-improve-child-outcomes-a-theory-of-change/</a:t>
            </a:r>
          </a:p>
          <a:p>
            <a:pPr marL="0" lvl="0" indent="0" algn="l" rtl="0">
              <a:spcBef>
                <a:spcPts val="0"/>
              </a:spcBef>
              <a:spcAft>
                <a:spcPts val="0"/>
              </a:spcAft>
              <a:buNone/>
            </a:pPr>
            <a:endParaRPr lang="en-US" dirty="0"/>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200" dirty="0"/>
              <a:t>https://www.youtube.com/watch?v=urU-a_FsS5Y</a:t>
            </a:r>
          </a:p>
          <a:p>
            <a:pPr marL="0" lvl="0" indent="0" algn="l" rtl="0">
              <a:spcBef>
                <a:spcPts val="0"/>
              </a:spcBef>
              <a:spcAft>
                <a:spcPts val="0"/>
              </a:spcAft>
              <a:buNone/>
            </a:pPr>
            <a:endParaRPr dirty="0"/>
          </a:p>
        </p:txBody>
      </p:sp>
      <p:sp>
        <p:nvSpPr>
          <p:cNvPr id="113" name="Google Shape;113;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6" name="Google Shape;126;p1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2" name="Google Shape;132;p1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1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8" name="Google Shape;138;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200" b="0" i="0">
                <a:solidFill>
                  <a:schemeClr val="dk1"/>
                </a:solidFill>
                <a:latin typeface="Calibri"/>
                <a:ea typeface="Calibri"/>
                <a:cs typeface="Calibri"/>
                <a:sym typeface="Calibri"/>
              </a:rPr>
              <a:t>Friedman, D. (2006). What Science Is Telling Us: How Neurobiology and Developmental Psychology Are Changing the Way Policymakers and Communities Think about the Developing Child. Perspectives. </a:t>
            </a:r>
            <a:r>
              <a:rPr lang="en-US" sz="1200" b="0" i="1">
                <a:solidFill>
                  <a:schemeClr val="dk1"/>
                </a:solidFill>
                <a:latin typeface="Calibri"/>
                <a:ea typeface="Calibri"/>
                <a:cs typeface="Calibri"/>
                <a:sym typeface="Calibri"/>
              </a:rPr>
              <a:t>National Scientific Council on the Developing Child</a:t>
            </a:r>
            <a:r>
              <a:rPr lang="en-US" sz="1200" b="0" i="0">
                <a:solidFill>
                  <a:schemeClr val="dk1"/>
                </a:solidFill>
                <a:latin typeface="Calibri"/>
                <a:ea typeface="Calibri"/>
                <a:cs typeface="Calibri"/>
                <a:sym typeface="Calibri"/>
              </a:rPr>
              <a:t>.</a:t>
            </a:r>
            <a:endParaRPr/>
          </a:p>
          <a:p>
            <a:pPr marL="0" lvl="0" indent="0" algn="l" rtl="0">
              <a:spcBef>
                <a:spcPts val="0"/>
              </a:spcBef>
              <a:spcAft>
                <a:spcPts val="0"/>
              </a:spcAft>
              <a:buNone/>
            </a:pP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US" sz="1200" b="0" i="0">
                <a:solidFill>
                  <a:schemeClr val="dk1"/>
                </a:solidFill>
                <a:latin typeface="Calibri"/>
                <a:ea typeface="Calibri"/>
                <a:cs typeface="Calibri"/>
                <a:sym typeface="Calibri"/>
              </a:rPr>
              <a:t>Shonkoff, J. P. (2017). Breakthrough impacts: What science tells us about supporting early childhood development. </a:t>
            </a:r>
            <a:r>
              <a:rPr lang="en-US" sz="1200" b="0" i="1">
                <a:solidFill>
                  <a:schemeClr val="dk1"/>
                </a:solidFill>
                <a:latin typeface="Calibri"/>
                <a:ea typeface="Calibri"/>
                <a:cs typeface="Calibri"/>
                <a:sym typeface="Calibri"/>
              </a:rPr>
              <a:t>YC Young Children</a:t>
            </a:r>
            <a:r>
              <a:rPr lang="en-US" sz="1200" b="0" i="0">
                <a:solidFill>
                  <a:schemeClr val="dk1"/>
                </a:solidFill>
                <a:latin typeface="Calibri"/>
                <a:ea typeface="Calibri"/>
                <a:cs typeface="Calibri"/>
                <a:sym typeface="Calibri"/>
              </a:rPr>
              <a:t>, </a:t>
            </a:r>
            <a:r>
              <a:rPr lang="en-US" sz="1200" b="0" i="1">
                <a:solidFill>
                  <a:schemeClr val="dk1"/>
                </a:solidFill>
                <a:latin typeface="Calibri"/>
                <a:ea typeface="Calibri"/>
                <a:cs typeface="Calibri"/>
                <a:sym typeface="Calibri"/>
              </a:rPr>
              <a:t>72</a:t>
            </a:r>
            <a:r>
              <a:rPr lang="en-US" sz="1200" b="0" i="0">
                <a:solidFill>
                  <a:schemeClr val="dk1"/>
                </a:solidFill>
                <a:latin typeface="Calibri"/>
                <a:ea typeface="Calibri"/>
                <a:cs typeface="Calibri"/>
                <a:sym typeface="Calibri"/>
              </a:rPr>
              <a:t>(2), 8-16.</a:t>
            </a:r>
            <a:endParaRPr/>
          </a:p>
          <a:p>
            <a:pPr marL="0" lvl="0" indent="0" algn="l" rtl="0">
              <a:spcBef>
                <a:spcPts val="0"/>
              </a:spcBef>
              <a:spcAft>
                <a:spcPts val="0"/>
              </a:spcAft>
              <a:buNone/>
            </a:pP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US"/>
              <a:t>National Early Childhood Technical Assistance Center, 2008</a:t>
            </a:r>
            <a:endParaRPr/>
          </a:p>
          <a:p>
            <a:pPr marL="0" lvl="0" indent="0" algn="l" rtl="0">
              <a:spcBef>
                <a:spcPts val="0"/>
              </a:spcBef>
              <a:spcAft>
                <a:spcPts val="0"/>
              </a:spcAft>
              <a:buNone/>
            </a:pPr>
            <a:r>
              <a:rPr lang="en-US" sz="1200" b="0" i="0">
                <a:solidFill>
                  <a:schemeClr val="dk1"/>
                </a:solidFill>
                <a:latin typeface="Calibri"/>
                <a:ea typeface="Calibri"/>
                <a:cs typeface="Calibri"/>
                <a:sym typeface="Calibri"/>
              </a:rPr>
              <a:t>Carl J. Dunst &amp; Carol M. Trivette (2009) Capacity-Building Family-Systems Intervention Practices, Journal of Family Social Work, 12:2, 119-143, DOI: </a:t>
            </a:r>
            <a:r>
              <a:rPr lang="en-US" sz="1200" b="0" i="0" u="sng">
                <a:solidFill>
                  <a:schemeClr val="dk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10.1080/10522150802713322</a:t>
            </a:r>
            <a:endParaRPr/>
          </a:p>
          <a:p>
            <a:pPr marL="0" lvl="0" indent="0" algn="l" rtl="0">
              <a:spcBef>
                <a:spcPts val="0"/>
              </a:spcBef>
              <a:spcAft>
                <a:spcPts val="0"/>
              </a:spcAft>
              <a:buNone/>
            </a:pPr>
            <a:endParaRPr/>
          </a:p>
        </p:txBody>
      </p:sp>
      <p:sp>
        <p:nvSpPr>
          <p:cNvPr id="139" name="Google Shape;139;p1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5" name="Google Shape;145;p1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1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1" name="Google Shape;151;p1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Dunst &amp; Trivette, 2009</a:t>
            </a:r>
            <a:endParaRPr/>
          </a:p>
        </p:txBody>
      </p:sp>
      <p:sp>
        <p:nvSpPr>
          <p:cNvPr id="152" name="Google Shape;152;p1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1" name="Google Shape;161;p1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1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7" name="Google Shape;167;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Liu, S., Phu, T., Hurwich-Russ, E., Mcgee, D., Watamura, S., Fisher, P. (2021) Improving caregiver self-efficacy and children’s behavioral outcomes via a brief strength-based video coaching intervention: results from a randomized control trial. </a:t>
            </a:r>
            <a:r>
              <a:rPr lang="en-US" sz="1200" b="0" i="1">
                <a:solidFill>
                  <a:schemeClr val="dk1"/>
                </a:solidFill>
                <a:latin typeface="Calibri"/>
                <a:ea typeface="Calibri"/>
                <a:cs typeface="Calibri"/>
                <a:sym typeface="Calibri"/>
              </a:rPr>
              <a:t>Prev Sci</a:t>
            </a:r>
            <a:r>
              <a:rPr lang="en-US" sz="1200" b="0" i="0">
                <a:solidFill>
                  <a:schemeClr val="dk1"/>
                </a:solidFill>
                <a:latin typeface="Calibri"/>
                <a:ea typeface="Calibri"/>
                <a:cs typeface="Calibri"/>
                <a:sym typeface="Calibri"/>
              </a:rPr>
              <a:t> (2021). https://doi.org/10.1007/s11121-021-01251-6.</a:t>
            </a:r>
            <a:endParaRPr/>
          </a:p>
        </p:txBody>
      </p:sp>
      <p:sp>
        <p:nvSpPr>
          <p:cNvPr id="168" name="Google Shape;168;p1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1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4" name="Google Shape;174;p1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Capacity-Building Family-Systems Intervention Practices</a:t>
            </a:r>
            <a:endParaRPr/>
          </a:p>
          <a:p>
            <a:pPr marL="0" lvl="0" indent="0" algn="l" rtl="0">
              <a:spcBef>
                <a:spcPts val="0"/>
              </a:spcBef>
              <a:spcAft>
                <a:spcPts val="0"/>
              </a:spcAft>
              <a:buNone/>
            </a:pPr>
            <a:r>
              <a:rPr lang="en-US"/>
              <a:t>Carl J. Dunst &amp;Carol M. Trivette</a:t>
            </a:r>
            <a:endParaRPr/>
          </a:p>
          <a:p>
            <a:pPr marL="0" lvl="0" indent="0" algn="l" rtl="0">
              <a:spcBef>
                <a:spcPts val="0"/>
              </a:spcBef>
              <a:spcAft>
                <a:spcPts val="0"/>
              </a:spcAft>
              <a:buNone/>
            </a:pPr>
            <a:r>
              <a:rPr lang="en-US"/>
              <a:t>Pages 119-143 | Published online: 08 May 2009</a:t>
            </a:r>
            <a:endParaRPr/>
          </a:p>
          <a:p>
            <a:pPr marL="0" lvl="0" indent="0" algn="l" rtl="0">
              <a:spcBef>
                <a:spcPts val="0"/>
              </a:spcBef>
              <a:spcAft>
                <a:spcPts val="0"/>
              </a:spcAft>
              <a:buNone/>
            </a:pPr>
            <a:endParaRPr/>
          </a:p>
        </p:txBody>
      </p:sp>
      <p:sp>
        <p:nvSpPr>
          <p:cNvPr id="175" name="Google Shape;175;p1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1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https://connectmodules.dec-sped.org/connect-modules/learners/module-4/step-3/a-definition/</a:t>
            </a:r>
            <a:endParaRPr dirty="0"/>
          </a:p>
        </p:txBody>
      </p:sp>
      <p:sp>
        <p:nvSpPr>
          <p:cNvPr id="181" name="Google Shape;181;p1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7" name="Google Shape;67;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2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7" name="Google Shape;187;p2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8" name="Google Shape;188;p2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20</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2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4" name="Google Shape;194;p2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Meeting families where they are takes time, often more time than we feel we have when there is so much paperwork, and so many things to be done to get services in place.</a:t>
            </a:r>
            <a:endParaRPr/>
          </a:p>
          <a:p>
            <a:pPr marL="0" lvl="0" indent="0" algn="l" rtl="0">
              <a:spcBef>
                <a:spcPts val="0"/>
              </a:spcBef>
              <a:spcAft>
                <a:spcPts val="0"/>
              </a:spcAft>
              <a:buNone/>
            </a:pPr>
            <a:endParaRPr/>
          </a:p>
          <a:p>
            <a:pPr marL="0" lvl="0" indent="0" algn="l" rtl="0">
              <a:spcBef>
                <a:spcPts val="0"/>
              </a:spcBef>
              <a:spcAft>
                <a:spcPts val="0"/>
              </a:spcAft>
              <a:buNone/>
            </a:pPr>
            <a:r>
              <a:rPr lang="en-US"/>
              <a:t>But effective intervention cannot be accomplished before we fully understand who the family and their child are, their circumstances and priorities, and making sure we are making it possible for them to engage with services by acknowledging threats to their well being (lack of access to safe housing, adequate nutrition, mental health services) from the start, and finding links to address those threats.</a:t>
            </a:r>
            <a:endParaRPr/>
          </a:p>
          <a:p>
            <a:pPr marL="0" lvl="0" indent="0" algn="l" rtl="0">
              <a:spcBef>
                <a:spcPts val="0"/>
              </a:spcBef>
              <a:spcAft>
                <a:spcPts val="0"/>
              </a:spcAft>
              <a:buNone/>
            </a:pPr>
            <a:endParaRPr/>
          </a:p>
          <a:p>
            <a:pPr marL="0" lvl="0" indent="0" algn="l" rtl="0">
              <a:spcBef>
                <a:spcPts val="0"/>
              </a:spcBef>
              <a:spcAft>
                <a:spcPts val="0"/>
              </a:spcAft>
              <a:buNone/>
            </a:pPr>
            <a:r>
              <a:rPr lang="en-US"/>
              <a:t>We want to be mindful about their previous experiences with helping professionals – have they been positive, negative? Might they feel that your presence is a threat to their family, based on previous experiences? How can we help families understand our presence as equals rather than as authorities?</a:t>
            </a:r>
            <a:endParaRPr/>
          </a:p>
          <a:p>
            <a:pPr marL="0" lvl="0" indent="0" algn="l" rtl="0">
              <a:spcBef>
                <a:spcPts val="0"/>
              </a:spcBef>
              <a:spcAft>
                <a:spcPts val="0"/>
              </a:spcAft>
              <a:buNone/>
            </a:pPr>
            <a:endParaRPr/>
          </a:p>
          <a:p>
            <a:pPr marL="0" lvl="0" indent="0" algn="l" rtl="0">
              <a:spcBef>
                <a:spcPts val="0"/>
              </a:spcBef>
              <a:spcAft>
                <a:spcPts val="0"/>
              </a:spcAft>
              <a:buNone/>
            </a:pPr>
            <a:r>
              <a:rPr lang="en-US"/>
              <a:t>We also want to understand how the words we use – delay, disability, deficit – are landing for them. Often, parents of children with newly-identified concerns are overwhelmed by these words, and can’t make clear decisions when they are dealing with a “fight – flight – freeze” response as providers share results of assessments and talk about plans. It’s OK to notice the words that family members themselves use to describe their child’s concerns, and to talk to them about how discussions about delay or disability might feel for them - always using functional and strength-based language from the start. </a:t>
            </a:r>
            <a:endParaRPr/>
          </a:p>
        </p:txBody>
      </p:sp>
      <p:sp>
        <p:nvSpPr>
          <p:cNvPr id="195" name="Google Shape;195;p2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21</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p2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1" name="Google Shape;201;p2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Bradshaw, W. (2013). A framework for providing culturally responsive early intervention services. Young Exceptional Children, V. 16 (1).</a:t>
            </a:r>
            <a:endParaRPr/>
          </a:p>
          <a:p>
            <a:pPr marL="0" lvl="0" indent="0" algn="l" rtl="0">
              <a:spcBef>
                <a:spcPts val="0"/>
              </a:spcBef>
              <a:spcAft>
                <a:spcPts val="0"/>
              </a:spcAft>
              <a:buNone/>
            </a:pPr>
            <a:endParaRPr/>
          </a:p>
          <a:p>
            <a:pPr marL="0" lvl="0" indent="0" algn="l" rtl="0">
              <a:spcBef>
                <a:spcPts val="0"/>
              </a:spcBef>
              <a:spcAft>
                <a:spcPts val="0"/>
              </a:spcAft>
              <a:buNone/>
            </a:pPr>
            <a:r>
              <a:rPr lang="en-US"/>
              <a:t>We also want to formalize time before – and after - every meeting with families that creates personal space for us to question our assumptions about how families are, what their priorities are, their expectations for their children, and the ways they interact with each other.</a:t>
            </a:r>
            <a:endParaRPr/>
          </a:p>
          <a:p>
            <a:pPr marL="0" lvl="0" indent="0" algn="l" rtl="0">
              <a:spcBef>
                <a:spcPts val="0"/>
              </a:spcBef>
              <a:spcAft>
                <a:spcPts val="0"/>
              </a:spcAft>
              <a:buNone/>
            </a:pPr>
            <a:endParaRPr/>
          </a:p>
          <a:p>
            <a:pPr marL="0" lvl="0" indent="0" algn="l" rtl="0">
              <a:spcBef>
                <a:spcPts val="0"/>
              </a:spcBef>
              <a:spcAft>
                <a:spcPts val="0"/>
              </a:spcAft>
              <a:buNone/>
            </a:pPr>
            <a:r>
              <a:rPr lang="en-US"/>
              <a:t>[Facilitator can provide examples from their own experiences, and ask the group if they can think of any experiences where they noticed that the culture of the family really stood out to them as being different from their own, and how that influenced their practice. </a:t>
            </a:r>
            <a:endParaRPr/>
          </a:p>
          <a:p>
            <a:pPr marL="0" lvl="0" indent="0" algn="l" rtl="0">
              <a:spcBef>
                <a:spcPts val="0"/>
              </a:spcBef>
              <a:spcAft>
                <a:spcPts val="0"/>
              </a:spcAft>
              <a:buNone/>
            </a:pPr>
            <a:r>
              <a:rPr lang="en-US"/>
              <a:t>Working during the discussion to support the idea that even when family values are very different, we must notice and adjust our perspective when we are privileging our own values].</a:t>
            </a:r>
            <a:endParaRPr/>
          </a:p>
        </p:txBody>
      </p:sp>
      <p:sp>
        <p:nvSpPr>
          <p:cNvPr id="202" name="Google Shape;202;p2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22</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2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8" name="Google Shape;208;p2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Before jumping into the question about  supporting social interactions, address the primal importance of the families preferred language and how they use the family’s primary language for visits and/or use interpreters, unless the family is fully bilingual. Also support discussion of the fact that she and her family are still processing a new diagnosis – how can the team, in the process of evaluation and planning, make sure that Carlos is being represented at all times as a unique, whole, and competent member of his family?</a:t>
            </a:r>
            <a:endParaRPr/>
          </a:p>
          <a:p>
            <a:pPr marL="0" lvl="0" indent="0" algn="l" rtl="0">
              <a:spcBef>
                <a:spcPts val="0"/>
              </a:spcBef>
              <a:spcAft>
                <a:spcPts val="0"/>
              </a:spcAft>
              <a:buNone/>
            </a:pPr>
            <a:endParaRPr/>
          </a:p>
          <a:p>
            <a:pPr marL="0" lvl="0" indent="0" algn="l" rtl="0">
              <a:spcBef>
                <a:spcPts val="0"/>
              </a:spcBef>
              <a:spcAft>
                <a:spcPts val="0"/>
              </a:spcAft>
              <a:buNone/>
            </a:pPr>
            <a:r>
              <a:rPr lang="en-US"/>
              <a:t>Support discussion that EI/ECSE staff need to honor the reality that Luz may not have a lot of time outside of working hard to make a living, keeping her house picked up and prepare food for her family.  </a:t>
            </a:r>
            <a:endParaRPr/>
          </a:p>
          <a:p>
            <a:pPr marL="0" lvl="0" indent="0" algn="l" rtl="0">
              <a:spcBef>
                <a:spcPts val="0"/>
              </a:spcBef>
              <a:spcAft>
                <a:spcPts val="0"/>
              </a:spcAft>
              <a:buNone/>
            </a:pPr>
            <a:endParaRPr/>
          </a:p>
          <a:p>
            <a:pPr marL="0" lvl="0" indent="0" algn="l" rtl="0">
              <a:spcBef>
                <a:spcPts val="0"/>
              </a:spcBef>
              <a:spcAft>
                <a:spcPts val="0"/>
              </a:spcAft>
              <a:buNone/>
            </a:pPr>
            <a:r>
              <a:rPr lang="en-US"/>
              <a:t>Support discussion that it might be interesting to hear how she had positive interactions with own mother – often there are times during washing up, getting dressed, preparing food , that young children have many positive interactions with their parents.</a:t>
            </a:r>
            <a:endParaRPr/>
          </a:p>
          <a:p>
            <a:pPr marL="0" lvl="0" indent="0" algn="l" rtl="0">
              <a:spcBef>
                <a:spcPts val="0"/>
              </a:spcBef>
              <a:spcAft>
                <a:spcPts val="0"/>
              </a:spcAft>
              <a:buNone/>
            </a:pPr>
            <a:endParaRPr/>
          </a:p>
          <a:p>
            <a:pPr marL="0" lvl="0" indent="0" algn="l" rtl="0">
              <a:spcBef>
                <a:spcPts val="0"/>
              </a:spcBef>
              <a:spcAft>
                <a:spcPts val="0"/>
              </a:spcAft>
              <a:buNone/>
            </a:pPr>
            <a:r>
              <a:rPr lang="en-US"/>
              <a:t>Support discussion that important interactions can happen during everyday routines – for instance, if he is taking off is shoes after coming home from the store, she can join him by taking off her own shoes, making a song about what is doing, commenting on the color of his socks, celebrating his success when the shoes come off (with or without support). During meal preparation, Carlos can be given materials that Luz uses in the kitchen to manipulate in ways that he enjoys, and Luz can comment on what he is doing and provide functional models with her own actions, like stirring ingredients in her pot – even if Carlos may be using the materials differently. The most important things to remember is that learning opportunities that reinforce the desire to be in the company of others, rather than leave the interaction completely – are vitally important for young children with ASD.</a:t>
            </a:r>
            <a:endParaRPr/>
          </a:p>
          <a:p>
            <a:pPr marL="0" lvl="0" indent="0" algn="l" rtl="0">
              <a:spcBef>
                <a:spcPts val="0"/>
              </a:spcBef>
              <a:spcAft>
                <a:spcPts val="0"/>
              </a:spcAft>
              <a:buNone/>
            </a:pPr>
            <a:endParaRPr/>
          </a:p>
          <a:p>
            <a:pPr marL="0" lvl="0" indent="0" algn="l" rtl="0">
              <a:spcBef>
                <a:spcPts val="0"/>
              </a:spcBef>
              <a:spcAft>
                <a:spcPts val="0"/>
              </a:spcAft>
              <a:buNone/>
            </a:pPr>
            <a:r>
              <a:rPr lang="en-US"/>
              <a:t>Always acknowledging that it is not easy to include a young child in everyday routines, and at the same time celebrating when he can stay present and share attention during daily interactions.</a:t>
            </a:r>
            <a:endParaRPr/>
          </a:p>
          <a:p>
            <a:pPr marL="0" lvl="0" indent="0" algn="l" rtl="0">
              <a:spcBef>
                <a:spcPts val="0"/>
              </a:spcBef>
              <a:spcAft>
                <a:spcPts val="0"/>
              </a:spcAft>
              <a:buNone/>
            </a:pPr>
            <a:endParaRPr/>
          </a:p>
          <a:p>
            <a:pPr marL="0" lvl="0" indent="0" algn="l" rtl="0">
              <a:spcBef>
                <a:spcPts val="0"/>
              </a:spcBef>
              <a:spcAft>
                <a:spcPts val="0"/>
              </a:spcAft>
              <a:buNone/>
            </a:pPr>
            <a:r>
              <a:rPr lang="en-US"/>
              <a:t>If Carlos has cousins or peers around -  they can be invited to hand him interesting objects, join him in physical games that Carlos likes( like jumping, which his mother says he likes) give him materials like cars to help him join them and do what they do. Support discussion that siblings/peers are powerful models and interventionists!</a:t>
            </a:r>
            <a:endParaRPr/>
          </a:p>
          <a:p>
            <a:pPr marL="0" lvl="0" indent="0" algn="l" rtl="0">
              <a:spcBef>
                <a:spcPts val="0"/>
              </a:spcBef>
              <a:spcAft>
                <a:spcPts val="0"/>
              </a:spcAft>
              <a:buNone/>
            </a:pPr>
            <a:endParaRPr/>
          </a:p>
        </p:txBody>
      </p:sp>
      <p:sp>
        <p:nvSpPr>
          <p:cNvPr id="209" name="Google Shape;209;p2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23</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p2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5" name="Google Shape;215;p2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https://ecpcta.org/wp-content/uploads/sites/2810/2021/01/Case-Study-Antonia-Family.Centered.Practice.pdf</a:t>
            </a:r>
            <a:endParaRPr dirty="0"/>
          </a:p>
          <a:p>
            <a:pPr marL="0" lvl="0" indent="0" algn="l" rtl="0">
              <a:spcBef>
                <a:spcPts val="0"/>
              </a:spcBef>
              <a:spcAft>
                <a:spcPts val="0"/>
              </a:spcAft>
              <a:buNone/>
            </a:pPr>
            <a:endParaRPr lang="en-US" dirty="0"/>
          </a:p>
          <a:p>
            <a:pPr marL="0" lvl="0" indent="0" algn="l" rtl="0">
              <a:spcBef>
                <a:spcPts val="0"/>
              </a:spcBef>
              <a:spcAft>
                <a:spcPts val="0"/>
              </a:spcAft>
              <a:buNone/>
            </a:pPr>
            <a:r>
              <a:rPr lang="en-US" dirty="0"/>
              <a:t>Have groups read the case study, paying close attention to how Hailey, the PT and primary service provider, worked to develop trust and include Jennifer, Antonia’s mother, in decisions about services for Antonia.</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What strategies or practices were implemented to facilitate development of a trusting, respectful relationship between Hailey and Jennifer? What additional strategies or practices could have been used to support the well being of this family?</a:t>
            </a:r>
            <a:endParaRPr dirty="0"/>
          </a:p>
          <a:p>
            <a:pPr marL="0" lvl="0" indent="0" algn="l" rtl="0">
              <a:spcBef>
                <a:spcPts val="0"/>
              </a:spcBef>
              <a:spcAft>
                <a:spcPts val="0"/>
              </a:spcAft>
              <a:buNone/>
            </a:pPr>
            <a:r>
              <a:rPr lang="en-US" dirty="0"/>
              <a:t>Use the resources on the right side of the case study to support the answers to the question and draw out discussion about barriers to well-being.</a:t>
            </a:r>
            <a:endParaRPr dirty="0"/>
          </a:p>
        </p:txBody>
      </p:sp>
      <p:sp>
        <p:nvSpPr>
          <p:cNvPr id="216" name="Google Shape;216;p2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24</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p2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2" name="Google Shape;222;p2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hlinkClick r:id="rId3"/>
              </a:rPr>
              <a:t>Turnbull, Turnbull, Erwin, </a:t>
            </a:r>
            <a:r>
              <a:rPr lang="en-US" dirty="0" err="1">
                <a:hlinkClick r:id="rId3"/>
              </a:rPr>
              <a:t>Soodak</a:t>
            </a:r>
            <a:r>
              <a:rPr lang="en-US" dirty="0">
                <a:hlinkClick r:id="rId3"/>
              </a:rPr>
              <a:t> &amp; </a:t>
            </a:r>
            <a:r>
              <a:rPr lang="en-US" dirty="0" err="1">
                <a:hlinkClick r:id="rId3"/>
              </a:rPr>
              <a:t>Shogren</a:t>
            </a:r>
            <a:r>
              <a:rPr lang="en-US" dirty="0">
                <a:hlinkClick r:id="rId3"/>
              </a:rPr>
              <a:t>, Families, Professionals, and Exceptionality: Positive Outcomes Through Partnerships and Trust | Pearson</a:t>
            </a:r>
            <a:r>
              <a:rPr lang="en-US" dirty="0"/>
              <a:t> https://www.pearson.com/us/higher-education/product/Turnbull-Families-Professionals-and-Exceptionality-Positive-Outcomes-Through-Partnerships-and-Trust-6th-Edition/9780137070480.html  </a:t>
            </a:r>
          </a:p>
          <a:p>
            <a:pPr marL="0" lvl="0" indent="0" algn="l" rtl="0">
              <a:spcBef>
                <a:spcPts val="0"/>
              </a:spcBef>
              <a:spcAft>
                <a:spcPts val="0"/>
              </a:spcAft>
              <a:buNone/>
            </a:pPr>
            <a:endParaRPr lang="en-US" dirty="0"/>
          </a:p>
          <a:p>
            <a:pPr marL="0" lvl="0" indent="0" algn="l" rtl="0">
              <a:spcBef>
                <a:spcPts val="0"/>
              </a:spcBef>
              <a:spcAft>
                <a:spcPts val="0"/>
              </a:spcAft>
              <a:buNone/>
            </a:pPr>
            <a:endParaRPr lang="en-US" dirty="0"/>
          </a:p>
          <a:p>
            <a:pPr marL="0" lvl="0" indent="0" algn="l" rtl="0">
              <a:spcBef>
                <a:spcPts val="0"/>
              </a:spcBef>
              <a:spcAft>
                <a:spcPts val="0"/>
              </a:spcAft>
              <a:buNone/>
            </a:pPr>
            <a:r>
              <a:rPr lang="en-US" dirty="0"/>
              <a:t>https://www.tandfonline.com/doi/full/10.1080/10522150802713322</a:t>
            </a:r>
            <a:endParaRPr dirty="0"/>
          </a:p>
        </p:txBody>
      </p:sp>
      <p:sp>
        <p:nvSpPr>
          <p:cNvPr id="223" name="Google Shape;223;p2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25</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p2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hlinkClick r:id="rId3"/>
              </a:rPr>
              <a:t>Family Capacity-Building in Early Childhood Intervention: Effects on Parent and Child Competence and Confidence (puckett.org)</a:t>
            </a:r>
            <a:r>
              <a:rPr lang="en-US" dirty="0"/>
              <a:t> http://w.puckett.org/presentations/FamilyCapBuildEarlyChildInt_11_2010.pdf</a:t>
            </a:r>
            <a:endParaRPr dirty="0"/>
          </a:p>
        </p:txBody>
      </p:sp>
      <p:sp>
        <p:nvSpPr>
          <p:cNvPr id="229" name="Google Shape;229;p2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p2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5" name="Google Shape;235;p2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https://ecpcta.org/</a:t>
            </a:r>
          </a:p>
          <a:p>
            <a:pPr marL="0" lvl="0" indent="0" algn="l" rtl="0">
              <a:spcBef>
                <a:spcPts val="0"/>
              </a:spcBef>
              <a:spcAft>
                <a:spcPts val="0"/>
              </a:spcAft>
              <a:buNone/>
            </a:pPr>
            <a:r>
              <a:rPr lang="en-US" dirty="0"/>
              <a:t>https://ecpcta.org/cross-disciplinary-competencies/</a:t>
            </a:r>
          </a:p>
          <a:p>
            <a:pPr marL="0" lvl="0" indent="0" algn="l" rtl="0">
              <a:spcBef>
                <a:spcPts val="0"/>
              </a:spcBef>
              <a:spcAft>
                <a:spcPts val="0"/>
              </a:spcAft>
              <a:buNone/>
            </a:pPr>
            <a:r>
              <a:rPr lang="en-US" dirty="0"/>
              <a:t>https://developingchild.harvard.edu/</a:t>
            </a:r>
          </a:p>
          <a:p>
            <a:pPr marL="0" lvl="0" indent="0" algn="l" rtl="0">
              <a:spcBef>
                <a:spcPts val="0"/>
              </a:spcBef>
              <a:spcAft>
                <a:spcPts val="0"/>
              </a:spcAft>
              <a:buNone/>
            </a:pPr>
            <a:r>
              <a:rPr lang="en-US" dirty="0"/>
              <a:t>https://developingchild.harvard.edu/resources/building-adult-capabilities-to-improve-child-outcomes-a-theory-of-change/</a:t>
            </a:r>
          </a:p>
          <a:p>
            <a:pPr marL="0" lvl="0" indent="0" algn="l" rtl="0">
              <a:spcBef>
                <a:spcPts val="0"/>
              </a:spcBef>
              <a:spcAft>
                <a:spcPts val="0"/>
              </a:spcAft>
              <a:buNone/>
            </a:pPr>
            <a:r>
              <a:rPr lang="en-US" dirty="0"/>
              <a:t>https://eclkc.ohs.acf.hhs.gov/sites/default/files/pdf/pfce-framework.pdf </a:t>
            </a:r>
            <a:endParaRPr dirty="0"/>
          </a:p>
        </p:txBody>
      </p:sp>
      <p:sp>
        <p:nvSpPr>
          <p:cNvPr id="236" name="Google Shape;236;p2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27</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3" name="Google Shape;73;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9" name="Google Shape;79;p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5" name="Google Shape;85;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Begin the presentation by asking the group what their definition of a family is.</a:t>
            </a:r>
            <a:endParaRPr/>
          </a:p>
          <a:p>
            <a:pPr marL="0" lvl="0" indent="0" algn="l" rtl="0">
              <a:spcBef>
                <a:spcPts val="0"/>
              </a:spcBef>
              <a:spcAft>
                <a:spcPts val="0"/>
              </a:spcAft>
              <a:buNone/>
            </a:pPr>
            <a:endParaRPr/>
          </a:p>
          <a:p>
            <a:pPr marL="0" lvl="0" indent="0" algn="l" rtl="0">
              <a:spcBef>
                <a:spcPts val="0"/>
              </a:spcBef>
              <a:spcAft>
                <a:spcPts val="0"/>
              </a:spcAft>
              <a:buNone/>
            </a:pPr>
            <a:r>
              <a:rPr lang="en-US"/>
              <a:t>Support the idea as folks answer that the concept of family can be defined and understood many different ways.</a:t>
            </a:r>
            <a:endParaRPr/>
          </a:p>
          <a:p>
            <a:pPr marL="0" lvl="0" indent="0" algn="l" rtl="0">
              <a:spcBef>
                <a:spcPts val="0"/>
              </a:spcBef>
              <a:spcAft>
                <a:spcPts val="0"/>
              </a:spcAft>
              <a:buNone/>
            </a:pPr>
            <a:endParaRPr/>
          </a:p>
          <a:p>
            <a:pPr marL="0" lvl="0" indent="0" algn="l" rtl="0">
              <a:spcBef>
                <a:spcPts val="0"/>
              </a:spcBef>
              <a:spcAft>
                <a:spcPts val="0"/>
              </a:spcAft>
              <a:buNone/>
            </a:pPr>
            <a:r>
              <a:rPr lang="en-US" b="1"/>
              <a:t>After this discussion, click once again</a:t>
            </a:r>
            <a:r>
              <a:rPr lang="en-US"/>
              <a:t> and the definition offered by Turnbull et al (2015) will display.</a:t>
            </a:r>
            <a:endParaRPr/>
          </a:p>
          <a:p>
            <a:pPr marL="0" lvl="0" indent="0" algn="l" rtl="0">
              <a:spcBef>
                <a:spcPts val="0"/>
              </a:spcBef>
              <a:spcAft>
                <a:spcPts val="0"/>
              </a:spcAft>
              <a:buNone/>
            </a:pPr>
            <a:endParaRPr/>
          </a:p>
          <a:p>
            <a:pPr marL="0" lvl="0" indent="0" algn="l" rtl="0">
              <a:spcBef>
                <a:spcPts val="0"/>
              </a:spcBef>
              <a:spcAft>
                <a:spcPts val="0"/>
              </a:spcAft>
              <a:buNone/>
            </a:pPr>
            <a:r>
              <a:rPr lang="en-US"/>
              <a:t>Ask the group to hold their responses in mind to this definition as they move through the presentation. You will return to this in the activity at the end. </a:t>
            </a:r>
            <a:endParaRPr/>
          </a:p>
        </p:txBody>
      </p:sp>
      <p:sp>
        <p:nvSpPr>
          <p:cNvPr id="86" name="Google Shape;86;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2" name="Google Shape;92;p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9" name="Google Shape;99;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Turnbull, A., Turnbull, R. Ersin, E.J., Soodak, L.C. &amp; Shogren, K.A. (2015). </a:t>
            </a:r>
            <a:r>
              <a:rPr lang="en-US" i="1"/>
              <a:t>Families, Professional and Exceptionality</a:t>
            </a:r>
            <a:r>
              <a:rPr lang="en-US"/>
              <a:t>, 2015, Pearson. </a:t>
            </a: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100" name="Google Shape;100;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6" name="Google Shape;106;p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9" name="Google Shape;119;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https://developingchild.harvard.edu/resources/building-adult-capabilities-to-improve-child-outcomes-a-theory-of-change/</a:t>
            </a:r>
            <a:endParaRPr dirty="0"/>
          </a:p>
        </p:txBody>
      </p:sp>
      <p:sp>
        <p:nvSpPr>
          <p:cNvPr id="120" name="Google Shape;120;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122363"/>
            <a:ext cx="7772400" cy="2387600"/>
          </a:xfrm>
        </p:spPr>
        <p:txBody>
          <a:bodyPr anchor="b"/>
          <a:lstStyle>
            <a:lvl1pPr algn="ctr">
              <a:defRPr sz="6000" b="1">
                <a:solidFill>
                  <a:srgbClr val="121F88"/>
                </a:solidFill>
                <a:latin typeface="+mn-lt"/>
              </a:defRPr>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317489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lvl1pPr>
              <a:defRPr b="1">
                <a:solidFill>
                  <a:srgbClr val="121F88"/>
                </a:solidFill>
                <a:latin typeface="+mn-lt"/>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71277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521529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6175A2D-1CE9-8B7D-C19B-F1D538A05EA4}"/>
              </a:ext>
            </a:extLst>
          </p:cNvPr>
          <p:cNvSpPr txBox="1"/>
          <p:nvPr userDrawn="1"/>
        </p:nvSpPr>
        <p:spPr>
          <a:xfrm>
            <a:off x="202131" y="2369948"/>
            <a:ext cx="8787865" cy="2552686"/>
          </a:xfrm>
          <a:prstGeom prst="rect">
            <a:avLst/>
          </a:prstGeom>
          <a:noFill/>
        </p:spPr>
        <p:txBody>
          <a:bodyPr wrap="square" rtlCol="0">
            <a:spAutoFit/>
          </a:bodyPr>
          <a:lstStyle/>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This is a product of the Early Childhood Personnel Center (ECPC) awarded to the University of Connecticut Center for Excellence in Developmental Disabilities and was made possible by Cooperative Agreement #H325B170008 which is funded by the U.S. Department of Education, Office of Special Education Programs. However, the content does not necessarily represent the policy of the Department of Education, and you should not assume endorsement by the Federal Government. University of Connecticut Center for Excellence in Developmental Disabilities Education, Research and Service© 2022. All rights reserved. </a:t>
            </a:r>
          </a:p>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263 Farmington Avenue, Farmington, CT 06030-6222 • 860.679.1500 • infoucedd@uchc.edu</a:t>
            </a:r>
          </a:p>
        </p:txBody>
      </p:sp>
    </p:spTree>
    <p:extLst>
      <p:ext uri="{BB962C8B-B14F-4D97-AF65-F5344CB8AC3E}">
        <p14:creationId xmlns:p14="http://schemas.microsoft.com/office/powerpoint/2010/main" val="21948001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24"/>
        <p:cNvGrpSpPr/>
        <p:nvPr/>
      </p:nvGrpSpPr>
      <p:grpSpPr>
        <a:xfrm>
          <a:off x="0" y="0"/>
          <a:ext cx="0" cy="0"/>
          <a:chOff x="0" y="0"/>
          <a:chExt cx="0" cy="0"/>
        </a:xfrm>
      </p:grpSpPr>
      <p:sp>
        <p:nvSpPr>
          <p:cNvPr id="25" name="Google Shape;25;p31"/>
          <p:cNvSpPr txBox="1">
            <a:spLocks noGrp="1"/>
          </p:cNvSpPr>
          <p:nvPr>
            <p:ph type="title"/>
          </p:nvPr>
        </p:nvSpPr>
        <p:spPr>
          <a:xfrm>
            <a:off x="629841"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6" name="Google Shape;26;p31"/>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7" name="Google Shape;27;p31"/>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31"/>
          <p:cNvSpPr txBox="1">
            <a:spLocks noGrp="1"/>
          </p:cNvSpPr>
          <p:nvPr>
            <p:ph type="body" idx="3"/>
          </p:nvPr>
        </p:nvSpPr>
        <p:spPr>
          <a:xfrm>
            <a:off x="4629150" y="1681163"/>
            <a:ext cx="3887391"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9" name="Google Shape;29;p31"/>
          <p:cNvSpPr txBox="1">
            <a:spLocks noGrp="1"/>
          </p:cNvSpPr>
          <p:nvPr>
            <p:ph type="body" idx="4"/>
          </p:nvPr>
        </p:nvSpPr>
        <p:spPr>
          <a:xfrm>
            <a:off x="4629150" y="2505075"/>
            <a:ext cx="3887391"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3397976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28616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b="1">
                <a:solidFill>
                  <a:srgbClr val="121F88"/>
                </a:solidFill>
                <a:latin typeface="+mn-lt"/>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76604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
        <p:nvSpPr>
          <p:cNvPr id="3" name="Content Placeholder 2"/>
          <p:cNvSpPr>
            <a:spLocks noGrp="1"/>
          </p:cNvSpPr>
          <p:nvPr>
            <p:ph sz="half" idx="1"/>
          </p:nvPr>
        </p:nvSpPr>
        <p:spPr>
          <a:xfrm>
            <a:off x="628650" y="2743199"/>
            <a:ext cx="3886200" cy="3433763"/>
          </a:xfrm>
          <a:solidFill>
            <a:srgbClr val="8FAFCF"/>
          </a:solidFill>
        </p:spPr>
        <p:txBody>
          <a:bodyPr/>
          <a:lstStyle>
            <a:lvl1pPr>
              <a:defRPr sz="2400"/>
            </a:lvl1pPr>
            <a:lvl2pPr>
              <a:defRPr sz="2000"/>
            </a:lvl2pPr>
            <a:lvl3pPr>
              <a:defRPr sz="1800"/>
            </a:lvl3pPr>
            <a:lvl4pPr>
              <a:defRPr sz="1600"/>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Content Placeholder 2"/>
          <p:cNvSpPr>
            <a:spLocks noGrp="1"/>
          </p:cNvSpPr>
          <p:nvPr>
            <p:ph sz="half" idx="10" hasCustomPrompt="1"/>
          </p:nvPr>
        </p:nvSpPr>
        <p:spPr>
          <a:xfrm>
            <a:off x="628650" y="1998955"/>
            <a:ext cx="3886200" cy="628836"/>
          </a:xfrm>
          <a:solidFill>
            <a:srgbClr val="1B2246"/>
          </a:solidFill>
          <a:ln w="38100">
            <a:solidFill>
              <a:srgbClr val="8FAFCF"/>
            </a:solidFill>
          </a:ln>
        </p:spPr>
        <p:txBody>
          <a:bodyPr anchor="ctr">
            <a:normAutofit/>
          </a:bodyPr>
          <a:lstStyle>
            <a:lvl1pPr marL="0" indent="0">
              <a:buNone/>
              <a:defRPr sz="2400" b="1">
                <a:solidFill>
                  <a:schemeClr val="bg1"/>
                </a:solidFill>
              </a:defRPr>
            </a:lvl1pPr>
          </a:lstStyle>
          <a:p>
            <a:pPr lvl="0"/>
            <a:r>
              <a:rPr lang="en-US" dirty="0"/>
              <a:t>EDIT MASTER TEXT STYLES</a:t>
            </a:r>
          </a:p>
        </p:txBody>
      </p:sp>
      <p:sp>
        <p:nvSpPr>
          <p:cNvPr id="6" name="Content Placeholder 2"/>
          <p:cNvSpPr>
            <a:spLocks noGrp="1"/>
          </p:cNvSpPr>
          <p:nvPr>
            <p:ph sz="half" idx="11"/>
          </p:nvPr>
        </p:nvSpPr>
        <p:spPr>
          <a:xfrm>
            <a:off x="4629150" y="2743199"/>
            <a:ext cx="3886200" cy="3433763"/>
          </a:xfrm>
          <a:solidFill>
            <a:srgbClr val="FF9797"/>
          </a:solidFill>
        </p:spPr>
        <p:txBody>
          <a:bodyPr/>
          <a:lstStyle>
            <a:lvl1pPr>
              <a:defRPr sz="2400"/>
            </a:lvl1pPr>
            <a:lvl2pPr>
              <a:defRPr sz="2000"/>
            </a:lvl2pPr>
            <a:lvl3pPr>
              <a:defRPr sz="1800"/>
            </a:lvl3pPr>
            <a:lvl4pPr>
              <a:defRPr sz="1600"/>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2"/>
          <p:cNvSpPr>
            <a:spLocks noGrp="1"/>
          </p:cNvSpPr>
          <p:nvPr>
            <p:ph sz="half" idx="12" hasCustomPrompt="1"/>
          </p:nvPr>
        </p:nvSpPr>
        <p:spPr>
          <a:xfrm>
            <a:off x="4629150" y="1998955"/>
            <a:ext cx="3886200" cy="628836"/>
          </a:xfrm>
          <a:solidFill>
            <a:srgbClr val="C00000"/>
          </a:solidFill>
          <a:ln w="38100">
            <a:solidFill>
              <a:srgbClr val="FF9797"/>
            </a:solidFill>
          </a:ln>
        </p:spPr>
        <p:txBody>
          <a:bodyPr anchor="ctr">
            <a:normAutofit/>
          </a:bodyPr>
          <a:lstStyle>
            <a:lvl1pPr marL="0" indent="0">
              <a:buNone/>
              <a:defRPr sz="2400" b="1">
                <a:solidFill>
                  <a:schemeClr val="bg1"/>
                </a:solidFill>
              </a:defRPr>
            </a:lvl1pPr>
          </a:lstStyle>
          <a:p>
            <a:pPr lvl="0"/>
            <a:r>
              <a:rPr lang="en-US" dirty="0"/>
              <a:t>EDIT MASTER TEXT STYLES</a:t>
            </a:r>
          </a:p>
        </p:txBody>
      </p:sp>
    </p:spTree>
    <p:extLst>
      <p:ext uri="{BB962C8B-B14F-4D97-AF65-F5344CB8AC3E}">
        <p14:creationId xmlns:p14="http://schemas.microsoft.com/office/powerpoint/2010/main" val="4244348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Tree>
    <p:extLst>
      <p:ext uri="{BB962C8B-B14F-4D97-AF65-F5344CB8AC3E}">
        <p14:creationId xmlns:p14="http://schemas.microsoft.com/office/powerpoint/2010/main" val="3897924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50636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b="1">
                <a:solidFill>
                  <a:srgbClr val="121F88"/>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437643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b="1">
                <a:solidFill>
                  <a:srgbClr val="002060"/>
                </a:solidFill>
                <a:latin typeface="+mn-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904269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45225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9" name="Group 18"/>
          <p:cNvGrpSpPr/>
          <p:nvPr userDrawn="1"/>
        </p:nvGrpSpPr>
        <p:grpSpPr>
          <a:xfrm>
            <a:off x="0" y="6421043"/>
            <a:ext cx="9144000" cy="2"/>
            <a:chOff x="0" y="6475411"/>
            <a:chExt cx="9144000" cy="2"/>
          </a:xfrm>
        </p:grpSpPr>
        <p:cxnSp>
          <p:nvCxnSpPr>
            <p:cNvPr id="8" name="AutoShape 2"/>
            <p:cNvCxnSpPr>
              <a:cxnSpLocks noChangeShapeType="1"/>
            </p:cNvCxnSpPr>
            <p:nvPr userDrawn="1"/>
          </p:nvCxnSpPr>
          <p:spPr bwMode="auto">
            <a:xfrm>
              <a:off x="0" y="6475413"/>
              <a:ext cx="9144000" cy="0"/>
            </a:xfrm>
            <a:prstGeom prst="straightConnector1">
              <a:avLst/>
            </a:prstGeom>
            <a:noFill/>
            <a:ln w="57150" cmpd="sng">
              <a:solidFill>
                <a:srgbClr val="121F88"/>
              </a:solidFill>
              <a:round/>
              <a:headEnd type="none" w="med" len="med"/>
              <a:tailEnd type="none" w="med" len="med"/>
            </a:ln>
            <a:extLst>
              <a:ext uri="{909E8E84-426E-40DD-AFC4-6F175D3DCCD1}">
                <a14:hiddenFill xmlns:a14="http://schemas.microsoft.com/office/drawing/2010/main">
                  <a:noFill/>
                </a14:hiddenFill>
              </a:ext>
            </a:extLst>
          </p:spPr>
        </p:cxnSp>
        <p:cxnSp>
          <p:nvCxnSpPr>
            <p:cNvPr id="13" name="AutoShape 2"/>
            <p:cNvCxnSpPr>
              <a:cxnSpLocks noChangeShapeType="1"/>
            </p:cNvCxnSpPr>
            <p:nvPr userDrawn="1"/>
          </p:nvCxnSpPr>
          <p:spPr bwMode="auto">
            <a:xfrm>
              <a:off x="3888581" y="6475411"/>
              <a:ext cx="1519238" cy="0"/>
            </a:xfrm>
            <a:prstGeom prst="straightConnector1">
              <a:avLst/>
            </a:prstGeom>
            <a:noFill/>
            <a:ln w="57150" cmpd="sng">
              <a:solidFill>
                <a:schemeClr val="bg1"/>
              </a:solidFill>
              <a:round/>
              <a:headEnd type="none" w="med" len="med"/>
              <a:tailEnd type="none" w="med" len="med"/>
            </a:ln>
            <a:extLst>
              <a:ext uri="{909E8E84-426E-40DD-AFC4-6F175D3DCCD1}">
                <a14:hiddenFill xmlns:a14="http://schemas.microsoft.com/office/drawing/2010/main">
                  <a:noFill/>
                </a14:hiddenFill>
              </a:ext>
            </a:extLst>
          </p:spPr>
        </p:cxnSp>
      </p:grpSp>
      <p:pic>
        <p:nvPicPr>
          <p:cNvPr id="10" name="Picture 7"/>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bwMode="auto">
          <a:xfrm>
            <a:off x="3969426" y="6027457"/>
            <a:ext cx="1369001" cy="78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4181191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txStyles>
    <p:titleStyle>
      <a:lvl1pPr algn="l" defTabSz="914400" rtl="0" eaLnBrk="1" latinLnBrk="0" hangingPunct="1">
        <a:lnSpc>
          <a:spcPct val="90000"/>
        </a:lnSpc>
        <a:spcBef>
          <a:spcPct val="0"/>
        </a:spcBef>
        <a:buNone/>
        <a:defRPr sz="4400" b="1" kern="1200">
          <a:solidFill>
            <a:srgbClr val="121F88"/>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urU-a_FsS5Y"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developingchild.harvard.edu/resources/building-adult-capabilities-to-improve-child-outcomes-a-theory-of-change/" TargetMode="External"/><Relationship Id="rId4" Type="http://schemas.openxmlformats.org/officeDocument/2006/relationships/image" Target="../media/image3.jp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connectmodules.dec-sped.org/connect-modules/learners/module-4/step-3/a-definition/"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ecpcta.org/wp-content/uploads/sites/2810/2021/01/Case-Study-Antonia-Family.Centered.Practice.pdf"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pearson.com/us/higher-education/product/Turnbull-Families-Professionals-and-Exceptionality-Positive-Outcomes-Through-Partnerships-and-Trust-6th-Edition/9780137070480.html"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hyperlink" Target="https://doi.org/10.1080/10522150802713322"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w.puckett.org/presentations/FamilyCapBuildEarlyChildInt_11_2010.pdf"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ecpcta.org/" TargetMode="External"/><Relationship Id="rId7" Type="http://schemas.openxmlformats.org/officeDocument/2006/relationships/hyperlink" Target="https://eclkc.ohs.acf.hhs.gov/sites/default/files/pdf/pfce-framework.pdf"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developingchild.harvard.edu/resources/building-adult-capabilities-to-improve-child-outcomes-a-theory-of-change/" TargetMode="External"/><Relationship Id="rId5" Type="http://schemas.openxmlformats.org/officeDocument/2006/relationships/hyperlink" Target="https://developingchild.harvard.edu/" TargetMode="External"/><Relationship Id="rId4" Type="http://schemas.openxmlformats.org/officeDocument/2006/relationships/hyperlink" Target="https://ecpcta.org/cross-disciplinary-competencies/"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
          <p:cNvSpPr txBox="1">
            <a:spLocks noGrp="1"/>
          </p:cNvSpPr>
          <p:nvPr>
            <p:ph type="ctrTitle"/>
          </p:nvPr>
        </p:nvSpPr>
        <p:spPr>
          <a:xfrm>
            <a:off x="685800" y="544848"/>
            <a:ext cx="7772400" cy="23876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4400"/>
              <a:buFont typeface="Calibri"/>
              <a:buNone/>
            </a:pPr>
            <a:r>
              <a:rPr lang="en-US" sz="4000" b="1" dirty="0"/>
              <a:t>Family-Centered Practices</a:t>
            </a:r>
            <a:endParaRPr sz="4000" dirty="0"/>
          </a:p>
        </p:txBody>
      </p:sp>
      <p:sp>
        <p:nvSpPr>
          <p:cNvPr id="64" name="Google Shape;64;p1"/>
          <p:cNvSpPr txBox="1">
            <a:spLocks noGrp="1"/>
          </p:cNvSpPr>
          <p:nvPr>
            <p:ph type="subTitle" idx="1"/>
          </p:nvPr>
        </p:nvSpPr>
        <p:spPr>
          <a:xfrm>
            <a:off x="1143000" y="3096712"/>
            <a:ext cx="6858000" cy="1655762"/>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2400"/>
              <a:buNone/>
            </a:pPr>
            <a:r>
              <a:rPr lang="en-US" dirty="0"/>
              <a:t>Initial Practice Based Professional Standards for Early Interventionists/Early Childhood Special Educators (EI/ECSE) </a:t>
            </a:r>
            <a:endParaRPr dirty="0"/>
          </a:p>
          <a:p>
            <a:pPr marL="0" lvl="0" indent="0" algn="ctr" rtl="0">
              <a:lnSpc>
                <a:spcPct val="90000"/>
              </a:lnSpc>
              <a:spcBef>
                <a:spcPts val="1000"/>
              </a:spcBef>
              <a:spcAft>
                <a:spcPts val="0"/>
              </a:spcAft>
              <a:buClr>
                <a:schemeClr val="dk1"/>
              </a:buClr>
              <a:buSzPts val="2400"/>
              <a:buNone/>
            </a:pPr>
            <a:r>
              <a:rPr lang="en-US" dirty="0"/>
              <a:t>2.1</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9"/>
          <p:cNvSpPr txBox="1">
            <a:spLocks noGrp="1"/>
          </p:cNvSpPr>
          <p:nvPr>
            <p:ph type="title"/>
          </p:nvPr>
        </p:nvSpPr>
        <p:spPr>
          <a:xfrm>
            <a:off x="0" y="0"/>
            <a:ext cx="9144000" cy="1690689"/>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3600"/>
              <a:buFont typeface="Calibri"/>
              <a:buNone/>
            </a:pPr>
            <a:r>
              <a:rPr lang="en-US" sz="3600" dirty="0"/>
              <a:t>Video: </a:t>
            </a:r>
            <a:br>
              <a:rPr lang="en-US" sz="3600" dirty="0"/>
            </a:br>
            <a:r>
              <a:rPr lang="en-US" sz="3600" dirty="0"/>
              <a:t>Building Adult Capabilities to Improve Child Outcomes</a:t>
            </a:r>
            <a:endParaRPr sz="3600" dirty="0"/>
          </a:p>
        </p:txBody>
      </p:sp>
      <p:pic>
        <p:nvPicPr>
          <p:cNvPr id="4" name="Picture 3">
            <a:hlinkClick r:id="rId3"/>
          </p:cNvPr>
          <p:cNvPicPr>
            <a:picLocks noChangeAspect="1"/>
          </p:cNvPicPr>
          <p:nvPr/>
        </p:nvPicPr>
        <p:blipFill rotWithShape="1">
          <a:blip r:embed="rId4">
            <a:extLst>
              <a:ext uri="{28A0092B-C50C-407E-A947-70E740481C1C}">
                <a14:useLocalDpi xmlns:a14="http://schemas.microsoft.com/office/drawing/2010/main" val="0"/>
              </a:ext>
            </a:extLst>
          </a:blip>
          <a:srcRect t="10865" b="13405"/>
          <a:stretch/>
        </p:blipFill>
        <p:spPr>
          <a:xfrm>
            <a:off x="914399" y="2041352"/>
            <a:ext cx="7315200" cy="3273197"/>
          </a:xfrm>
          <a:prstGeom prst="rect">
            <a:avLst/>
          </a:prstGeom>
        </p:spPr>
      </p:pic>
      <p:sp>
        <p:nvSpPr>
          <p:cNvPr id="8" name="Rectangle 7"/>
          <p:cNvSpPr/>
          <p:nvPr/>
        </p:nvSpPr>
        <p:spPr>
          <a:xfrm>
            <a:off x="255319" y="5665213"/>
            <a:ext cx="8633360" cy="246221"/>
          </a:xfrm>
          <a:prstGeom prst="rect">
            <a:avLst/>
          </a:prstGeom>
        </p:spPr>
        <p:txBody>
          <a:bodyPr wrap="square">
            <a:spAutoFit/>
          </a:bodyPr>
          <a:lstStyle/>
          <a:p>
            <a:pPr lvl="0" algn="ctr"/>
            <a:r>
              <a:rPr lang="en-US" sz="1000" dirty="0">
                <a:hlinkClick r:id="rId5"/>
              </a:rPr>
              <a:t>https://developingchild.harvard.edu/resources/building-adult-capabilities-to-improve-child-outcomes-a-theory-of-change/</a:t>
            </a:r>
            <a:r>
              <a:rPr lang="en-US" sz="1000" dirty="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11"/>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Empowering capacity: </a:t>
            </a:r>
            <a:br>
              <a:rPr lang="en-US" sz="3600" dirty="0"/>
            </a:br>
            <a:r>
              <a:rPr lang="en-US" sz="3600" dirty="0"/>
              <a:t>Family Centered Practice</a:t>
            </a:r>
            <a:endParaRPr dirty="0"/>
          </a:p>
        </p:txBody>
      </p:sp>
      <p:sp>
        <p:nvSpPr>
          <p:cNvPr id="129" name="Google Shape;129;p11"/>
          <p:cNvSpPr txBox="1">
            <a:spLocks noGrp="1"/>
          </p:cNvSpPr>
          <p:nvPr>
            <p:ph idx="1"/>
          </p:nvPr>
        </p:nvSpPr>
        <p:spPr>
          <a:xfrm>
            <a:off x="628650" y="1614791"/>
            <a:ext cx="7886700" cy="4562172"/>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150000"/>
              </a:lnSpc>
              <a:spcBef>
                <a:spcPts val="0"/>
              </a:spcBef>
              <a:spcAft>
                <a:spcPts val="0"/>
              </a:spcAft>
              <a:buClr>
                <a:schemeClr val="dk1"/>
              </a:buClr>
              <a:buSzPts val="2800"/>
              <a:buChar char="•"/>
            </a:pPr>
            <a:r>
              <a:rPr lang="en-US" dirty="0"/>
              <a:t>Family involvement in early childhood intervention is an essential component for promoting child learning and development.</a:t>
            </a:r>
            <a:endParaRPr dirty="0"/>
          </a:p>
          <a:p>
            <a:pPr marL="228600" lvl="0" indent="-228600" algn="l" rtl="0">
              <a:lnSpc>
                <a:spcPct val="150000"/>
              </a:lnSpc>
              <a:spcBef>
                <a:spcPts val="1000"/>
              </a:spcBef>
              <a:spcAft>
                <a:spcPts val="0"/>
              </a:spcAft>
              <a:buClr>
                <a:schemeClr val="dk1"/>
              </a:buClr>
              <a:buSzPts val="2800"/>
              <a:buChar char="•"/>
            </a:pPr>
            <a:r>
              <a:rPr lang="en-US" dirty="0"/>
              <a:t>Family-centered refers to a particular set of beliefs, principles, values, practices for supporting and strengthening family capacity to enhance and promote development and learning.</a:t>
            </a:r>
            <a:endParaRPr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12"/>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en-US" sz="3600" dirty="0"/>
              <a:t>Building capacity </a:t>
            </a:r>
            <a:endParaRPr sz="3600" dirty="0"/>
          </a:p>
        </p:txBody>
      </p:sp>
      <p:sp>
        <p:nvSpPr>
          <p:cNvPr id="135" name="Google Shape;135;p12"/>
          <p:cNvSpPr txBox="1">
            <a:spLocks noGrp="1"/>
          </p:cNvSpPr>
          <p:nvPr>
            <p:ph idx="1"/>
          </p:nvPr>
        </p:nvSpPr>
        <p:spPr>
          <a:xfrm>
            <a:off x="628650" y="1507787"/>
            <a:ext cx="7886700" cy="4669176"/>
          </a:xfrm>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Capacity-building family-centered practices empower families and promote self-efficacy across social networks and systems</a:t>
            </a:r>
            <a:endParaRPr dirty="0"/>
          </a:p>
          <a:p>
            <a:pPr marL="228600" lvl="0" indent="-228600" algn="l" rtl="0">
              <a:lnSpc>
                <a:spcPct val="150000"/>
              </a:lnSpc>
              <a:spcBef>
                <a:spcPts val="1000"/>
              </a:spcBef>
              <a:spcAft>
                <a:spcPts val="0"/>
              </a:spcAft>
              <a:buClr>
                <a:schemeClr val="dk1"/>
              </a:buClr>
              <a:buSzPts val="2800"/>
              <a:buChar char="•"/>
            </a:pPr>
            <a:r>
              <a:rPr lang="en-US" dirty="0"/>
              <a:t>Require a relationship based on mutual trust and respect</a:t>
            </a: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13"/>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Engaging families to build capacity</a:t>
            </a:r>
            <a:br>
              <a:rPr lang="en-US" dirty="0"/>
            </a:br>
            <a:r>
              <a:rPr lang="en-US" sz="1400" dirty="0" err="1"/>
              <a:t>Shonkoff</a:t>
            </a:r>
            <a:r>
              <a:rPr lang="en-US" sz="1400" dirty="0"/>
              <a:t> (2017), Dunst &amp; </a:t>
            </a:r>
            <a:r>
              <a:rPr lang="en-US" sz="1400" dirty="0" err="1"/>
              <a:t>Trivette</a:t>
            </a:r>
            <a:r>
              <a:rPr lang="en-US" sz="1400" dirty="0"/>
              <a:t> (2009)</a:t>
            </a:r>
            <a:endParaRPr dirty="0"/>
          </a:p>
        </p:txBody>
      </p:sp>
      <p:sp>
        <p:nvSpPr>
          <p:cNvPr id="142" name="Google Shape;142;p13"/>
          <p:cNvSpPr txBox="1">
            <a:spLocks noGrp="1"/>
          </p:cNvSpPr>
          <p:nvPr>
            <p:ph idx="1"/>
          </p:nvPr>
        </p:nvSpPr>
        <p:spPr>
          <a:xfrm>
            <a:off x="628650" y="1555668"/>
            <a:ext cx="7886700" cy="4621295"/>
          </a:xfrm>
          <a:prstGeom prst="rect">
            <a:avLst/>
          </a:prstGeom>
          <a:noFill/>
          <a:ln>
            <a:noFill/>
          </a:ln>
        </p:spPr>
        <p:txBody>
          <a:bodyPr spcFirstLastPara="1" wrap="square" lIns="91425" tIns="45700" rIns="91425" bIns="45700" anchor="t" anchorCtr="0">
            <a:normAutofit fontScale="92500"/>
          </a:bodyPr>
          <a:lstStyle/>
          <a:p>
            <a:pPr marL="228600" lvl="0" indent="-228600" algn="l" rtl="0">
              <a:lnSpc>
                <a:spcPct val="150000"/>
              </a:lnSpc>
              <a:spcBef>
                <a:spcPts val="0"/>
              </a:spcBef>
              <a:spcAft>
                <a:spcPts val="0"/>
              </a:spcAft>
              <a:buClr>
                <a:schemeClr val="dk1"/>
              </a:buClr>
              <a:buSzPct val="100000"/>
              <a:buChar char="•"/>
            </a:pPr>
            <a:r>
              <a:rPr lang="en-US" dirty="0"/>
              <a:t>When family members feel safe, strong, and competent to meet the needs of their family, they are more likely to have frequent positive interactions with their child </a:t>
            </a:r>
            <a:endParaRPr dirty="0"/>
          </a:p>
          <a:p>
            <a:pPr marL="228600" lvl="0" indent="-228600" algn="l" rtl="0">
              <a:lnSpc>
                <a:spcPct val="150000"/>
              </a:lnSpc>
              <a:spcBef>
                <a:spcPts val="1000"/>
              </a:spcBef>
              <a:spcAft>
                <a:spcPts val="0"/>
              </a:spcAft>
              <a:buClr>
                <a:schemeClr val="dk1"/>
              </a:buClr>
              <a:buSzPct val="100000"/>
              <a:buChar char="•"/>
            </a:pPr>
            <a:r>
              <a:rPr lang="en-US" dirty="0"/>
              <a:t>When EI/ECSE providers effectively engage families, they are in a position to build family capacity</a:t>
            </a:r>
            <a:endParaRPr dirty="0"/>
          </a:p>
          <a:p>
            <a:pPr marL="228600" lvl="0" indent="-228600" algn="l" rtl="0">
              <a:lnSpc>
                <a:spcPct val="150000"/>
              </a:lnSpc>
              <a:spcBef>
                <a:spcPts val="1000"/>
              </a:spcBef>
              <a:spcAft>
                <a:spcPts val="0"/>
              </a:spcAft>
              <a:buClr>
                <a:schemeClr val="dk1"/>
              </a:buClr>
              <a:buSzPct val="100000"/>
              <a:buChar char="•"/>
            </a:pPr>
            <a:r>
              <a:rPr lang="en-US" dirty="0"/>
              <a:t>Family capacity-building supports adult-child relationships and supports optimal child outcomes </a:t>
            </a:r>
            <a:endParaRPr dirty="0"/>
          </a:p>
          <a:p>
            <a:pPr marL="228600" lvl="0" indent="-64135" algn="l" rtl="0">
              <a:lnSpc>
                <a:spcPct val="90000"/>
              </a:lnSpc>
              <a:spcBef>
                <a:spcPts val="1000"/>
              </a:spcBef>
              <a:spcAft>
                <a:spcPts val="0"/>
              </a:spcAft>
              <a:buClr>
                <a:schemeClr val="dk1"/>
              </a:buClr>
              <a:buSzPct val="100000"/>
              <a:buNone/>
            </a:pP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14"/>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Capacity-building: 4 types</a:t>
            </a:r>
            <a:br>
              <a:rPr lang="en-US" sz="3600" dirty="0"/>
            </a:br>
            <a:r>
              <a:rPr lang="en-US" sz="1400" dirty="0"/>
              <a:t>(adapted from Dunst, 2010)</a:t>
            </a:r>
            <a:endParaRPr dirty="0"/>
          </a:p>
        </p:txBody>
      </p:sp>
      <p:sp>
        <p:nvSpPr>
          <p:cNvPr id="148" name="Google Shape;148;p14"/>
          <p:cNvSpPr txBox="1">
            <a:spLocks noGrp="1"/>
          </p:cNvSpPr>
          <p:nvPr>
            <p:ph idx="1"/>
          </p:nvPr>
        </p:nvSpPr>
        <p:spPr>
          <a:xfrm>
            <a:off x="628650" y="1448790"/>
            <a:ext cx="7886700" cy="4728173"/>
          </a:xfrm>
          <a:prstGeom prst="rect">
            <a:avLst/>
          </a:prstGeom>
          <a:noFill/>
          <a:ln>
            <a:noFill/>
          </a:ln>
        </p:spPr>
        <p:txBody>
          <a:bodyPr spcFirstLastPara="1" wrap="square" lIns="91425" tIns="45700" rIns="91425" bIns="45700" anchor="t" anchorCtr="0">
            <a:normAutofit fontScale="92500" lnSpcReduction="20000"/>
          </a:bodyPr>
          <a:lstStyle/>
          <a:p>
            <a:pPr marL="228600" lvl="0" indent="-228600" algn="l" rtl="0">
              <a:lnSpc>
                <a:spcPct val="150000"/>
              </a:lnSpc>
              <a:spcBef>
                <a:spcPts val="0"/>
              </a:spcBef>
              <a:spcAft>
                <a:spcPts val="0"/>
              </a:spcAft>
              <a:buClr>
                <a:schemeClr val="dk1"/>
              </a:buClr>
              <a:buSzPct val="100000"/>
              <a:buChar char="•"/>
            </a:pPr>
            <a:r>
              <a:rPr lang="en-US" b="1" dirty="0"/>
              <a:t>A model or paradigm </a:t>
            </a:r>
            <a:r>
              <a:rPr lang="en-US" dirty="0"/>
              <a:t>for structuring how EI/ECSE providers work with families</a:t>
            </a:r>
            <a:endParaRPr dirty="0"/>
          </a:p>
          <a:p>
            <a:pPr marL="228600" lvl="0" indent="-228600" algn="l" rtl="0">
              <a:lnSpc>
                <a:spcPct val="150000"/>
              </a:lnSpc>
              <a:spcBef>
                <a:spcPts val="1000"/>
              </a:spcBef>
              <a:spcAft>
                <a:spcPts val="0"/>
              </a:spcAft>
              <a:buClr>
                <a:schemeClr val="dk1"/>
              </a:buClr>
              <a:buSzPct val="100000"/>
              <a:buChar char="•"/>
            </a:pPr>
            <a:r>
              <a:rPr lang="en-US" b="1" dirty="0"/>
              <a:t>A set of empowering practices </a:t>
            </a:r>
            <a:r>
              <a:rPr lang="en-US" dirty="0"/>
              <a:t>that build and strengthen family capacities</a:t>
            </a:r>
            <a:endParaRPr dirty="0"/>
          </a:p>
          <a:p>
            <a:pPr marL="228600" lvl="0" indent="-228600" algn="l" rtl="0">
              <a:lnSpc>
                <a:spcPct val="150000"/>
              </a:lnSpc>
              <a:spcBef>
                <a:spcPts val="1000"/>
              </a:spcBef>
              <a:spcAft>
                <a:spcPts val="0"/>
              </a:spcAft>
              <a:buClr>
                <a:schemeClr val="dk1"/>
              </a:buClr>
              <a:buSzPct val="100000"/>
              <a:buChar char="•"/>
            </a:pPr>
            <a:r>
              <a:rPr lang="en-US" b="1" dirty="0"/>
              <a:t>A process of building knowledge and skills </a:t>
            </a:r>
            <a:r>
              <a:rPr lang="en-US" dirty="0"/>
              <a:t>to promote responsive caregiving and child development</a:t>
            </a:r>
            <a:endParaRPr dirty="0"/>
          </a:p>
          <a:p>
            <a:pPr marL="228600" lvl="0" indent="-228600" algn="l" rtl="0">
              <a:lnSpc>
                <a:spcPct val="150000"/>
              </a:lnSpc>
              <a:spcBef>
                <a:spcPts val="1000"/>
              </a:spcBef>
              <a:spcAft>
                <a:spcPts val="0"/>
              </a:spcAft>
              <a:buClr>
                <a:schemeClr val="dk1"/>
              </a:buClr>
              <a:buSzPct val="100000"/>
              <a:buChar char="•"/>
            </a:pPr>
            <a:r>
              <a:rPr lang="en-US" b="1" dirty="0"/>
              <a:t>A goal to strengthen family member self-efficacy </a:t>
            </a:r>
            <a:r>
              <a:rPr lang="en-US" dirty="0"/>
              <a:t>beliefs</a:t>
            </a: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15"/>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Contrasting Approaches to EI/ECSE Practices</a:t>
            </a:r>
            <a:endParaRPr dirty="0"/>
          </a:p>
        </p:txBody>
      </p:sp>
      <p:sp>
        <p:nvSpPr>
          <p:cNvPr id="155" name="Google Shape;155;p15"/>
          <p:cNvSpPr txBox="1">
            <a:spLocks noGrp="1"/>
          </p:cNvSpPr>
          <p:nvPr>
            <p:ph type="body" idx="1"/>
          </p:nvPr>
        </p:nvSpPr>
        <p:spPr>
          <a:xfrm>
            <a:off x="629841" y="1681163"/>
            <a:ext cx="4150705" cy="823912"/>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dk1"/>
              </a:buClr>
              <a:buSzPts val="2400"/>
              <a:buNone/>
            </a:pPr>
            <a:r>
              <a:rPr lang="en-US" sz="2800" dirty="0"/>
              <a:t>Capacity-Building Models</a:t>
            </a:r>
            <a:endParaRPr sz="2800" dirty="0"/>
          </a:p>
        </p:txBody>
      </p:sp>
      <p:sp>
        <p:nvSpPr>
          <p:cNvPr id="156" name="Google Shape;156;p15"/>
          <p:cNvSpPr txBox="1">
            <a:spLocks noGrp="1"/>
          </p:cNvSpPr>
          <p:nvPr>
            <p:ph type="body" idx="2"/>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dirty="0"/>
              <a:t>Promotion         </a:t>
            </a:r>
            <a:endParaRPr dirty="0"/>
          </a:p>
          <a:p>
            <a:pPr marL="228600" lvl="0" indent="-228600" algn="l" rtl="0">
              <a:lnSpc>
                <a:spcPct val="90000"/>
              </a:lnSpc>
              <a:spcBef>
                <a:spcPts val="1000"/>
              </a:spcBef>
              <a:spcAft>
                <a:spcPts val="0"/>
              </a:spcAft>
              <a:buClr>
                <a:schemeClr val="dk1"/>
              </a:buClr>
              <a:buSzPts val="2800"/>
              <a:buChar char="•"/>
            </a:pPr>
            <a:r>
              <a:rPr lang="en-US" dirty="0"/>
              <a:t>Empowerment</a:t>
            </a:r>
            <a:endParaRPr dirty="0"/>
          </a:p>
          <a:p>
            <a:pPr marL="228600" lvl="0" indent="-228600" algn="l" rtl="0">
              <a:lnSpc>
                <a:spcPct val="90000"/>
              </a:lnSpc>
              <a:spcBef>
                <a:spcPts val="1000"/>
              </a:spcBef>
              <a:spcAft>
                <a:spcPts val="0"/>
              </a:spcAft>
              <a:buClr>
                <a:schemeClr val="dk1"/>
              </a:buClr>
              <a:buSzPts val="2800"/>
              <a:buChar char="•"/>
            </a:pPr>
            <a:r>
              <a:rPr lang="en-US" dirty="0"/>
              <a:t>Strength-based</a:t>
            </a:r>
            <a:endParaRPr dirty="0"/>
          </a:p>
          <a:p>
            <a:pPr marL="228600" lvl="0" indent="-228600" algn="l" rtl="0">
              <a:lnSpc>
                <a:spcPct val="90000"/>
              </a:lnSpc>
              <a:spcBef>
                <a:spcPts val="1000"/>
              </a:spcBef>
              <a:spcAft>
                <a:spcPts val="0"/>
              </a:spcAft>
              <a:buClr>
                <a:schemeClr val="dk1"/>
              </a:buClr>
              <a:buSzPts val="2800"/>
              <a:buChar char="•"/>
            </a:pPr>
            <a:r>
              <a:rPr lang="en-US" dirty="0"/>
              <a:t>Resource-based</a:t>
            </a:r>
            <a:endParaRPr dirty="0"/>
          </a:p>
          <a:p>
            <a:pPr marL="228600" lvl="0" indent="-228600" algn="l" rtl="0">
              <a:lnSpc>
                <a:spcPct val="90000"/>
              </a:lnSpc>
              <a:spcBef>
                <a:spcPts val="1000"/>
              </a:spcBef>
              <a:spcAft>
                <a:spcPts val="0"/>
              </a:spcAft>
              <a:buClr>
                <a:schemeClr val="dk1"/>
              </a:buClr>
              <a:buSzPts val="2800"/>
              <a:buChar char="•"/>
            </a:pPr>
            <a:r>
              <a:rPr lang="en-US" dirty="0"/>
              <a:t>Family-centered           </a:t>
            </a:r>
            <a:endParaRPr dirty="0"/>
          </a:p>
        </p:txBody>
      </p:sp>
      <p:sp>
        <p:nvSpPr>
          <p:cNvPr id="157" name="Google Shape;157;p15"/>
          <p:cNvSpPr txBox="1">
            <a:spLocks noGrp="1"/>
          </p:cNvSpPr>
          <p:nvPr>
            <p:ph type="body" idx="3"/>
          </p:nvPr>
        </p:nvSpPr>
        <p:spPr>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2400"/>
              <a:buNone/>
            </a:pPr>
            <a:r>
              <a:rPr lang="en-US" sz="2800" dirty="0"/>
              <a:t>Traditional Models</a:t>
            </a:r>
            <a:endParaRPr sz="2800" dirty="0"/>
          </a:p>
        </p:txBody>
      </p:sp>
      <p:sp>
        <p:nvSpPr>
          <p:cNvPr id="158" name="Google Shape;158;p15"/>
          <p:cNvSpPr txBox="1">
            <a:spLocks noGrp="1"/>
          </p:cNvSpPr>
          <p:nvPr>
            <p:ph type="body" idx="4"/>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dirty="0"/>
              <a:t>Treatment</a:t>
            </a:r>
            <a:endParaRPr dirty="0"/>
          </a:p>
          <a:p>
            <a:pPr marL="228600" lvl="0" indent="-228600" algn="l" rtl="0">
              <a:lnSpc>
                <a:spcPct val="90000"/>
              </a:lnSpc>
              <a:spcBef>
                <a:spcPts val="1000"/>
              </a:spcBef>
              <a:spcAft>
                <a:spcPts val="0"/>
              </a:spcAft>
              <a:buClr>
                <a:schemeClr val="dk1"/>
              </a:buClr>
              <a:buSzPts val="2800"/>
              <a:buChar char="•"/>
            </a:pPr>
            <a:r>
              <a:rPr lang="en-US" dirty="0"/>
              <a:t>Expertise</a:t>
            </a:r>
            <a:endParaRPr dirty="0"/>
          </a:p>
          <a:p>
            <a:pPr marL="228600" lvl="0" indent="-228600" algn="l" rtl="0">
              <a:lnSpc>
                <a:spcPct val="90000"/>
              </a:lnSpc>
              <a:spcBef>
                <a:spcPts val="1000"/>
              </a:spcBef>
              <a:spcAft>
                <a:spcPts val="0"/>
              </a:spcAft>
              <a:buClr>
                <a:schemeClr val="dk1"/>
              </a:buClr>
              <a:buSzPts val="2800"/>
              <a:buChar char="•"/>
            </a:pPr>
            <a:r>
              <a:rPr lang="en-US" dirty="0"/>
              <a:t>Deficit-based</a:t>
            </a:r>
            <a:endParaRPr dirty="0"/>
          </a:p>
          <a:p>
            <a:pPr marL="228600" lvl="0" indent="-228600" algn="l" rtl="0">
              <a:lnSpc>
                <a:spcPct val="90000"/>
              </a:lnSpc>
              <a:spcBef>
                <a:spcPts val="1000"/>
              </a:spcBef>
              <a:spcAft>
                <a:spcPts val="0"/>
              </a:spcAft>
              <a:buClr>
                <a:schemeClr val="dk1"/>
              </a:buClr>
              <a:buSzPts val="2800"/>
              <a:buChar char="•"/>
            </a:pPr>
            <a:r>
              <a:rPr lang="en-US" dirty="0"/>
              <a:t>Service-based</a:t>
            </a:r>
            <a:endParaRPr dirty="0"/>
          </a:p>
          <a:p>
            <a:pPr marL="228600" lvl="0" indent="-228600" algn="l" rtl="0">
              <a:lnSpc>
                <a:spcPct val="90000"/>
              </a:lnSpc>
              <a:spcBef>
                <a:spcPts val="1000"/>
              </a:spcBef>
              <a:spcAft>
                <a:spcPts val="0"/>
              </a:spcAft>
              <a:buClr>
                <a:schemeClr val="dk1"/>
              </a:buClr>
              <a:buSzPts val="2800"/>
              <a:buChar char="•"/>
            </a:pPr>
            <a:r>
              <a:rPr lang="en-US" dirty="0"/>
              <a:t>Professional-centered</a:t>
            </a:r>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16"/>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Capacity Building Practices</a:t>
            </a:r>
            <a:endParaRPr dirty="0"/>
          </a:p>
        </p:txBody>
      </p:sp>
      <p:sp>
        <p:nvSpPr>
          <p:cNvPr id="164" name="Google Shape;164;p16"/>
          <p:cNvSpPr txBox="1">
            <a:spLocks noGrp="1"/>
          </p:cNvSpPr>
          <p:nvPr>
            <p:ph idx="1"/>
          </p:nvPr>
        </p:nvSpPr>
        <p:spPr>
          <a:xfrm>
            <a:off x="628650" y="1401288"/>
            <a:ext cx="7886700" cy="4775675"/>
          </a:xfrm>
          <a:prstGeom prst="rect">
            <a:avLst/>
          </a:prstGeom>
          <a:noFill/>
          <a:ln>
            <a:noFill/>
          </a:ln>
        </p:spPr>
        <p:txBody>
          <a:bodyPr spcFirstLastPara="1" wrap="square" lIns="91425" tIns="45700" rIns="91425" bIns="45700" anchor="t" anchorCtr="0">
            <a:normAutofit fontScale="92500" lnSpcReduction="20000"/>
          </a:bodyPr>
          <a:lstStyle/>
          <a:p>
            <a:pPr marL="228600" lvl="0" indent="-228600" algn="l" rtl="0">
              <a:lnSpc>
                <a:spcPct val="150000"/>
              </a:lnSpc>
              <a:spcBef>
                <a:spcPts val="0"/>
              </a:spcBef>
              <a:spcAft>
                <a:spcPts val="0"/>
              </a:spcAft>
              <a:buClr>
                <a:schemeClr val="dk1"/>
              </a:buClr>
              <a:buSzPct val="100000"/>
              <a:buChar char="•"/>
            </a:pPr>
            <a:r>
              <a:rPr lang="en-US" dirty="0"/>
              <a:t>Relational practices</a:t>
            </a:r>
            <a:endParaRPr dirty="0"/>
          </a:p>
          <a:p>
            <a:pPr marL="685800" lvl="1" indent="-228600" algn="l" rtl="0">
              <a:lnSpc>
                <a:spcPct val="150000"/>
              </a:lnSpc>
              <a:spcBef>
                <a:spcPts val="500"/>
              </a:spcBef>
              <a:spcAft>
                <a:spcPts val="0"/>
              </a:spcAft>
              <a:buClr>
                <a:schemeClr val="dk1"/>
              </a:buClr>
              <a:buSzPct val="100000"/>
              <a:buChar char="•"/>
            </a:pPr>
            <a:r>
              <a:rPr lang="en-US" dirty="0"/>
              <a:t>Compassion, respect, active and reflective listening, trust, empathy, effective communication</a:t>
            </a:r>
            <a:endParaRPr dirty="0"/>
          </a:p>
          <a:p>
            <a:pPr marL="685800" lvl="1" indent="-228600" algn="l" rtl="0">
              <a:lnSpc>
                <a:spcPct val="150000"/>
              </a:lnSpc>
              <a:spcBef>
                <a:spcPts val="500"/>
              </a:spcBef>
              <a:spcAft>
                <a:spcPts val="0"/>
              </a:spcAft>
              <a:buClr>
                <a:schemeClr val="dk1"/>
              </a:buClr>
              <a:buSzPct val="100000"/>
              <a:buChar char="•"/>
            </a:pPr>
            <a:r>
              <a:rPr lang="en-US" dirty="0"/>
              <a:t>Include practitioner beliefs and sensitivity to family and cultural strengths, values as part of intervention practice</a:t>
            </a:r>
            <a:endParaRPr dirty="0"/>
          </a:p>
          <a:p>
            <a:pPr marL="228600" lvl="0" indent="-228600" algn="l" rtl="0">
              <a:lnSpc>
                <a:spcPct val="150000"/>
              </a:lnSpc>
              <a:spcBef>
                <a:spcPts val="1000"/>
              </a:spcBef>
              <a:spcAft>
                <a:spcPts val="0"/>
              </a:spcAft>
              <a:buClr>
                <a:schemeClr val="dk1"/>
              </a:buClr>
              <a:buSzPct val="100000"/>
              <a:buChar char="•"/>
            </a:pPr>
            <a:r>
              <a:rPr lang="en-US" dirty="0"/>
              <a:t>Participatory</a:t>
            </a:r>
            <a:endParaRPr dirty="0"/>
          </a:p>
          <a:p>
            <a:pPr marL="685800" lvl="1" indent="-228600" algn="l" rtl="0">
              <a:lnSpc>
                <a:spcPct val="150000"/>
              </a:lnSpc>
              <a:spcBef>
                <a:spcPts val="500"/>
              </a:spcBef>
              <a:spcAft>
                <a:spcPts val="0"/>
              </a:spcAft>
              <a:buClr>
                <a:schemeClr val="dk1"/>
              </a:buClr>
              <a:buSzPct val="100000"/>
              <a:buChar char="•"/>
            </a:pPr>
            <a:r>
              <a:rPr lang="en-US" dirty="0"/>
              <a:t>Actively involve the family in choices and decision-making, developing family skills needed to obtain resources and supports - with flexibility and responsiveness</a:t>
            </a:r>
            <a:endParaRPr dirty="0"/>
          </a:p>
          <a:p>
            <a:pPr marL="457200" lvl="1" indent="0" algn="l" rtl="0">
              <a:lnSpc>
                <a:spcPct val="90000"/>
              </a:lnSpc>
              <a:spcBef>
                <a:spcPts val="500"/>
              </a:spcBef>
              <a:spcAft>
                <a:spcPts val="0"/>
              </a:spcAft>
              <a:buClr>
                <a:schemeClr val="dk1"/>
              </a:buClr>
              <a:buSzPct val="100000"/>
              <a:buNone/>
            </a:pPr>
            <a:endParaRPr dirty="0"/>
          </a:p>
          <a:p>
            <a:pPr marL="685800" lvl="1" indent="-87630" algn="l" rtl="0">
              <a:lnSpc>
                <a:spcPct val="90000"/>
              </a:lnSpc>
              <a:spcBef>
                <a:spcPts val="500"/>
              </a:spcBef>
              <a:spcAft>
                <a:spcPts val="0"/>
              </a:spcAft>
              <a:buClr>
                <a:schemeClr val="dk1"/>
              </a:buClr>
              <a:buSzPct val="100000"/>
              <a:buNone/>
            </a:pPr>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17"/>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Capacity Building Caregiving Opportunities</a:t>
            </a:r>
            <a:endParaRPr dirty="0"/>
          </a:p>
        </p:txBody>
      </p:sp>
      <p:sp>
        <p:nvSpPr>
          <p:cNvPr id="171" name="Google Shape;171;p17"/>
          <p:cNvSpPr txBox="1">
            <a:spLocks noGrp="1"/>
          </p:cNvSpPr>
          <p:nvPr>
            <p:ph idx="1"/>
          </p:nvPr>
        </p:nvSpPr>
        <p:spPr>
          <a:xfrm>
            <a:off x="628650" y="1436914"/>
            <a:ext cx="7886700" cy="4740049"/>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150000"/>
              </a:lnSpc>
              <a:spcBef>
                <a:spcPts val="0"/>
              </a:spcBef>
              <a:spcAft>
                <a:spcPts val="0"/>
              </a:spcAft>
              <a:buClr>
                <a:schemeClr val="dk1"/>
              </a:buClr>
              <a:buSzPts val="2800"/>
              <a:buChar char="•"/>
            </a:pPr>
            <a:r>
              <a:rPr lang="en-US" dirty="0"/>
              <a:t>Building capacity for family members to positively engage in everyday activities and routines</a:t>
            </a:r>
            <a:endParaRPr dirty="0"/>
          </a:p>
          <a:p>
            <a:pPr marL="228600" lvl="0" indent="-228600" algn="l" rtl="0">
              <a:lnSpc>
                <a:spcPct val="150000"/>
              </a:lnSpc>
              <a:spcBef>
                <a:spcPts val="1000"/>
              </a:spcBef>
              <a:spcAft>
                <a:spcPts val="0"/>
              </a:spcAft>
              <a:buClr>
                <a:schemeClr val="dk1"/>
              </a:buClr>
              <a:buSzPts val="2800"/>
              <a:buChar char="•"/>
            </a:pPr>
            <a:r>
              <a:rPr lang="en-US" dirty="0"/>
              <a:t>Increased frequency of positive interactions supports the learning and development of children</a:t>
            </a:r>
            <a:endParaRPr dirty="0"/>
          </a:p>
          <a:p>
            <a:pPr marL="228600" lvl="0" indent="-228600" algn="l" rtl="0">
              <a:lnSpc>
                <a:spcPct val="150000"/>
              </a:lnSpc>
              <a:spcBef>
                <a:spcPts val="1000"/>
              </a:spcBef>
              <a:spcAft>
                <a:spcPts val="0"/>
              </a:spcAft>
              <a:buClr>
                <a:schemeClr val="dk1"/>
              </a:buClr>
              <a:buSzPts val="2800"/>
              <a:buChar char="•"/>
            </a:pPr>
            <a:r>
              <a:rPr lang="en-US" dirty="0"/>
              <a:t>Increased frequency of positive reciprocal interactions support self-efficacy of caregiving adults</a:t>
            </a:r>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18"/>
          <p:cNvSpPr txBox="1">
            <a:spLocks noGrp="1"/>
          </p:cNvSpPr>
          <p:nvPr>
            <p:ph type="title"/>
          </p:nvPr>
        </p:nvSpPr>
        <p:spPr>
          <a:xfrm>
            <a:off x="628650" y="365127"/>
            <a:ext cx="7886700" cy="1074568"/>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chemeClr val="dk1"/>
              </a:buClr>
              <a:buSzPct val="100000"/>
              <a:buFont typeface="Calibri"/>
              <a:buNone/>
            </a:pPr>
            <a:r>
              <a:rPr lang="en-US" sz="4000" dirty="0"/>
              <a:t>Family-Centered Practice: Principles of Effective Help-Giving</a:t>
            </a:r>
            <a:br>
              <a:rPr lang="en-US" sz="3600" dirty="0"/>
            </a:br>
            <a:r>
              <a:rPr lang="en-US" sz="1300" dirty="0"/>
              <a:t> (adapted from Dunst &amp; </a:t>
            </a:r>
            <a:r>
              <a:rPr lang="en-US" sz="1300" dirty="0" err="1"/>
              <a:t>Trivette</a:t>
            </a:r>
            <a:r>
              <a:rPr lang="en-US" sz="1300" dirty="0"/>
              <a:t>, 2009)</a:t>
            </a:r>
            <a:endParaRPr dirty="0"/>
          </a:p>
        </p:txBody>
      </p:sp>
      <p:sp>
        <p:nvSpPr>
          <p:cNvPr id="178" name="Google Shape;178;p18"/>
          <p:cNvSpPr txBox="1">
            <a:spLocks noGrp="1"/>
          </p:cNvSpPr>
          <p:nvPr>
            <p:ph idx="1"/>
          </p:nvPr>
        </p:nvSpPr>
        <p:spPr>
          <a:xfrm>
            <a:off x="628650" y="1439694"/>
            <a:ext cx="7886700" cy="4737269"/>
          </a:xfrm>
          <a:prstGeom prst="rect">
            <a:avLst/>
          </a:prstGeom>
          <a:noFill/>
          <a:ln>
            <a:noFill/>
          </a:ln>
        </p:spPr>
        <p:txBody>
          <a:bodyPr spcFirstLastPara="1" wrap="square" lIns="91425" tIns="45700" rIns="91425" bIns="45700" anchor="t" anchorCtr="0">
            <a:normAutofit fontScale="85000" lnSpcReduction="20000"/>
          </a:bodyPr>
          <a:lstStyle/>
          <a:p>
            <a:pPr marL="228600" lvl="0" indent="-228600" algn="l" rtl="0">
              <a:lnSpc>
                <a:spcPct val="150000"/>
              </a:lnSpc>
              <a:spcBef>
                <a:spcPts val="0"/>
              </a:spcBef>
              <a:spcAft>
                <a:spcPts val="0"/>
              </a:spcAft>
              <a:buClr>
                <a:schemeClr val="dk1"/>
              </a:buClr>
              <a:buSzPct val="100000"/>
              <a:buChar char="•"/>
            </a:pPr>
            <a:r>
              <a:rPr lang="en-US" dirty="0"/>
              <a:t>Positive and proactive in the context of trust</a:t>
            </a:r>
            <a:endParaRPr dirty="0"/>
          </a:p>
          <a:p>
            <a:pPr marL="228600" lvl="0" indent="-228600" algn="l" rtl="0">
              <a:lnSpc>
                <a:spcPct val="150000"/>
              </a:lnSpc>
              <a:spcBef>
                <a:spcPts val="1000"/>
              </a:spcBef>
              <a:spcAft>
                <a:spcPts val="0"/>
              </a:spcAft>
              <a:buClr>
                <a:schemeClr val="dk1"/>
              </a:buClr>
              <a:buSzPct val="100000"/>
              <a:buChar char="•"/>
            </a:pPr>
            <a:r>
              <a:rPr lang="en-US" dirty="0"/>
              <a:t>Offered </a:t>
            </a:r>
            <a:r>
              <a:rPr lang="en-US" b="1" dirty="0"/>
              <a:t>in response to </a:t>
            </a:r>
            <a:r>
              <a:rPr lang="en-US" dirty="0"/>
              <a:t>an indicated need</a:t>
            </a:r>
            <a:endParaRPr dirty="0"/>
          </a:p>
          <a:p>
            <a:pPr marL="228600" lvl="0" indent="-228600" algn="l" rtl="0">
              <a:lnSpc>
                <a:spcPct val="150000"/>
              </a:lnSpc>
              <a:spcBef>
                <a:spcPts val="1000"/>
              </a:spcBef>
              <a:spcAft>
                <a:spcPts val="0"/>
              </a:spcAft>
              <a:buClr>
                <a:schemeClr val="dk1"/>
              </a:buClr>
              <a:buSzPct val="100000"/>
              <a:buChar char="•"/>
            </a:pPr>
            <a:r>
              <a:rPr lang="en-US" dirty="0"/>
              <a:t>Engages families in choices and decisions </a:t>
            </a:r>
            <a:endParaRPr dirty="0"/>
          </a:p>
          <a:p>
            <a:pPr marL="228600" lvl="0" indent="-228600" algn="l" rtl="0">
              <a:lnSpc>
                <a:spcPct val="150000"/>
              </a:lnSpc>
              <a:spcBef>
                <a:spcPts val="1000"/>
              </a:spcBef>
              <a:spcAft>
                <a:spcPts val="0"/>
              </a:spcAft>
              <a:buClr>
                <a:schemeClr val="dk1"/>
              </a:buClr>
              <a:buSzPct val="100000"/>
              <a:buChar char="•"/>
            </a:pPr>
            <a:r>
              <a:rPr lang="en-US" dirty="0"/>
              <a:t>Culturally normative and appropriate</a:t>
            </a:r>
            <a:endParaRPr dirty="0"/>
          </a:p>
          <a:p>
            <a:pPr marL="228600" lvl="0" indent="-228600" algn="l" rtl="0">
              <a:lnSpc>
                <a:spcPct val="150000"/>
              </a:lnSpc>
              <a:spcBef>
                <a:spcPts val="1000"/>
              </a:spcBef>
              <a:spcAft>
                <a:spcPts val="0"/>
              </a:spcAft>
              <a:buClr>
                <a:schemeClr val="dk1"/>
              </a:buClr>
              <a:buSzPct val="100000"/>
              <a:buChar char="•"/>
            </a:pPr>
            <a:r>
              <a:rPr lang="en-US" dirty="0"/>
              <a:t>Include opportunities to reciprocate</a:t>
            </a:r>
            <a:endParaRPr dirty="0"/>
          </a:p>
          <a:p>
            <a:pPr marL="228600" lvl="0" indent="-228600" algn="l" rtl="0">
              <a:lnSpc>
                <a:spcPct val="150000"/>
              </a:lnSpc>
              <a:spcBef>
                <a:spcPts val="1000"/>
              </a:spcBef>
              <a:spcAft>
                <a:spcPts val="0"/>
              </a:spcAft>
              <a:buClr>
                <a:schemeClr val="dk1"/>
              </a:buClr>
              <a:buSzPct val="100000"/>
              <a:buChar char="•"/>
            </a:pPr>
            <a:r>
              <a:rPr lang="en-US" dirty="0"/>
              <a:t>Enhances self-efficacy </a:t>
            </a:r>
            <a:endParaRPr dirty="0"/>
          </a:p>
          <a:p>
            <a:pPr marL="228600" lvl="0" indent="-228600" algn="l" rtl="0">
              <a:lnSpc>
                <a:spcPct val="150000"/>
              </a:lnSpc>
              <a:spcBef>
                <a:spcPts val="1000"/>
              </a:spcBef>
              <a:spcAft>
                <a:spcPts val="0"/>
              </a:spcAft>
              <a:buClr>
                <a:schemeClr val="dk1"/>
              </a:buClr>
              <a:buSzPct val="100000"/>
              <a:buChar char="•"/>
            </a:pPr>
            <a:r>
              <a:rPr lang="en-US" dirty="0"/>
              <a:t>Promote acquisition of effective strategies that decrease the need for help in the future</a:t>
            </a:r>
            <a:endParaRPr dirty="0"/>
          </a:p>
          <a:p>
            <a:pPr marL="228600" lvl="0" indent="-77470" algn="l" rtl="0">
              <a:lnSpc>
                <a:spcPct val="90000"/>
              </a:lnSpc>
              <a:spcBef>
                <a:spcPts val="1000"/>
              </a:spcBef>
              <a:spcAft>
                <a:spcPts val="0"/>
              </a:spcAft>
              <a:buClr>
                <a:schemeClr val="dk1"/>
              </a:buClr>
              <a:buSzPct val="100000"/>
              <a:buNone/>
            </a:pPr>
            <a:endParaRP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19"/>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Effective Partnering With Families</a:t>
            </a:r>
            <a:br>
              <a:rPr lang="en-US" dirty="0"/>
            </a:br>
            <a:r>
              <a:rPr lang="en-US" sz="1900" dirty="0"/>
              <a:t>Description of family-professional partnership framework</a:t>
            </a:r>
            <a:endParaRPr dirty="0"/>
          </a:p>
        </p:txBody>
      </p:sp>
      <p:sp>
        <p:nvSpPr>
          <p:cNvPr id="184" name="Google Shape;184;p19"/>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u="sng" dirty="0">
                <a:solidFill>
                  <a:schemeClr val="hlink"/>
                </a:solidFill>
                <a:hlinkClick r:id="rId3"/>
              </a:rPr>
              <a:t>A. Definition | Connect Modules (dec-sped.org)</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2"/>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solidFill>
                  <a:srgbClr val="000099"/>
                </a:solidFill>
              </a:rPr>
              <a:t>Standard</a:t>
            </a:r>
            <a:r>
              <a:rPr lang="en-US" sz="3600" dirty="0"/>
              <a:t> 2</a:t>
            </a:r>
            <a:endParaRPr dirty="0"/>
          </a:p>
        </p:txBody>
      </p:sp>
      <p:sp>
        <p:nvSpPr>
          <p:cNvPr id="70" name="Google Shape;70;p2"/>
          <p:cNvSpPr txBox="1">
            <a:spLocks noGrp="1"/>
          </p:cNvSpPr>
          <p:nvPr>
            <p:ph idx="1"/>
          </p:nvPr>
        </p:nvSpPr>
        <p:spPr>
          <a:xfrm>
            <a:off x="628650" y="1402080"/>
            <a:ext cx="7886700" cy="4774883"/>
          </a:xfrm>
          <a:prstGeom prst="rect">
            <a:avLst/>
          </a:prstGeom>
          <a:noFill/>
          <a:ln>
            <a:noFill/>
          </a:ln>
        </p:spPr>
        <p:txBody>
          <a:bodyPr spcFirstLastPara="1" wrap="square" lIns="91425" tIns="45700" rIns="91425" bIns="45700" anchor="t" anchorCtr="0">
            <a:normAutofit fontScale="85000" lnSpcReduction="10000"/>
          </a:bodyPr>
          <a:lstStyle/>
          <a:p>
            <a:pPr marL="0" lvl="0" indent="0" algn="l" rtl="0">
              <a:lnSpc>
                <a:spcPct val="150000"/>
              </a:lnSpc>
              <a:spcBef>
                <a:spcPts val="0"/>
              </a:spcBef>
              <a:spcAft>
                <a:spcPts val="0"/>
              </a:spcAft>
              <a:buClr>
                <a:schemeClr val="dk1"/>
              </a:buClr>
              <a:buSzPct val="140000"/>
              <a:buNone/>
            </a:pPr>
            <a:r>
              <a:rPr lang="en-US" dirty="0"/>
              <a:t>Candidates use their knowledge of family-centered practices and family systems theory to develop and maintain reciprocal partnerships with families. They apply family capacity-building practices to support families in making informed decisions and advocating for their young children. They engage families in opportunities that build on their existing strengths, reflect current goals, and foster family competence and confidence to support their children’s development and learning.</a:t>
            </a:r>
            <a:endParaRPr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20"/>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Family-Centeredness</a:t>
            </a:r>
            <a:endParaRPr dirty="0"/>
          </a:p>
        </p:txBody>
      </p:sp>
      <p:sp>
        <p:nvSpPr>
          <p:cNvPr id="191" name="Google Shape;191;p20"/>
          <p:cNvSpPr txBox="1">
            <a:spLocks noGrp="1"/>
          </p:cNvSpPr>
          <p:nvPr>
            <p:ph idx="1"/>
          </p:nvPr>
        </p:nvSpPr>
        <p:spPr>
          <a:xfrm>
            <a:off x="628650" y="1422400"/>
            <a:ext cx="7886700" cy="4754563"/>
          </a:xfrm>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Treat families with dignity and respect</a:t>
            </a:r>
            <a:endParaRPr dirty="0"/>
          </a:p>
          <a:p>
            <a:pPr marL="685800" lvl="1" indent="-228600" algn="l" rtl="0">
              <a:lnSpc>
                <a:spcPct val="150000"/>
              </a:lnSpc>
              <a:spcBef>
                <a:spcPts val="500"/>
              </a:spcBef>
              <a:spcAft>
                <a:spcPts val="0"/>
              </a:spcAft>
              <a:buClr>
                <a:schemeClr val="dk1"/>
              </a:buClr>
              <a:buSzPts val="2800"/>
              <a:buChar char="•"/>
            </a:pPr>
            <a:r>
              <a:rPr lang="en-US" sz="2800" dirty="0"/>
              <a:t>Individualized</a:t>
            </a:r>
            <a:endParaRPr dirty="0"/>
          </a:p>
          <a:p>
            <a:pPr marL="685800" lvl="1" indent="-228600" algn="l" rtl="0">
              <a:lnSpc>
                <a:spcPct val="150000"/>
              </a:lnSpc>
              <a:spcBef>
                <a:spcPts val="500"/>
              </a:spcBef>
              <a:spcAft>
                <a:spcPts val="0"/>
              </a:spcAft>
              <a:buClr>
                <a:schemeClr val="dk1"/>
              </a:buClr>
              <a:buSzPts val="2800"/>
              <a:buChar char="•"/>
            </a:pPr>
            <a:r>
              <a:rPr lang="en-US" sz="2800" dirty="0"/>
              <a:t>Flexible</a:t>
            </a:r>
            <a:endParaRPr dirty="0"/>
          </a:p>
          <a:p>
            <a:pPr marL="685800" lvl="1" indent="-228600" algn="l" rtl="0">
              <a:lnSpc>
                <a:spcPct val="150000"/>
              </a:lnSpc>
              <a:spcBef>
                <a:spcPts val="500"/>
              </a:spcBef>
              <a:spcAft>
                <a:spcPts val="0"/>
              </a:spcAft>
              <a:buClr>
                <a:schemeClr val="dk1"/>
              </a:buClr>
              <a:buSzPts val="2800"/>
              <a:buChar char="•"/>
            </a:pPr>
            <a:r>
              <a:rPr lang="en-US" sz="2800" dirty="0"/>
              <a:t>Responsive practices</a:t>
            </a:r>
            <a:endParaRPr dirty="0"/>
          </a:p>
          <a:p>
            <a:pPr marL="1143000" lvl="2" indent="-228600" algn="l" rtl="0">
              <a:lnSpc>
                <a:spcPct val="150000"/>
              </a:lnSpc>
              <a:spcBef>
                <a:spcPts val="500"/>
              </a:spcBef>
              <a:spcAft>
                <a:spcPts val="0"/>
              </a:spcAft>
              <a:buClr>
                <a:schemeClr val="dk1"/>
              </a:buClr>
              <a:buSzPts val="2800"/>
              <a:buChar char="•"/>
            </a:pPr>
            <a:r>
              <a:rPr lang="en-US" sz="2800" dirty="0"/>
              <a:t>Linguistically relevant </a:t>
            </a:r>
            <a:endParaRPr dirty="0"/>
          </a:p>
          <a:p>
            <a:pPr marL="1143000" lvl="2" indent="-228600" algn="l" rtl="0">
              <a:lnSpc>
                <a:spcPct val="150000"/>
              </a:lnSpc>
              <a:spcBef>
                <a:spcPts val="500"/>
              </a:spcBef>
              <a:spcAft>
                <a:spcPts val="0"/>
              </a:spcAft>
              <a:buClr>
                <a:schemeClr val="dk1"/>
              </a:buClr>
              <a:buSzPts val="2800"/>
              <a:buChar char="•"/>
            </a:pPr>
            <a:r>
              <a:rPr lang="en-US" sz="2800" dirty="0"/>
              <a:t>Culturally responsive</a:t>
            </a:r>
            <a:endParaRP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21"/>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What Do We Mean by</a:t>
            </a:r>
            <a:br>
              <a:rPr lang="en-US" sz="3600" dirty="0"/>
            </a:br>
            <a:r>
              <a:rPr lang="en-US" sz="3600" dirty="0"/>
              <a:t> “Culturally Responsive”?</a:t>
            </a:r>
            <a:endParaRPr dirty="0"/>
          </a:p>
        </p:txBody>
      </p:sp>
      <p:sp>
        <p:nvSpPr>
          <p:cNvPr id="198" name="Google Shape;198;p21"/>
          <p:cNvSpPr txBox="1">
            <a:spLocks noGrp="1"/>
          </p:cNvSpPr>
          <p:nvPr>
            <p:ph idx="1"/>
          </p:nvPr>
        </p:nvSpPr>
        <p:spPr>
          <a:xfrm>
            <a:off x="628650" y="1690689"/>
            <a:ext cx="7886700" cy="4486274"/>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US" dirty="0"/>
              <a:t>Holding in mind:</a:t>
            </a:r>
            <a:endParaRPr dirty="0"/>
          </a:p>
          <a:p>
            <a:pPr marL="228600" lvl="0" indent="-228600" algn="l" rtl="0">
              <a:lnSpc>
                <a:spcPct val="150000"/>
              </a:lnSpc>
              <a:spcBef>
                <a:spcPts val="1000"/>
              </a:spcBef>
              <a:spcAft>
                <a:spcPts val="0"/>
              </a:spcAft>
              <a:buClr>
                <a:schemeClr val="dk1"/>
              </a:buClr>
              <a:buSzPts val="2400"/>
              <a:buChar char="•"/>
            </a:pPr>
            <a:r>
              <a:rPr lang="en-US" sz="2400" dirty="0"/>
              <a:t>Who is this family? This child?</a:t>
            </a:r>
            <a:endParaRPr dirty="0"/>
          </a:p>
          <a:p>
            <a:pPr marL="228600" lvl="0" indent="-228600" algn="l" rtl="0">
              <a:lnSpc>
                <a:spcPct val="150000"/>
              </a:lnSpc>
              <a:spcBef>
                <a:spcPts val="1000"/>
              </a:spcBef>
              <a:spcAft>
                <a:spcPts val="0"/>
              </a:spcAft>
              <a:buClr>
                <a:schemeClr val="dk1"/>
              </a:buClr>
              <a:buSzPts val="2400"/>
              <a:buChar char="•"/>
            </a:pPr>
            <a:r>
              <a:rPr lang="en-US" sz="2400" dirty="0"/>
              <a:t>What does this family need to feel safe and ready to engage with EI services? What previous experiences have they had with formal systems?</a:t>
            </a:r>
            <a:endParaRPr dirty="0"/>
          </a:p>
          <a:p>
            <a:pPr marL="228600" lvl="0" indent="-228600" algn="l" rtl="0">
              <a:lnSpc>
                <a:spcPct val="150000"/>
              </a:lnSpc>
              <a:spcBef>
                <a:spcPts val="1000"/>
              </a:spcBef>
              <a:spcAft>
                <a:spcPts val="0"/>
              </a:spcAft>
              <a:buClr>
                <a:schemeClr val="dk1"/>
              </a:buClr>
              <a:buSzPts val="2400"/>
              <a:buChar char="•"/>
            </a:pPr>
            <a:r>
              <a:rPr lang="en-US" sz="2400" dirty="0"/>
              <a:t>What words do they use to talk about disability or delay, and what meaning do they make of them?</a:t>
            </a:r>
            <a:endParaRP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22"/>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Cultural Humility: </a:t>
            </a:r>
            <a:br>
              <a:rPr lang="en-US" sz="3600" dirty="0"/>
            </a:br>
            <a:r>
              <a:rPr lang="en-US" sz="3600" dirty="0"/>
              <a:t>Examining Our Own Expectations </a:t>
            </a:r>
            <a:endParaRPr dirty="0"/>
          </a:p>
        </p:txBody>
      </p:sp>
      <p:sp>
        <p:nvSpPr>
          <p:cNvPr id="205" name="Google Shape;205;p22"/>
          <p:cNvSpPr txBox="1">
            <a:spLocks noGrp="1"/>
          </p:cNvSpPr>
          <p:nvPr>
            <p:ph idx="1"/>
          </p:nvPr>
        </p:nvSpPr>
        <p:spPr>
          <a:xfrm>
            <a:off x="628650" y="1553378"/>
            <a:ext cx="7886700" cy="4623585"/>
          </a:xfrm>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What assumptions am I making about this family?</a:t>
            </a:r>
            <a:endParaRPr dirty="0"/>
          </a:p>
          <a:p>
            <a:pPr marL="228600" lvl="0" indent="-228600" algn="l" rtl="0">
              <a:lnSpc>
                <a:spcPct val="150000"/>
              </a:lnSpc>
              <a:spcBef>
                <a:spcPts val="1000"/>
              </a:spcBef>
              <a:spcAft>
                <a:spcPts val="0"/>
              </a:spcAft>
              <a:buClr>
                <a:schemeClr val="dk1"/>
              </a:buClr>
              <a:buSzPts val="2800"/>
              <a:buChar char="•"/>
            </a:pPr>
            <a:r>
              <a:rPr lang="en-US" dirty="0"/>
              <a:t>What developmental milestones do I think are important that may be culturally different for this family? (e.g., independence, self-help)</a:t>
            </a:r>
            <a:endParaRPr dirty="0"/>
          </a:p>
          <a:p>
            <a:pPr marL="228600" lvl="0" indent="-228600" algn="l" rtl="0">
              <a:lnSpc>
                <a:spcPct val="150000"/>
              </a:lnSpc>
              <a:spcBef>
                <a:spcPts val="1000"/>
              </a:spcBef>
              <a:spcAft>
                <a:spcPts val="0"/>
              </a:spcAft>
              <a:buClr>
                <a:schemeClr val="dk1"/>
              </a:buClr>
              <a:buSzPts val="2800"/>
              <a:buChar char="•"/>
            </a:pPr>
            <a:r>
              <a:rPr lang="en-US" dirty="0"/>
              <a:t>What are typical ways that adults and children interact in my own culture vs. others?</a:t>
            </a:r>
            <a:endParaRPr dirty="0"/>
          </a:p>
          <a:p>
            <a:pPr marL="0" lvl="0" indent="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23"/>
          <p:cNvSpPr txBox="1">
            <a:spLocks noGrp="1"/>
          </p:cNvSpPr>
          <p:nvPr>
            <p:ph type="title"/>
          </p:nvPr>
        </p:nvSpPr>
        <p:spPr>
          <a:xfrm>
            <a:off x="628650" y="204705"/>
            <a:ext cx="78867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Discussion: Case Example</a:t>
            </a:r>
            <a:endParaRPr dirty="0"/>
          </a:p>
        </p:txBody>
      </p:sp>
      <p:sp>
        <p:nvSpPr>
          <p:cNvPr id="212" name="Google Shape;212;p23"/>
          <p:cNvSpPr txBox="1">
            <a:spLocks noGrp="1"/>
          </p:cNvSpPr>
          <p:nvPr>
            <p:ph idx="1"/>
          </p:nvPr>
        </p:nvSpPr>
        <p:spPr>
          <a:xfrm>
            <a:off x="628650" y="1296140"/>
            <a:ext cx="7886700" cy="4880823"/>
          </a:xfrm>
          <a:prstGeom prst="rect">
            <a:avLst/>
          </a:prstGeom>
          <a:noFill/>
          <a:ln>
            <a:noFill/>
          </a:ln>
        </p:spPr>
        <p:txBody>
          <a:bodyPr spcFirstLastPara="1" wrap="square" lIns="91425" tIns="45700" rIns="91425" bIns="45700" anchor="t" anchorCtr="0">
            <a:normAutofit fontScale="70000" lnSpcReduction="20000"/>
          </a:bodyPr>
          <a:lstStyle/>
          <a:p>
            <a:pPr marL="228600" lvl="0" indent="-228600" algn="l" rtl="0">
              <a:lnSpc>
                <a:spcPct val="160000"/>
              </a:lnSpc>
              <a:spcBef>
                <a:spcPts val="0"/>
              </a:spcBef>
              <a:spcAft>
                <a:spcPts val="0"/>
              </a:spcAft>
              <a:buClr>
                <a:schemeClr val="dk1"/>
              </a:buClr>
              <a:buSzPct val="100000"/>
              <a:buChar char="•"/>
            </a:pPr>
            <a:r>
              <a:rPr lang="en-US" dirty="0"/>
              <a:t>Luz and her husband Luis live with their son Carlos, who is 26 months old. She and Luis both work alternating shifts to care for Carlos. Carlos has just received a diagnosis of ASD, and his family/team is working on helping him use communicative gestures, sounds, and single words, and increase episodes of joint attention</a:t>
            </a:r>
            <a:endParaRPr dirty="0"/>
          </a:p>
          <a:p>
            <a:pPr marL="228600" lvl="0" indent="-228600" algn="l" rtl="0">
              <a:lnSpc>
                <a:spcPct val="160000"/>
              </a:lnSpc>
              <a:spcBef>
                <a:spcPts val="1000"/>
              </a:spcBef>
              <a:spcAft>
                <a:spcPts val="0"/>
              </a:spcAft>
              <a:buClr>
                <a:schemeClr val="dk1"/>
              </a:buClr>
              <a:buSzPct val="100000"/>
              <a:buChar char="•"/>
            </a:pPr>
            <a:r>
              <a:rPr lang="en-US" dirty="0"/>
              <a:t>Luz is committed to helping Carlos learn. In her birth family, she says that adults did not typically sit on the floor and play with toys with children – adults always worked so children could thrive</a:t>
            </a:r>
            <a:endParaRPr dirty="0"/>
          </a:p>
          <a:p>
            <a:pPr marL="228600" lvl="0" indent="-228600" algn="l" rtl="0">
              <a:lnSpc>
                <a:spcPct val="160000"/>
              </a:lnSpc>
              <a:spcBef>
                <a:spcPts val="1000"/>
              </a:spcBef>
              <a:spcAft>
                <a:spcPts val="0"/>
              </a:spcAft>
              <a:buClr>
                <a:schemeClr val="dk1"/>
              </a:buClr>
              <a:buSzPct val="100000"/>
              <a:buChar char="•"/>
            </a:pPr>
            <a:r>
              <a:rPr lang="en-US" i="1" dirty="0"/>
              <a:t>How would you support social interactions and communication for Carlos and his family? What elements will be important to consider?</a:t>
            </a:r>
            <a:endParaRPr dirty="0"/>
          </a:p>
          <a:p>
            <a:pPr marL="228600" lvl="0" indent="-104140" algn="l" rtl="0">
              <a:lnSpc>
                <a:spcPct val="90000"/>
              </a:lnSpc>
              <a:spcBef>
                <a:spcPts val="1000"/>
              </a:spcBef>
              <a:spcAft>
                <a:spcPts val="0"/>
              </a:spcAft>
              <a:buClr>
                <a:schemeClr val="dk1"/>
              </a:buClr>
              <a:buSzPct val="100000"/>
              <a:buNone/>
            </a:pPr>
            <a:endParaRP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24"/>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Activity: Antonia and Her Family</a:t>
            </a:r>
            <a:endParaRPr dirty="0"/>
          </a:p>
        </p:txBody>
      </p:sp>
      <p:sp>
        <p:nvSpPr>
          <p:cNvPr id="219" name="Google Shape;219;p24"/>
          <p:cNvSpPr txBox="1">
            <a:spLocks noGrp="1"/>
          </p:cNvSpPr>
          <p:nvPr>
            <p:ph idx="1"/>
          </p:nvPr>
        </p:nvSpPr>
        <p:spPr>
          <a:xfrm>
            <a:off x="628650" y="1391055"/>
            <a:ext cx="7886700" cy="4815091"/>
          </a:xfrm>
          <a:prstGeom prst="rect">
            <a:avLst/>
          </a:prstGeom>
          <a:noFill/>
          <a:ln>
            <a:noFill/>
          </a:ln>
        </p:spPr>
        <p:txBody>
          <a:bodyPr spcFirstLastPara="1" wrap="square" lIns="91425" tIns="45700" rIns="91425" bIns="45700" anchor="t" anchorCtr="0">
            <a:normAutofit fontScale="85000" lnSpcReduction="10000"/>
          </a:bodyPr>
          <a:lstStyle/>
          <a:p>
            <a:pPr marL="228600" lvl="0" indent="-228600" algn="l" rtl="0">
              <a:lnSpc>
                <a:spcPct val="150000"/>
              </a:lnSpc>
              <a:spcBef>
                <a:spcPts val="0"/>
              </a:spcBef>
              <a:spcAft>
                <a:spcPts val="0"/>
              </a:spcAft>
              <a:buClr>
                <a:schemeClr val="dk1"/>
              </a:buClr>
              <a:buSzPct val="100000"/>
              <a:buChar char="•"/>
            </a:pPr>
            <a:r>
              <a:rPr lang="en-US" dirty="0">
                <a:hlinkClick r:id="rId3"/>
              </a:rPr>
              <a:t>Case-Study-Antonia-Family.Centered.Practice.pdf (ecpcta.org)</a:t>
            </a:r>
            <a:endParaRPr lang="en-US" dirty="0"/>
          </a:p>
          <a:p>
            <a:pPr marL="228600" lvl="0" indent="-228600" algn="l" rtl="0">
              <a:lnSpc>
                <a:spcPct val="150000"/>
              </a:lnSpc>
              <a:spcBef>
                <a:spcPts val="0"/>
              </a:spcBef>
              <a:spcAft>
                <a:spcPts val="0"/>
              </a:spcAft>
              <a:buClr>
                <a:schemeClr val="dk1"/>
              </a:buClr>
              <a:buSzPct val="100000"/>
              <a:buChar char="•"/>
            </a:pPr>
            <a:r>
              <a:rPr lang="en-US" dirty="0"/>
              <a:t>What effective strategies or practices were implemented to facilitate the development of a trusting, respectful relationship between Hailey (primary service provider) and Jennifer (Antonia’s mother)? </a:t>
            </a:r>
            <a:endParaRPr dirty="0"/>
          </a:p>
          <a:p>
            <a:pPr marL="228600" lvl="0" indent="-228600" algn="l" rtl="0">
              <a:lnSpc>
                <a:spcPct val="150000"/>
              </a:lnSpc>
              <a:spcBef>
                <a:spcPts val="1000"/>
              </a:spcBef>
              <a:spcAft>
                <a:spcPts val="0"/>
              </a:spcAft>
              <a:buClr>
                <a:schemeClr val="dk1"/>
              </a:buClr>
              <a:buSzPct val="100000"/>
              <a:buChar char="•"/>
            </a:pPr>
            <a:r>
              <a:rPr lang="en-US" dirty="0"/>
              <a:t>What additional strategies or practices could have been implemented to support the well-being of this family?</a:t>
            </a:r>
            <a:endParaRPr dirty="0"/>
          </a:p>
          <a:p>
            <a:pPr marL="0" lvl="0" indent="0" algn="l" rtl="0">
              <a:lnSpc>
                <a:spcPct val="90000"/>
              </a:lnSpc>
              <a:spcBef>
                <a:spcPts val="1000"/>
              </a:spcBef>
              <a:spcAft>
                <a:spcPts val="0"/>
              </a:spcAft>
              <a:buClr>
                <a:schemeClr val="dk1"/>
              </a:buClr>
              <a:buSzPct val="100000"/>
              <a:buNone/>
            </a:pPr>
            <a:endParaRP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25"/>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References and Resources</a:t>
            </a:r>
            <a:endParaRPr dirty="0"/>
          </a:p>
        </p:txBody>
      </p:sp>
      <p:sp>
        <p:nvSpPr>
          <p:cNvPr id="226" name="Google Shape;226;p25"/>
          <p:cNvSpPr txBox="1">
            <a:spLocks noGrp="1"/>
          </p:cNvSpPr>
          <p:nvPr>
            <p:ph idx="1"/>
          </p:nvPr>
        </p:nvSpPr>
        <p:spPr>
          <a:prstGeom prst="rect">
            <a:avLst/>
          </a:prstGeom>
          <a:noFill/>
          <a:ln>
            <a:noFill/>
          </a:ln>
        </p:spPr>
        <p:txBody>
          <a:bodyPr spcFirstLastPara="1" wrap="square" lIns="91425" tIns="45700" rIns="91425" bIns="45700" anchor="t" anchorCtr="0">
            <a:normAutofit fontScale="92500" lnSpcReduction="10000"/>
          </a:bodyPr>
          <a:lstStyle/>
          <a:p>
            <a:pPr marL="228600" lvl="0" indent="-228600" algn="l" rtl="0">
              <a:lnSpc>
                <a:spcPct val="150000"/>
              </a:lnSpc>
              <a:spcBef>
                <a:spcPts val="0"/>
              </a:spcBef>
              <a:spcAft>
                <a:spcPts val="0"/>
              </a:spcAft>
              <a:buClr>
                <a:schemeClr val="dk1"/>
              </a:buClr>
              <a:buSzPct val="100000"/>
              <a:buChar char="•"/>
            </a:pPr>
            <a:r>
              <a:rPr lang="en-US" dirty="0"/>
              <a:t>Turnbull, A., Turnbull, R. </a:t>
            </a:r>
            <a:r>
              <a:rPr lang="en-US" dirty="0" err="1"/>
              <a:t>Ersin</a:t>
            </a:r>
            <a:r>
              <a:rPr lang="en-US" dirty="0"/>
              <a:t>, E.J., </a:t>
            </a:r>
            <a:r>
              <a:rPr lang="en-US" dirty="0" err="1"/>
              <a:t>Soodak</a:t>
            </a:r>
            <a:r>
              <a:rPr lang="en-US" dirty="0"/>
              <a:t>, L.C. &amp; </a:t>
            </a:r>
            <a:r>
              <a:rPr lang="en-US" dirty="0" err="1"/>
              <a:t>Shogren</a:t>
            </a:r>
            <a:r>
              <a:rPr lang="en-US" dirty="0"/>
              <a:t>, K.A. (2015). </a:t>
            </a:r>
            <a:r>
              <a:rPr lang="en-US" i="1" dirty="0">
                <a:hlinkClick r:id="rId3"/>
              </a:rPr>
              <a:t>Families, Professional and Exceptionality</a:t>
            </a:r>
            <a:r>
              <a:rPr lang="en-US" dirty="0">
                <a:hlinkClick r:id="rId3"/>
              </a:rPr>
              <a:t>, 2015, Pearson</a:t>
            </a:r>
            <a:endParaRPr dirty="0"/>
          </a:p>
          <a:p>
            <a:pPr marL="228600" lvl="0" indent="-228600" algn="l" rtl="0">
              <a:lnSpc>
                <a:spcPct val="150000"/>
              </a:lnSpc>
              <a:spcBef>
                <a:spcPts val="1000"/>
              </a:spcBef>
              <a:spcAft>
                <a:spcPts val="0"/>
              </a:spcAft>
              <a:buClr>
                <a:schemeClr val="dk1"/>
              </a:buClr>
              <a:buSzPct val="100000"/>
              <a:buChar char="•"/>
            </a:pPr>
            <a:r>
              <a:rPr lang="en-US" dirty="0"/>
              <a:t>Dunst, C.J. &amp; </a:t>
            </a:r>
            <a:r>
              <a:rPr lang="en-US" dirty="0" err="1"/>
              <a:t>Trivette</a:t>
            </a:r>
            <a:r>
              <a:rPr lang="en-US" dirty="0"/>
              <a:t>, C. (2009) Capacity-Building Family-Systems Intervention Practices, Journal of Family Social Work, 12:2, 119-143, DOI: </a:t>
            </a:r>
            <a:r>
              <a:rPr lang="en-US" u="sng" dirty="0">
                <a:solidFill>
                  <a:schemeClr val="hlink"/>
                </a:solidFill>
                <a:hlinkClick r:id="rId4"/>
              </a:rPr>
              <a:t>10.1080/10522150802713322</a:t>
            </a:r>
            <a:endParaRPr dirty="0"/>
          </a:p>
          <a:p>
            <a:pPr marL="228600" lvl="0" indent="-64135" algn="l" rtl="0">
              <a:lnSpc>
                <a:spcPct val="150000"/>
              </a:lnSpc>
              <a:spcBef>
                <a:spcPts val="1000"/>
              </a:spcBef>
              <a:spcAft>
                <a:spcPts val="0"/>
              </a:spcAft>
              <a:buClr>
                <a:schemeClr val="dk1"/>
              </a:buClr>
              <a:buSzPct val="100000"/>
              <a:buNone/>
            </a:pPr>
            <a:endParaRPr dirty="0"/>
          </a:p>
          <a:p>
            <a:pPr marL="228600" lvl="0" indent="-64135" algn="l" rtl="0">
              <a:lnSpc>
                <a:spcPct val="150000"/>
              </a:lnSpc>
              <a:spcBef>
                <a:spcPts val="1000"/>
              </a:spcBef>
              <a:spcAft>
                <a:spcPts val="0"/>
              </a:spcAft>
              <a:buClr>
                <a:schemeClr val="dk1"/>
              </a:buClr>
              <a:buSzPct val="100000"/>
              <a:buNone/>
            </a:pPr>
            <a:endParaRPr dirty="0"/>
          </a:p>
          <a:p>
            <a:pPr marL="0" lvl="0" indent="0" algn="l" rtl="0">
              <a:lnSpc>
                <a:spcPct val="90000"/>
              </a:lnSpc>
              <a:spcBef>
                <a:spcPts val="1000"/>
              </a:spcBef>
              <a:spcAft>
                <a:spcPts val="0"/>
              </a:spcAft>
              <a:buClr>
                <a:schemeClr val="dk1"/>
              </a:buClr>
              <a:buSzPct val="100000"/>
              <a:buNone/>
            </a:pPr>
            <a:endParaRP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26"/>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References and Resources</a:t>
            </a:r>
            <a:endParaRPr dirty="0"/>
          </a:p>
        </p:txBody>
      </p:sp>
      <p:sp>
        <p:nvSpPr>
          <p:cNvPr id="232" name="Google Shape;232;p26"/>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Dunst, C.J., (2014). </a:t>
            </a:r>
            <a:r>
              <a:rPr lang="en-US" dirty="0">
                <a:hlinkClick r:id="rId3"/>
              </a:rPr>
              <a:t>Family capacity-building in early childhood intervention: effects of parent and child competence and confidence</a:t>
            </a:r>
            <a:r>
              <a:rPr lang="en-US" dirty="0"/>
              <a:t>. </a:t>
            </a:r>
            <a:r>
              <a:rPr lang="en-US" dirty="0" err="1"/>
              <a:t>Orelena</a:t>
            </a:r>
            <a:r>
              <a:rPr lang="en-US" dirty="0"/>
              <a:t> Hawks Puckett Institute, Asheville, N.C. Presentation at the </a:t>
            </a:r>
            <a:r>
              <a:rPr lang="en-US" i="1" dirty="0"/>
              <a:t>Eighth National Congress on Early Intervention with Young Children and their Families</a:t>
            </a:r>
            <a:r>
              <a:rPr lang="en-US" dirty="0"/>
              <a:t>, </a:t>
            </a:r>
            <a:r>
              <a:rPr lang="en-US" dirty="0" err="1"/>
              <a:t>Aveiro</a:t>
            </a:r>
            <a:r>
              <a:rPr lang="en-US" dirty="0"/>
              <a:t>, Portugal</a:t>
            </a:r>
            <a:endParaRP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27"/>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References and Resources</a:t>
            </a:r>
            <a:endParaRPr/>
          </a:p>
        </p:txBody>
      </p:sp>
      <p:sp>
        <p:nvSpPr>
          <p:cNvPr id="239" name="Google Shape;239;p27"/>
          <p:cNvSpPr txBox="1">
            <a:spLocks noGrp="1"/>
          </p:cNvSpPr>
          <p:nvPr>
            <p:ph idx="1"/>
          </p:nvPr>
        </p:nvSpPr>
        <p:spPr>
          <a:xfrm>
            <a:off x="628650" y="1505243"/>
            <a:ext cx="7886700" cy="4671720"/>
          </a:xfrm>
          <a:prstGeom prst="rect">
            <a:avLst/>
          </a:prstGeom>
          <a:noFill/>
          <a:ln>
            <a:noFill/>
          </a:ln>
        </p:spPr>
        <p:txBody>
          <a:bodyPr spcFirstLastPara="1" wrap="square" lIns="91425" tIns="45700" rIns="91425" bIns="45700" anchor="t" anchorCtr="0">
            <a:normAutofit fontScale="92500" lnSpcReduction="20000"/>
          </a:bodyPr>
          <a:lstStyle/>
          <a:p>
            <a:pPr marL="228600" lvl="0" indent="-228600" algn="l" rtl="0">
              <a:lnSpc>
                <a:spcPct val="150000"/>
              </a:lnSpc>
              <a:spcBef>
                <a:spcPts val="0"/>
              </a:spcBef>
              <a:spcAft>
                <a:spcPts val="0"/>
              </a:spcAft>
              <a:buClr>
                <a:schemeClr val="dk1"/>
              </a:buClr>
              <a:buSzPct val="100000"/>
              <a:buChar char="•"/>
            </a:pPr>
            <a:r>
              <a:rPr lang="en-US" u="sng" dirty="0">
                <a:solidFill>
                  <a:schemeClr val="hlink"/>
                </a:solidFill>
                <a:hlinkClick r:id="rId3"/>
              </a:rPr>
              <a:t>Early Childhood Personnel Center </a:t>
            </a:r>
            <a:endParaRPr lang="en-US" u="sng" dirty="0">
              <a:solidFill>
                <a:schemeClr val="hlink"/>
              </a:solidFill>
            </a:endParaRPr>
          </a:p>
          <a:p>
            <a:pPr marL="228600" lvl="0" indent="-228600" algn="l" rtl="0">
              <a:lnSpc>
                <a:spcPct val="150000"/>
              </a:lnSpc>
              <a:spcBef>
                <a:spcPts val="0"/>
              </a:spcBef>
              <a:spcAft>
                <a:spcPts val="0"/>
              </a:spcAft>
              <a:buClr>
                <a:schemeClr val="dk1"/>
              </a:buClr>
              <a:buSzPct val="100000"/>
              <a:buChar char="•"/>
            </a:pPr>
            <a:r>
              <a:rPr lang="en-US" u="sng" dirty="0">
                <a:solidFill>
                  <a:schemeClr val="hlink"/>
                </a:solidFill>
                <a:hlinkClick r:id="rId4"/>
              </a:rPr>
              <a:t>Cross-Disciplinary Competencies</a:t>
            </a:r>
            <a:endParaRPr dirty="0"/>
          </a:p>
          <a:p>
            <a:pPr marL="228600" lvl="0" indent="-228600" algn="l" rtl="0">
              <a:lnSpc>
                <a:spcPct val="150000"/>
              </a:lnSpc>
              <a:spcBef>
                <a:spcPts val="1000"/>
              </a:spcBef>
              <a:spcAft>
                <a:spcPts val="0"/>
              </a:spcAft>
              <a:buClr>
                <a:schemeClr val="dk1"/>
              </a:buClr>
              <a:buSzPct val="100000"/>
              <a:buChar char="•"/>
            </a:pPr>
            <a:r>
              <a:rPr lang="en-US" u="sng" dirty="0">
                <a:solidFill>
                  <a:schemeClr val="hlink"/>
                </a:solidFill>
                <a:hlinkClick r:id="rId5"/>
              </a:rPr>
              <a:t>Harvard Center on the Developing Child </a:t>
            </a:r>
            <a:r>
              <a:rPr lang="en-US" u="sng" dirty="0">
                <a:solidFill>
                  <a:schemeClr val="hlink"/>
                </a:solidFill>
                <a:hlinkClick r:id="rId6"/>
              </a:rPr>
              <a:t>https://developingchild.harvard.edu/resources/building-adult-capabilities-to-improve-child-outcomes-a-theory-of-change/</a:t>
            </a:r>
            <a:endParaRPr dirty="0"/>
          </a:p>
          <a:p>
            <a:pPr marL="228600" lvl="0" indent="-228600" algn="l" rtl="0">
              <a:lnSpc>
                <a:spcPct val="150000"/>
              </a:lnSpc>
              <a:spcBef>
                <a:spcPts val="1000"/>
              </a:spcBef>
              <a:spcAft>
                <a:spcPts val="0"/>
              </a:spcAft>
              <a:buClr>
                <a:schemeClr val="dk1"/>
              </a:buClr>
              <a:buSzPct val="100000"/>
              <a:buChar char="•"/>
            </a:pPr>
            <a:r>
              <a:rPr lang="en-US" u="sng" dirty="0">
                <a:solidFill>
                  <a:schemeClr val="hlink"/>
                </a:solidFill>
                <a:hlinkClick r:id="rId7"/>
              </a:rPr>
              <a:t>Head Start Parent, Family, and Community Engagement Framework (hhs.gov)</a:t>
            </a:r>
            <a:endParaRPr dirty="0"/>
          </a:p>
          <a:p>
            <a:pPr marL="0" lvl="0" indent="0" algn="l" rtl="0">
              <a:lnSpc>
                <a:spcPct val="90000"/>
              </a:lnSpc>
              <a:spcBef>
                <a:spcPts val="1000"/>
              </a:spcBef>
              <a:spcAft>
                <a:spcPts val="0"/>
              </a:spcAft>
              <a:buClr>
                <a:schemeClr val="dk1"/>
              </a:buClr>
              <a:buSzPct val="100000"/>
              <a:buNone/>
            </a:pPr>
            <a:endParaRP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428;p53">
            <a:extLst>
              <a:ext uri="{FF2B5EF4-FFF2-40B4-BE49-F238E27FC236}">
                <a16:creationId xmlns:a16="http://schemas.microsoft.com/office/drawing/2014/main" id="{05B7DCF8-7F41-4873-ACED-7E92FA47DDC9}"/>
              </a:ext>
            </a:extLst>
          </p:cNvPr>
          <p:cNvSpPr txBox="1">
            <a:spLocks/>
          </p:cNvSpPr>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algn="l" defTabSz="914400" rtl="0" eaLnBrk="1" latinLnBrk="0" hangingPunct="1">
              <a:lnSpc>
                <a:spcPct val="90000"/>
              </a:lnSpc>
              <a:spcBef>
                <a:spcPct val="0"/>
              </a:spcBef>
              <a:buNone/>
              <a:defRPr sz="4400" b="1" kern="1200">
                <a:solidFill>
                  <a:srgbClr val="121F88"/>
                </a:solidFill>
                <a:latin typeface="+mj-lt"/>
                <a:ea typeface="+mj-ea"/>
                <a:cs typeface="+mj-cs"/>
              </a:defRPr>
            </a:lvl1pPr>
          </a:lstStyle>
          <a:p>
            <a:pPr algn="ctr">
              <a:spcBef>
                <a:spcPts val="0"/>
              </a:spcBef>
              <a:buClr>
                <a:schemeClr val="dk1"/>
              </a:buClr>
              <a:buSzPts val="3600"/>
              <a:buFont typeface="Calibri"/>
              <a:buNone/>
            </a:pPr>
            <a:r>
              <a:rPr lang="en-US" sz="4000" dirty="0">
                <a:latin typeface="+mn-lt"/>
              </a:rPr>
              <a:t>Disclaimer</a:t>
            </a:r>
            <a:endParaRPr lang="en-US" sz="4800" dirty="0">
              <a:latin typeface="+mn-lt"/>
            </a:endParaRPr>
          </a:p>
        </p:txBody>
      </p:sp>
    </p:spTree>
    <p:extLst>
      <p:ext uri="{BB962C8B-B14F-4D97-AF65-F5344CB8AC3E}">
        <p14:creationId xmlns:p14="http://schemas.microsoft.com/office/powerpoint/2010/main" val="1301172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3"/>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Component: 2.1</a:t>
            </a:r>
            <a:endParaRPr dirty="0"/>
          </a:p>
        </p:txBody>
      </p:sp>
      <p:sp>
        <p:nvSpPr>
          <p:cNvPr id="76" name="Google Shape;76;p3"/>
          <p:cNvSpPr txBox="1">
            <a:spLocks noGrp="1"/>
          </p:cNvSpPr>
          <p:nvPr>
            <p:ph idx="1"/>
          </p:nvPr>
        </p:nvSpPr>
        <p:spPr>
          <a:xfrm>
            <a:off x="628650" y="1690689"/>
            <a:ext cx="7886700" cy="4351338"/>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150000"/>
              </a:lnSpc>
              <a:spcBef>
                <a:spcPts val="0"/>
              </a:spcBef>
              <a:spcAft>
                <a:spcPts val="0"/>
              </a:spcAft>
              <a:buClr>
                <a:schemeClr val="dk1"/>
              </a:buClr>
              <a:buSzPts val="2800"/>
              <a:buChar char="•"/>
            </a:pPr>
            <a:r>
              <a:rPr lang="en-US" dirty="0"/>
              <a:t>Candidates apply their knowledge of family-centered practices, family systems theory, and the changing needs and priorities in families’ lives to develop trusting, respectful, affirming, and culturally responsive partnerships with all families that allow for the mutual exchange of knowledge and information.</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4"/>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Objectives</a:t>
            </a:r>
            <a:endParaRPr dirty="0"/>
          </a:p>
        </p:txBody>
      </p:sp>
      <p:sp>
        <p:nvSpPr>
          <p:cNvPr id="82" name="Google Shape;82;p4"/>
          <p:cNvSpPr txBox="1">
            <a:spLocks noGrp="1"/>
          </p:cNvSpPr>
          <p:nvPr>
            <p:ph idx="1"/>
          </p:nvPr>
        </p:nvSpPr>
        <p:spPr>
          <a:prstGeom prst="rect">
            <a:avLst/>
          </a:prstGeom>
          <a:noFill/>
          <a:ln>
            <a:noFill/>
          </a:ln>
        </p:spPr>
        <p:txBody>
          <a:bodyPr spcFirstLastPara="1" wrap="square" lIns="91425" tIns="45700" rIns="91425" bIns="45700" anchor="t" anchorCtr="0">
            <a:normAutofit fontScale="77500" lnSpcReduction="20000"/>
          </a:bodyPr>
          <a:lstStyle/>
          <a:p>
            <a:pPr marL="228600" lvl="0" indent="-228600" algn="l" rtl="0">
              <a:lnSpc>
                <a:spcPct val="150000"/>
              </a:lnSpc>
              <a:spcBef>
                <a:spcPts val="0"/>
              </a:spcBef>
              <a:spcAft>
                <a:spcPts val="0"/>
              </a:spcAft>
              <a:buClr>
                <a:schemeClr val="dk1"/>
              </a:buClr>
              <a:buSzPct val="100000"/>
              <a:buChar char="•"/>
            </a:pPr>
            <a:r>
              <a:rPr lang="en-US" dirty="0"/>
              <a:t>Describe the elements of family systems theory.</a:t>
            </a:r>
            <a:endParaRPr dirty="0"/>
          </a:p>
          <a:p>
            <a:pPr marL="228600" lvl="0" indent="-228600" algn="l" rtl="0">
              <a:lnSpc>
                <a:spcPct val="150000"/>
              </a:lnSpc>
              <a:spcBef>
                <a:spcPts val="1000"/>
              </a:spcBef>
              <a:spcAft>
                <a:spcPts val="0"/>
              </a:spcAft>
              <a:buClr>
                <a:schemeClr val="dk1"/>
              </a:buClr>
              <a:buSzPct val="100000"/>
              <a:buChar char="•"/>
            </a:pPr>
            <a:r>
              <a:rPr lang="en-US" dirty="0"/>
              <a:t>Describe biological, environmental, cultural, and societal factors that influence a family system.</a:t>
            </a:r>
            <a:endParaRPr dirty="0"/>
          </a:p>
          <a:p>
            <a:pPr marL="228600" lvl="0" indent="-228600" algn="l" rtl="0">
              <a:lnSpc>
                <a:spcPct val="150000"/>
              </a:lnSpc>
              <a:spcBef>
                <a:spcPts val="1000"/>
              </a:spcBef>
              <a:spcAft>
                <a:spcPts val="0"/>
              </a:spcAft>
              <a:buClr>
                <a:schemeClr val="dk1"/>
              </a:buClr>
              <a:buSzPct val="100000"/>
              <a:buChar char="•"/>
            </a:pPr>
            <a:r>
              <a:rPr lang="en-US" dirty="0"/>
              <a:t>Describe family-centered practices that foster trusting, respectful, affirming, and culturally responsive partnerships with families.</a:t>
            </a:r>
            <a:endParaRPr dirty="0"/>
          </a:p>
          <a:p>
            <a:pPr marL="228600" lvl="0" indent="-228600" algn="l" rtl="0">
              <a:lnSpc>
                <a:spcPct val="150000"/>
              </a:lnSpc>
              <a:spcBef>
                <a:spcPts val="1000"/>
              </a:spcBef>
              <a:spcAft>
                <a:spcPts val="0"/>
              </a:spcAft>
              <a:buClr>
                <a:schemeClr val="dk1"/>
              </a:buClr>
              <a:buSzPct val="100000"/>
              <a:buChar char="•"/>
            </a:pPr>
            <a:r>
              <a:rPr lang="en-US" dirty="0"/>
              <a:t>Describe strategies that facilitate the mutual exchange of knowledge and information between professional(s) and a family.</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5"/>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What is a Family?</a:t>
            </a:r>
            <a:br>
              <a:rPr lang="en-US" sz="3600" dirty="0"/>
            </a:br>
            <a:r>
              <a:rPr lang="en-US" sz="1100" dirty="0"/>
              <a:t>(Turnbull, Turnbull et al., 2015)</a:t>
            </a:r>
            <a:endParaRPr dirty="0"/>
          </a:p>
        </p:txBody>
      </p:sp>
      <p:sp>
        <p:nvSpPr>
          <p:cNvPr id="89" name="Google Shape;89;p5"/>
          <p:cNvSpPr txBox="1">
            <a:spLocks noGrp="1"/>
          </p:cNvSpPr>
          <p:nvPr>
            <p:ph idx="1"/>
          </p:nvPr>
        </p:nvSpPr>
        <p:spPr>
          <a:prstGeom prst="rect">
            <a:avLst/>
          </a:prstGeom>
          <a:noFill/>
          <a:ln>
            <a:noFill/>
          </a:ln>
        </p:spPr>
        <p:txBody>
          <a:bodyPr spcFirstLastPara="1" wrap="square" lIns="91425" tIns="45700" rIns="91425" bIns="45700" anchor="t" anchorCtr="0">
            <a:normAutofit fontScale="92500"/>
          </a:bodyPr>
          <a:lstStyle/>
          <a:p>
            <a:pPr marL="228600" lvl="0" indent="-228600" algn="l" rtl="0">
              <a:lnSpc>
                <a:spcPct val="150000"/>
              </a:lnSpc>
              <a:spcBef>
                <a:spcPts val="0"/>
              </a:spcBef>
              <a:spcAft>
                <a:spcPts val="0"/>
              </a:spcAft>
              <a:buClr>
                <a:schemeClr val="dk1"/>
              </a:buClr>
              <a:buSzPct val="100000"/>
              <a:buChar char="•"/>
            </a:pPr>
            <a:r>
              <a:rPr lang="en-US" sz="3200" dirty="0"/>
              <a:t>Families include two or more people who regard themselves as a family and who carry out the functions that families typically perform</a:t>
            </a:r>
            <a:endParaRPr dirty="0"/>
          </a:p>
          <a:p>
            <a:pPr marL="228600" lvl="0" indent="-228600" algn="l" rtl="0">
              <a:lnSpc>
                <a:spcPct val="150000"/>
              </a:lnSpc>
              <a:spcBef>
                <a:spcPts val="1000"/>
              </a:spcBef>
              <a:spcAft>
                <a:spcPts val="0"/>
              </a:spcAft>
              <a:buClr>
                <a:schemeClr val="dk1"/>
              </a:buClr>
              <a:buSzPct val="100000"/>
              <a:buChar char="•"/>
            </a:pPr>
            <a:r>
              <a:rPr lang="en-US" sz="3200" dirty="0"/>
              <a:t>These people may or may not be related by blood or marriage and may or may not usually live together </a:t>
            </a:r>
            <a:endParaRPr dirty="0"/>
          </a:p>
          <a:p>
            <a:pPr marL="0" lvl="0" indent="0" algn="l" rtl="0">
              <a:lnSpc>
                <a:spcPct val="90000"/>
              </a:lnSpc>
              <a:spcBef>
                <a:spcPts val="1000"/>
              </a:spcBef>
              <a:spcAft>
                <a:spcPts val="0"/>
              </a:spcAft>
              <a:buClr>
                <a:schemeClr val="dk1"/>
              </a:buClr>
              <a:buSzPct val="100000"/>
              <a:buNone/>
            </a:pP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9">
                                            <p:txEl>
                                              <p:pRg st="0" end="0"/>
                                            </p:txEl>
                                          </p:spTgt>
                                        </p:tgtEl>
                                        <p:attrNameLst>
                                          <p:attrName>style.visibility</p:attrName>
                                        </p:attrNameLst>
                                      </p:cBhvr>
                                      <p:to>
                                        <p:strVal val="visible"/>
                                      </p:to>
                                    </p:set>
                                    <p:animEffect transition="in" filter="fade">
                                      <p:cBhvr>
                                        <p:cTn id="7" dur="1000"/>
                                        <p:tgtEl>
                                          <p:spTgt spid="8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9">
                                            <p:txEl>
                                              <p:pRg st="1" end="1"/>
                                            </p:txEl>
                                          </p:spTgt>
                                        </p:tgtEl>
                                        <p:attrNameLst>
                                          <p:attrName>style.visibility</p:attrName>
                                        </p:attrNameLst>
                                      </p:cBhvr>
                                      <p:to>
                                        <p:strVal val="visible"/>
                                      </p:to>
                                    </p:set>
                                    <p:animEffect transition="in" filter="fade">
                                      <p:cBhvr>
                                        <p:cTn id="12" dur="1000"/>
                                        <p:tgtEl>
                                          <p:spTgt spid="8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6"/>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Families are Systems </a:t>
            </a:r>
            <a:endParaRPr dirty="0"/>
          </a:p>
        </p:txBody>
      </p:sp>
      <p:sp>
        <p:nvSpPr>
          <p:cNvPr id="95" name="Google Shape;95;p6"/>
          <p:cNvSpPr txBox="1">
            <a:spLocks noGrp="1"/>
          </p:cNvSpPr>
          <p:nvPr>
            <p:ph idx="1"/>
          </p:nvPr>
        </p:nvSpPr>
        <p:spPr>
          <a:prstGeom prst="rect">
            <a:avLst/>
          </a:prstGeom>
          <a:noFill/>
          <a:ln>
            <a:noFill/>
          </a:ln>
        </p:spPr>
        <p:txBody>
          <a:bodyPr spcFirstLastPara="1" wrap="square" lIns="91425" tIns="45700" rIns="91425" bIns="45700" anchor="t" anchorCtr="0">
            <a:normAutofit lnSpcReduction="10000"/>
          </a:bodyPr>
          <a:lstStyle/>
          <a:p>
            <a:pPr marL="0" lvl="0" indent="0" algn="ctr" rtl="0">
              <a:lnSpc>
                <a:spcPct val="90000"/>
              </a:lnSpc>
              <a:spcBef>
                <a:spcPts val="0"/>
              </a:spcBef>
              <a:spcAft>
                <a:spcPts val="0"/>
              </a:spcAft>
              <a:buClr>
                <a:schemeClr val="dk1"/>
              </a:buClr>
              <a:buSzPts val="3200"/>
              <a:buNone/>
            </a:pPr>
            <a:r>
              <a:rPr lang="en-US" sz="3200" dirty="0">
                <a:latin typeface="Calibri"/>
                <a:ea typeface="Calibri"/>
                <a:cs typeface="Calibri"/>
                <a:sym typeface="Calibri"/>
              </a:rPr>
              <a:t>“What happens to one member</a:t>
            </a:r>
            <a:endParaRPr dirty="0"/>
          </a:p>
          <a:p>
            <a:pPr marL="0" lvl="0" indent="0" algn="ctr" rtl="0">
              <a:lnSpc>
                <a:spcPct val="90000"/>
              </a:lnSpc>
              <a:spcBef>
                <a:spcPts val="1000"/>
              </a:spcBef>
              <a:spcAft>
                <a:spcPts val="0"/>
              </a:spcAft>
              <a:buClr>
                <a:schemeClr val="dk1"/>
              </a:buClr>
              <a:buSzPts val="3200"/>
              <a:buNone/>
            </a:pPr>
            <a:r>
              <a:rPr lang="en-US" sz="3200" dirty="0">
                <a:latin typeface="Calibri"/>
                <a:ea typeface="Calibri"/>
                <a:cs typeface="Calibri"/>
                <a:sym typeface="Calibri"/>
              </a:rPr>
              <a:t> of a family happens to all” </a:t>
            </a:r>
            <a:endParaRPr dirty="0"/>
          </a:p>
          <a:p>
            <a:pPr marL="228600" lvl="0" indent="-50800" algn="l" rtl="0">
              <a:lnSpc>
                <a:spcPct val="90000"/>
              </a:lnSpc>
              <a:spcBef>
                <a:spcPts val="1000"/>
              </a:spcBef>
              <a:spcAft>
                <a:spcPts val="0"/>
              </a:spcAft>
              <a:buClr>
                <a:schemeClr val="dk1"/>
              </a:buClr>
              <a:buSzPts val="2800"/>
              <a:buNone/>
            </a:pPr>
            <a:endParaRPr dirty="0"/>
          </a:p>
          <a:p>
            <a:pPr marL="228600" lvl="0" indent="-50800" algn="l" rtl="0">
              <a:lnSpc>
                <a:spcPct val="90000"/>
              </a:lnSpc>
              <a:spcBef>
                <a:spcPts val="1000"/>
              </a:spcBef>
              <a:spcAft>
                <a:spcPts val="0"/>
              </a:spcAft>
              <a:buClr>
                <a:schemeClr val="dk1"/>
              </a:buClr>
              <a:buSzPts val="2800"/>
              <a:buNone/>
            </a:pPr>
            <a:endParaRPr dirty="0"/>
          </a:p>
          <a:p>
            <a:pPr marL="228600" lvl="0" indent="-50800" algn="l" rtl="0">
              <a:lnSpc>
                <a:spcPct val="90000"/>
              </a:lnSpc>
              <a:spcBef>
                <a:spcPts val="1000"/>
              </a:spcBef>
              <a:spcAft>
                <a:spcPts val="0"/>
              </a:spcAft>
              <a:buClr>
                <a:schemeClr val="dk1"/>
              </a:buClr>
              <a:buSzPts val="2800"/>
              <a:buNone/>
            </a:pPr>
            <a:endParaRPr dirty="0"/>
          </a:p>
          <a:p>
            <a:pPr marL="228600" lvl="0" indent="-50800" algn="l" rtl="0">
              <a:lnSpc>
                <a:spcPct val="90000"/>
              </a:lnSpc>
              <a:spcBef>
                <a:spcPts val="1000"/>
              </a:spcBef>
              <a:spcAft>
                <a:spcPts val="0"/>
              </a:spcAft>
              <a:buClr>
                <a:schemeClr val="dk1"/>
              </a:buClr>
              <a:buSzPts val="2800"/>
              <a:buNone/>
            </a:pPr>
            <a:endParaRPr dirty="0"/>
          </a:p>
          <a:p>
            <a:pPr marL="228600" lvl="0" indent="-50800" algn="l" rtl="0">
              <a:lnSpc>
                <a:spcPct val="90000"/>
              </a:lnSpc>
              <a:spcBef>
                <a:spcPts val="1000"/>
              </a:spcBef>
              <a:spcAft>
                <a:spcPts val="0"/>
              </a:spcAft>
              <a:buClr>
                <a:schemeClr val="dk1"/>
              </a:buClr>
              <a:buSzPts val="2800"/>
              <a:buNone/>
            </a:pPr>
            <a:endParaRPr dirty="0"/>
          </a:p>
          <a:p>
            <a:pPr marL="0" lvl="0" indent="0" algn="l" rtl="0">
              <a:lnSpc>
                <a:spcPct val="90000"/>
              </a:lnSpc>
              <a:spcBef>
                <a:spcPts val="1000"/>
              </a:spcBef>
              <a:spcAft>
                <a:spcPts val="0"/>
              </a:spcAft>
              <a:buClr>
                <a:schemeClr val="dk1"/>
              </a:buClr>
              <a:buSzPts val="2800"/>
              <a:buNone/>
            </a:pPr>
            <a:endParaRPr dirty="0"/>
          </a:p>
          <a:p>
            <a:pPr marL="0" lvl="0" indent="0" algn="l" rtl="0">
              <a:lnSpc>
                <a:spcPct val="90000"/>
              </a:lnSpc>
              <a:spcBef>
                <a:spcPts val="1000"/>
              </a:spcBef>
              <a:spcAft>
                <a:spcPts val="0"/>
              </a:spcAft>
              <a:buClr>
                <a:schemeClr val="dk1"/>
              </a:buClr>
              <a:buSzPts val="1600"/>
              <a:buNone/>
            </a:pPr>
            <a:r>
              <a:rPr lang="en-US" sz="1600" dirty="0"/>
              <a:t>(Turnbull, Turnbull et al., 2015 p.1)</a:t>
            </a:r>
            <a:endParaRPr dirty="0"/>
          </a:p>
        </p:txBody>
      </p:sp>
      <p:pic>
        <p:nvPicPr>
          <p:cNvPr id="96" name="Google Shape;96;p6"/>
          <p:cNvPicPr preferRelativeResize="0"/>
          <p:nvPr/>
        </p:nvPicPr>
        <p:blipFill rotWithShape="1">
          <a:blip r:embed="rId3">
            <a:alphaModFix/>
          </a:blip>
          <a:srcRect/>
          <a:stretch/>
        </p:blipFill>
        <p:spPr>
          <a:xfrm>
            <a:off x="2805545" y="2951018"/>
            <a:ext cx="3532910" cy="2576946"/>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7"/>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Family Systems Theory</a:t>
            </a:r>
            <a:br>
              <a:rPr lang="en-US" sz="3600" dirty="0"/>
            </a:br>
            <a:r>
              <a:rPr lang="en-US" sz="1300" dirty="0"/>
              <a:t>(from: Turnbull, Turnbull et al., 2015)</a:t>
            </a:r>
            <a:br>
              <a:rPr lang="en-US" sz="3600" dirty="0"/>
            </a:br>
            <a:endParaRPr sz="3600" dirty="0"/>
          </a:p>
        </p:txBody>
      </p:sp>
      <p:sp>
        <p:nvSpPr>
          <p:cNvPr id="103" name="Google Shape;103;p7"/>
          <p:cNvSpPr txBox="1">
            <a:spLocks noGrp="1"/>
          </p:cNvSpPr>
          <p:nvPr>
            <p:ph idx="1"/>
          </p:nvPr>
        </p:nvSpPr>
        <p:spPr>
          <a:xfrm>
            <a:off x="628650" y="1342417"/>
            <a:ext cx="7886700" cy="4834546"/>
          </a:xfrm>
          <a:prstGeom prst="rect">
            <a:avLst/>
          </a:prstGeom>
          <a:noFill/>
          <a:ln>
            <a:noFill/>
          </a:ln>
        </p:spPr>
        <p:txBody>
          <a:bodyPr spcFirstLastPara="1" wrap="square" lIns="91425" tIns="45700" rIns="91425" bIns="45700" anchor="t" anchorCtr="0">
            <a:normAutofit/>
          </a:bodyPr>
          <a:lstStyle/>
          <a:p>
            <a:pPr marL="0" lvl="0" indent="0" algn="l" rtl="0">
              <a:lnSpc>
                <a:spcPct val="150000"/>
              </a:lnSpc>
              <a:spcBef>
                <a:spcPts val="0"/>
              </a:spcBef>
              <a:spcAft>
                <a:spcPts val="0"/>
              </a:spcAft>
              <a:buClr>
                <a:schemeClr val="dk1"/>
              </a:buClr>
              <a:buSzPts val="2800"/>
              <a:buNone/>
            </a:pPr>
            <a:r>
              <a:rPr lang="en-US" dirty="0"/>
              <a:t>A family is a social unit embedded within other informal and formal social units: </a:t>
            </a:r>
            <a:endParaRPr dirty="0"/>
          </a:p>
          <a:p>
            <a:pPr marL="685800" lvl="1" indent="-228600" algn="l" rtl="0">
              <a:lnSpc>
                <a:spcPct val="150000"/>
              </a:lnSpc>
              <a:spcBef>
                <a:spcPts val="500"/>
              </a:spcBef>
              <a:spcAft>
                <a:spcPts val="0"/>
              </a:spcAft>
              <a:buClr>
                <a:schemeClr val="dk1"/>
              </a:buClr>
              <a:buSzPts val="2400"/>
              <a:buChar char="•"/>
            </a:pPr>
            <a:r>
              <a:rPr lang="en-US" dirty="0"/>
              <a:t>Neighbors, friends, places of worship, systems of physical and mental health care, educational systems, employment, systems of access to food, transportation, housing, policy, legislation, and policing)</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8"/>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lvl="0" algn="ctr">
              <a:spcBef>
                <a:spcPts val="0"/>
              </a:spcBef>
              <a:buClr>
                <a:srgbClr val="000000"/>
              </a:buClr>
              <a:buSzPts val="3600"/>
            </a:pPr>
            <a:r>
              <a:rPr lang="en-US" sz="3600" dirty="0"/>
              <a:t>Family Systems Theory, Continued</a:t>
            </a:r>
            <a:br>
              <a:rPr lang="en-US" sz="3600" dirty="0">
                <a:solidFill>
                  <a:srgbClr val="000000"/>
                </a:solidFill>
              </a:rPr>
            </a:br>
            <a:endParaRPr dirty="0"/>
          </a:p>
        </p:txBody>
      </p:sp>
      <p:sp>
        <p:nvSpPr>
          <p:cNvPr id="109" name="Google Shape;109;p8"/>
          <p:cNvSpPr txBox="1">
            <a:spLocks noGrp="1"/>
          </p:cNvSpPr>
          <p:nvPr>
            <p:ph idx="1"/>
          </p:nvPr>
        </p:nvSpPr>
        <p:spPr>
          <a:xfrm>
            <a:off x="628650" y="1371600"/>
            <a:ext cx="7886700" cy="4805363"/>
          </a:xfrm>
          <a:prstGeom prst="rect">
            <a:avLst/>
          </a:prstGeom>
          <a:noFill/>
          <a:ln>
            <a:noFill/>
          </a:ln>
        </p:spPr>
        <p:txBody>
          <a:bodyPr spcFirstLastPara="1" wrap="square" lIns="91425" tIns="45700" rIns="91425" bIns="45700" anchor="t" anchorCtr="0">
            <a:normAutofit fontScale="92500"/>
          </a:bodyPr>
          <a:lstStyle/>
          <a:p>
            <a:pPr marL="228600" lvl="0" indent="-228600" algn="l" rtl="0">
              <a:lnSpc>
                <a:spcPct val="150000"/>
              </a:lnSpc>
              <a:spcBef>
                <a:spcPts val="0"/>
              </a:spcBef>
              <a:spcAft>
                <a:spcPts val="0"/>
              </a:spcAft>
              <a:buClr>
                <a:schemeClr val="dk1"/>
              </a:buClr>
              <a:buSzPct val="100000"/>
              <a:buChar char="•"/>
            </a:pPr>
            <a:r>
              <a:rPr lang="en-US" dirty="0"/>
              <a:t>These connected networks/systems surround and include the family, continually influencing each other, reverberating between and across all family members.</a:t>
            </a:r>
            <a:endParaRPr dirty="0"/>
          </a:p>
          <a:p>
            <a:pPr marL="228600" lvl="0" indent="-228600" algn="l" rtl="0">
              <a:lnSpc>
                <a:spcPct val="150000"/>
              </a:lnSpc>
              <a:spcBef>
                <a:spcPts val="1000"/>
              </a:spcBef>
              <a:spcAft>
                <a:spcPts val="0"/>
              </a:spcAft>
              <a:buClr>
                <a:schemeClr val="dk1"/>
              </a:buClr>
              <a:buSzPct val="100000"/>
              <a:buChar char="•"/>
            </a:pPr>
            <a:r>
              <a:rPr lang="en-US" dirty="0"/>
              <a:t>Families can’t fully support healthy child development in isolation!</a:t>
            </a:r>
            <a:endParaRPr dirty="0"/>
          </a:p>
          <a:p>
            <a:pPr marL="228600" lvl="0" indent="-228600" algn="l" rtl="0">
              <a:lnSpc>
                <a:spcPct val="150000"/>
              </a:lnSpc>
              <a:spcBef>
                <a:spcPts val="1000"/>
              </a:spcBef>
              <a:spcAft>
                <a:spcPts val="0"/>
              </a:spcAft>
              <a:buClr>
                <a:schemeClr val="dk1"/>
              </a:buClr>
              <a:buSzPct val="100000"/>
              <a:buChar char="•"/>
            </a:pPr>
            <a:r>
              <a:rPr lang="en-US" dirty="0"/>
              <a:t>Interventions must focus on the family within their natural network of systems, not just on the child alone.</a:t>
            </a:r>
            <a:endParaRPr dirty="0"/>
          </a:p>
          <a:p>
            <a:pPr marL="228600" lvl="0" indent="-64135" algn="l" rtl="0">
              <a:lnSpc>
                <a:spcPct val="90000"/>
              </a:lnSpc>
              <a:spcBef>
                <a:spcPts val="1000"/>
              </a:spcBef>
              <a:spcAft>
                <a:spcPts val="0"/>
              </a:spcAft>
              <a:buClr>
                <a:schemeClr val="dk1"/>
              </a:buClr>
              <a:buSzPct val="100000"/>
              <a:buNone/>
            </a:pP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10"/>
          <p:cNvSpPr txBox="1">
            <a:spLocks noGrp="1"/>
          </p:cNvSpPr>
          <p:nvPr>
            <p:ph type="title"/>
          </p:nvPr>
        </p:nvSpPr>
        <p:spPr>
          <a:xfrm>
            <a:off x="628650" y="365126"/>
            <a:ext cx="7886700" cy="1134065"/>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Activity</a:t>
            </a:r>
            <a:endParaRPr dirty="0"/>
          </a:p>
        </p:txBody>
      </p:sp>
      <p:sp>
        <p:nvSpPr>
          <p:cNvPr id="123" name="Google Shape;123;p10"/>
          <p:cNvSpPr txBox="1">
            <a:spLocks noGrp="1"/>
          </p:cNvSpPr>
          <p:nvPr>
            <p:ph idx="1"/>
          </p:nvPr>
        </p:nvSpPr>
        <p:spPr>
          <a:xfrm>
            <a:off x="628650" y="1284052"/>
            <a:ext cx="7886700" cy="4892912"/>
          </a:xfrm>
          <a:prstGeom prst="rect">
            <a:avLst/>
          </a:prstGeom>
          <a:noFill/>
          <a:ln>
            <a:noFill/>
          </a:ln>
        </p:spPr>
        <p:txBody>
          <a:bodyPr spcFirstLastPara="1" wrap="square" lIns="91425" tIns="45700" rIns="91425" bIns="45700" anchor="t" anchorCtr="0">
            <a:noAutofit/>
          </a:bodyPr>
          <a:lstStyle/>
          <a:p>
            <a:pPr marL="228600" lvl="0" indent="-228600" algn="l" rtl="0">
              <a:lnSpc>
                <a:spcPct val="150000"/>
              </a:lnSpc>
              <a:spcBef>
                <a:spcPts val="0"/>
              </a:spcBef>
              <a:spcAft>
                <a:spcPts val="0"/>
              </a:spcAft>
              <a:buClr>
                <a:schemeClr val="dk1"/>
              </a:buClr>
              <a:buSzPts val="2400"/>
              <a:buChar char="•"/>
            </a:pPr>
            <a:r>
              <a:rPr lang="en-US" sz="2400" dirty="0"/>
              <a:t>Watch the video on the following slide</a:t>
            </a:r>
          </a:p>
          <a:p>
            <a:pPr marL="228600" lvl="0" indent="-228600" algn="l" rtl="0">
              <a:lnSpc>
                <a:spcPct val="150000"/>
              </a:lnSpc>
              <a:spcBef>
                <a:spcPts val="0"/>
              </a:spcBef>
              <a:spcAft>
                <a:spcPts val="0"/>
              </a:spcAft>
              <a:buClr>
                <a:schemeClr val="dk1"/>
              </a:buClr>
              <a:buSzPts val="2400"/>
              <a:buChar char="•"/>
            </a:pPr>
            <a:r>
              <a:rPr lang="en-US" sz="2400" dirty="0"/>
              <a:t>What systems impact child development? How?</a:t>
            </a:r>
            <a:endParaRPr dirty="0"/>
          </a:p>
          <a:p>
            <a:pPr marL="228600" lvl="0" indent="-228600" algn="l" rtl="0">
              <a:lnSpc>
                <a:spcPct val="150000"/>
              </a:lnSpc>
              <a:spcBef>
                <a:spcPts val="1000"/>
              </a:spcBef>
              <a:spcAft>
                <a:spcPts val="0"/>
              </a:spcAft>
              <a:buClr>
                <a:schemeClr val="dk1"/>
              </a:buClr>
              <a:buSzPts val="2400"/>
              <a:buChar char="•"/>
            </a:pPr>
            <a:r>
              <a:rPr lang="en-US" sz="2400" dirty="0"/>
              <a:t>Can you make a difference in child outcomes without considering adult capabilities?</a:t>
            </a:r>
            <a:endParaRPr dirty="0"/>
          </a:p>
          <a:p>
            <a:pPr marL="228600" lvl="0" indent="-228600" algn="l" rtl="0">
              <a:lnSpc>
                <a:spcPct val="150000"/>
              </a:lnSpc>
              <a:spcBef>
                <a:spcPts val="1000"/>
              </a:spcBef>
              <a:spcAft>
                <a:spcPts val="0"/>
              </a:spcAft>
              <a:buClr>
                <a:schemeClr val="dk1"/>
              </a:buClr>
              <a:buSzPts val="2400"/>
              <a:buChar char="•"/>
            </a:pPr>
            <a:r>
              <a:rPr lang="en-US" sz="2400" dirty="0"/>
              <a:t>How do you serve/empower adults in your work with children with disabilities and delays?</a:t>
            </a:r>
            <a:endParaRPr dirty="0"/>
          </a:p>
        </p:txBody>
      </p:sp>
    </p:spTree>
  </p:cSld>
  <p:clrMapOvr>
    <a:masterClrMapping/>
  </p:clrMapOvr>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nceptual framework" id="{2EB3D6CF-8678-4B2C-8160-1091A07A243C}" vid="{A51B28CF-7AEB-454A-87CC-F5EE92733CD5}"/>
    </a:ext>
  </a:ext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463</TotalTime>
  <Words>2963</Words>
  <Application>Microsoft Office PowerPoint</Application>
  <PresentationFormat>On-screen Show (4:3)</PresentationFormat>
  <Paragraphs>202</Paragraphs>
  <Slides>28</Slides>
  <Notes>27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Calibri Light</vt:lpstr>
      <vt:lpstr>2_Office Theme</vt:lpstr>
      <vt:lpstr>Family-Centered Practices</vt:lpstr>
      <vt:lpstr>Standard 2</vt:lpstr>
      <vt:lpstr>Component: 2.1</vt:lpstr>
      <vt:lpstr>Objectives</vt:lpstr>
      <vt:lpstr>What is a Family? (Turnbull, Turnbull et al., 2015)</vt:lpstr>
      <vt:lpstr>Families are Systems </vt:lpstr>
      <vt:lpstr>Family Systems Theory (from: Turnbull, Turnbull et al., 2015) </vt:lpstr>
      <vt:lpstr>Family Systems Theory, Continued </vt:lpstr>
      <vt:lpstr>Activity</vt:lpstr>
      <vt:lpstr>Video:  Building Adult Capabilities to Improve Child Outcomes</vt:lpstr>
      <vt:lpstr>Empowering capacity:  Family Centered Practice</vt:lpstr>
      <vt:lpstr>Building capacity </vt:lpstr>
      <vt:lpstr>Engaging families to build capacity Shonkoff (2017), Dunst &amp; Trivette (2009)</vt:lpstr>
      <vt:lpstr>Capacity-building: 4 types (adapted from Dunst, 2010)</vt:lpstr>
      <vt:lpstr>Contrasting Approaches to EI/ECSE Practices</vt:lpstr>
      <vt:lpstr>Capacity Building Practices</vt:lpstr>
      <vt:lpstr>Capacity Building Caregiving Opportunities</vt:lpstr>
      <vt:lpstr>Family-Centered Practice: Principles of Effective Help-Giving  (adapted from Dunst &amp; Trivette, 2009)</vt:lpstr>
      <vt:lpstr>Effective Partnering With Families Description of family-professional partnership framework</vt:lpstr>
      <vt:lpstr>Family-Centeredness</vt:lpstr>
      <vt:lpstr>What Do We Mean by  “Culturally Responsive”?</vt:lpstr>
      <vt:lpstr>Cultural Humility:  Examining Our Own Expectations </vt:lpstr>
      <vt:lpstr>Discussion: Case Example</vt:lpstr>
      <vt:lpstr>Activity: Antonia and Her Family</vt:lpstr>
      <vt:lpstr>References and Resources</vt:lpstr>
      <vt:lpstr>References and Resources</vt:lpstr>
      <vt:lpstr>References and Resources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Family-Centered Practices</dc:title>
  <dc:creator>Bruder,Mary Elizabeth</dc:creator>
  <cp:lastModifiedBy>Darla Gundler</cp:lastModifiedBy>
  <cp:revision>23</cp:revision>
  <dcterms:created xsi:type="dcterms:W3CDTF">2019-01-16T15:23:53Z</dcterms:created>
  <dcterms:modified xsi:type="dcterms:W3CDTF">2023-09-14T20:41:15Z</dcterms:modified>
</cp:coreProperties>
</file>