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2" r:id="rId1"/>
  </p:sldMasterIdLst>
  <p:notesMasterIdLst>
    <p:notesMasterId r:id="rId43"/>
  </p:notesMasterIdLst>
  <p:sldIdLst>
    <p:sldId id="256" r:id="rId2"/>
    <p:sldId id="29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9" r:id="rId35"/>
    <p:sldId id="288" r:id="rId36"/>
    <p:sldId id="290" r:id="rId37"/>
    <p:sldId id="291" r:id="rId38"/>
    <p:sldId id="292" r:id="rId39"/>
    <p:sldId id="293" r:id="rId40"/>
    <p:sldId id="294" r:id="rId41"/>
    <p:sldId id="296" r:id="rId4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5" roundtripDataSignature="AMtx7mhw8e1WFYus8B/3jH6qWbMCAUD8D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8830" autoAdjust="0"/>
    <p:restoredTop sz="81860" autoAdjust="0"/>
  </p:normalViewPr>
  <p:slideViewPr>
    <p:cSldViewPr snapToGrid="0">
      <p:cViewPr varScale="1">
        <p:scale>
          <a:sx n="99" d="100"/>
          <a:sy n="99" d="100"/>
        </p:scale>
        <p:origin x="1944" y="9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471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ectacenter.org/~pdfs/pubs/nnotes10.pdf"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3" Type="http://schemas.openxmlformats.org/officeDocument/2006/relationships/hyperlink" Target="https://journals.sagepub.com/doi/10.1177/1096250616674516" TargetMode="External"/><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1" name="Google Shape;61;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3" name="Google Shape;113;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Assessment data comes from a variety of sources and serve two main functions: to use summative data to get a one-time measurement of a child’s performance – or the performance of a program - at the end of a specified period of time,  which we call summative assessment. </a:t>
            </a:r>
            <a:endParaRPr/>
          </a:p>
          <a:p>
            <a:pPr marL="0" lvl="0" indent="0" algn="l" rtl="0">
              <a:spcBef>
                <a:spcPts val="0"/>
              </a:spcBef>
              <a:spcAft>
                <a:spcPts val="0"/>
              </a:spcAft>
              <a:buNone/>
            </a:pPr>
            <a:endParaRPr/>
          </a:p>
          <a:p>
            <a:pPr marL="0" lvl="0" indent="0" algn="l" rtl="0">
              <a:spcBef>
                <a:spcPts val="0"/>
              </a:spcBef>
              <a:spcAft>
                <a:spcPts val="0"/>
              </a:spcAft>
              <a:buNone/>
            </a:pPr>
            <a:r>
              <a:rPr lang="en-US"/>
              <a:t>We need formative assessment to provide data about a child’s progress - from multiple sources - to inform short-term intervention goals and objectives.</a:t>
            </a:r>
            <a:endParaRPr/>
          </a:p>
        </p:txBody>
      </p:sp>
      <p:sp>
        <p:nvSpPr>
          <p:cNvPr id="114" name="Google Shape;114;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10:notes"/>
          <p:cNvSpPr txBox="1">
            <a:spLocks noGrp="1"/>
          </p:cNvSpPr>
          <p:nvPr>
            <p:ph type="body" idx="1"/>
          </p:nvPr>
        </p:nvSpPr>
        <p:spPr>
          <a:xfrm>
            <a:off x="838200" y="1981200"/>
            <a:ext cx="5257800" cy="6781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latin typeface="Times"/>
                <a:ea typeface="Times"/>
                <a:cs typeface="Times"/>
                <a:sym typeface="Times"/>
              </a:rPr>
              <a:t>II. Purposes / Functions of Assessment</a:t>
            </a:r>
            <a:endParaRPr dirty="0"/>
          </a:p>
          <a:p>
            <a:pPr marL="685800" lvl="1" indent="-228600" algn="l" rtl="0">
              <a:spcBef>
                <a:spcPts val="0"/>
              </a:spcBef>
              <a:spcAft>
                <a:spcPts val="0"/>
              </a:spcAft>
              <a:buClr>
                <a:schemeClr val="dk1"/>
              </a:buClr>
              <a:buSzPts val="1200"/>
              <a:buFont typeface="Times"/>
              <a:buAutoNum type="alphaUcPeriod"/>
            </a:pPr>
            <a:r>
              <a:rPr lang="en-US" dirty="0">
                <a:latin typeface="Times"/>
                <a:ea typeface="Times"/>
                <a:cs typeface="Times"/>
                <a:sym typeface="Times"/>
              </a:rPr>
              <a:t>Screening – “casting a wide net” </a:t>
            </a:r>
            <a:endParaRPr dirty="0"/>
          </a:p>
          <a:p>
            <a:pPr marL="914400" lvl="2" indent="0" algn="l" rtl="0">
              <a:spcBef>
                <a:spcPts val="0"/>
              </a:spcBef>
              <a:spcAft>
                <a:spcPts val="0"/>
              </a:spcAft>
              <a:buClr>
                <a:schemeClr val="dk1"/>
              </a:buClr>
              <a:buSzPts val="1200"/>
              <a:buFont typeface="Arial"/>
              <a:buNone/>
            </a:pPr>
            <a:r>
              <a:rPr lang="en-US" dirty="0">
                <a:latin typeface="Times"/>
                <a:ea typeface="Times"/>
                <a:cs typeface="Times"/>
                <a:sym typeface="Times"/>
              </a:rPr>
              <a:t>For example, Child Find, routine developmental monitoring, Ages and Stages Questionnaires, Autism screening (MCAT), TABS.</a:t>
            </a:r>
            <a:endParaRPr dirty="0">
              <a:latin typeface="Times"/>
              <a:ea typeface="Times"/>
              <a:cs typeface="Times"/>
              <a:sym typeface="Times"/>
            </a:endParaRPr>
          </a:p>
          <a:p>
            <a:pPr marL="914400" lvl="2" indent="0" algn="l" rtl="0">
              <a:spcBef>
                <a:spcPts val="0"/>
              </a:spcBef>
              <a:spcAft>
                <a:spcPts val="0"/>
              </a:spcAft>
              <a:buClr>
                <a:schemeClr val="dk1"/>
              </a:buClr>
              <a:buSzPts val="1200"/>
              <a:buFont typeface="Arial"/>
              <a:buNone/>
            </a:pPr>
            <a:r>
              <a:rPr lang="en-US" dirty="0">
                <a:latin typeface="Times"/>
                <a:ea typeface="Times"/>
                <a:cs typeface="Times"/>
                <a:sym typeface="Times"/>
              </a:rPr>
              <a:t>Used to determine need for further assessment</a:t>
            </a:r>
            <a:endParaRPr dirty="0"/>
          </a:p>
          <a:p>
            <a:pPr marL="914400" lvl="2" indent="0" algn="l" rtl="0">
              <a:spcBef>
                <a:spcPts val="0"/>
              </a:spcBef>
              <a:spcAft>
                <a:spcPts val="0"/>
              </a:spcAft>
              <a:buClr>
                <a:schemeClr val="dk1"/>
              </a:buClr>
              <a:buSzPts val="1200"/>
              <a:buFont typeface="Arial"/>
              <a:buNone/>
            </a:pPr>
            <a:r>
              <a:rPr lang="en-US" dirty="0">
                <a:latin typeface="Times"/>
                <a:ea typeface="Times"/>
                <a:cs typeface="Times"/>
                <a:sym typeface="Times"/>
              </a:rPr>
              <a:t>Brief, economical</a:t>
            </a:r>
            <a:endParaRPr dirty="0"/>
          </a:p>
          <a:p>
            <a:pPr marL="457200" lvl="1" indent="0" algn="l" rtl="0">
              <a:spcBef>
                <a:spcPts val="0"/>
              </a:spcBef>
              <a:spcAft>
                <a:spcPts val="0"/>
              </a:spcAft>
              <a:buNone/>
            </a:pPr>
            <a:r>
              <a:rPr lang="en-US" dirty="0">
                <a:latin typeface="Times"/>
                <a:ea typeface="Times"/>
                <a:cs typeface="Times"/>
                <a:sym typeface="Times"/>
              </a:rPr>
              <a:t>B. Diagnosis / Eligibility</a:t>
            </a:r>
            <a:endParaRPr dirty="0"/>
          </a:p>
          <a:p>
            <a:pPr marL="914400" lvl="2" indent="0" algn="l" rtl="0">
              <a:spcBef>
                <a:spcPts val="0"/>
              </a:spcBef>
              <a:spcAft>
                <a:spcPts val="0"/>
              </a:spcAft>
              <a:buNone/>
            </a:pPr>
            <a:r>
              <a:rPr lang="en-US" dirty="0">
                <a:latin typeface="Times"/>
                <a:ea typeface="Times"/>
                <a:cs typeface="Times"/>
                <a:sym typeface="Times"/>
              </a:rPr>
              <a:t>To determine the presence of a disabling condition; possibly a diagnosis (CP, syndrome, sensory impairment)</a:t>
            </a:r>
            <a:endParaRPr dirty="0"/>
          </a:p>
          <a:p>
            <a:pPr marL="914400" lvl="2" indent="0" algn="l" rtl="0">
              <a:spcBef>
                <a:spcPts val="0"/>
              </a:spcBef>
              <a:spcAft>
                <a:spcPts val="0"/>
              </a:spcAft>
              <a:buNone/>
            </a:pPr>
            <a:r>
              <a:rPr lang="en-US" dirty="0">
                <a:latin typeface="Times"/>
                <a:ea typeface="Times"/>
                <a:cs typeface="Times"/>
                <a:sym typeface="Times"/>
              </a:rPr>
              <a:t>To establish eligibility for EI services – which varies by state.  </a:t>
            </a:r>
            <a:endParaRPr dirty="0"/>
          </a:p>
          <a:p>
            <a:pPr marL="457200" lvl="1" indent="0" algn="l" rtl="0">
              <a:spcBef>
                <a:spcPts val="0"/>
              </a:spcBef>
              <a:spcAft>
                <a:spcPts val="0"/>
              </a:spcAft>
              <a:buNone/>
            </a:pPr>
            <a:r>
              <a:rPr lang="en-US" dirty="0">
                <a:latin typeface="Times"/>
                <a:ea typeface="Times"/>
                <a:cs typeface="Times"/>
                <a:sym typeface="Times"/>
              </a:rPr>
              <a:t>C. Program Planning: </a:t>
            </a:r>
            <a:endParaRPr dirty="0"/>
          </a:p>
          <a:p>
            <a:pPr marL="457200" lvl="1" indent="0" algn="l" rtl="0">
              <a:spcBef>
                <a:spcPts val="0"/>
              </a:spcBef>
              <a:spcAft>
                <a:spcPts val="0"/>
              </a:spcAft>
              <a:buNone/>
            </a:pPr>
            <a:r>
              <a:rPr lang="en-US" dirty="0">
                <a:latin typeface="Times"/>
                <a:ea typeface="Times"/>
                <a:cs typeface="Times"/>
                <a:sym typeface="Times"/>
              </a:rPr>
              <a:t>	1. Identification of special services</a:t>
            </a:r>
            <a:endParaRPr dirty="0"/>
          </a:p>
          <a:p>
            <a:pPr marL="914400" lvl="2" indent="0" algn="l" rtl="0">
              <a:spcBef>
                <a:spcPts val="0"/>
              </a:spcBef>
              <a:spcAft>
                <a:spcPts val="0"/>
              </a:spcAft>
              <a:buNone/>
            </a:pPr>
            <a:r>
              <a:rPr lang="en-US" dirty="0">
                <a:latin typeface="Times"/>
                <a:ea typeface="Times"/>
                <a:cs typeface="Times"/>
                <a:sym typeface="Times"/>
              </a:rPr>
              <a:t>2. service delivery format &amp; location of services</a:t>
            </a:r>
            <a:endParaRPr dirty="0"/>
          </a:p>
          <a:p>
            <a:pPr marL="914400" lvl="2" indent="0" algn="l" rtl="0">
              <a:spcBef>
                <a:spcPts val="0"/>
              </a:spcBef>
              <a:spcAft>
                <a:spcPts val="0"/>
              </a:spcAft>
              <a:buNone/>
            </a:pPr>
            <a:r>
              <a:rPr lang="en-US" dirty="0">
                <a:latin typeface="Times"/>
                <a:ea typeface="Times"/>
                <a:cs typeface="Times"/>
                <a:sym typeface="Times"/>
              </a:rPr>
              <a:t>3. Identification of goals and objectives</a:t>
            </a:r>
            <a:endParaRPr dirty="0"/>
          </a:p>
          <a:p>
            <a:pPr marL="457200" lvl="1" indent="0" algn="l" rtl="0">
              <a:spcBef>
                <a:spcPts val="0"/>
              </a:spcBef>
              <a:spcAft>
                <a:spcPts val="0"/>
              </a:spcAft>
              <a:buNone/>
            </a:pPr>
            <a:r>
              <a:rPr lang="en-US" dirty="0">
                <a:latin typeface="Times"/>
                <a:ea typeface="Times"/>
                <a:cs typeface="Times"/>
                <a:sym typeface="Times"/>
              </a:rPr>
              <a:t>D. Monitoring a child’s progress</a:t>
            </a:r>
            <a:endParaRPr dirty="0"/>
          </a:p>
          <a:p>
            <a:pPr marL="914400" lvl="2" indent="0" algn="l" rtl="0">
              <a:spcBef>
                <a:spcPts val="0"/>
              </a:spcBef>
              <a:spcAft>
                <a:spcPts val="0"/>
              </a:spcAft>
              <a:buNone/>
            </a:pPr>
            <a:r>
              <a:rPr lang="en-US" dirty="0">
                <a:latin typeface="Times"/>
                <a:ea typeface="Times"/>
                <a:cs typeface="Times"/>
                <a:sym typeface="Times"/>
              </a:rPr>
              <a:t>1. Ongoing information collected to document a child’s progress - progress toward objectives</a:t>
            </a:r>
            <a:endParaRPr dirty="0"/>
          </a:p>
          <a:p>
            <a:pPr marL="914400" lvl="2" indent="0" algn="l" rtl="0">
              <a:spcBef>
                <a:spcPts val="0"/>
              </a:spcBef>
              <a:spcAft>
                <a:spcPts val="0"/>
              </a:spcAft>
              <a:buNone/>
            </a:pPr>
            <a:r>
              <a:rPr lang="en-US" dirty="0">
                <a:latin typeface="Times"/>
                <a:ea typeface="Times"/>
                <a:cs typeface="Times"/>
                <a:sym typeface="Times"/>
              </a:rPr>
              <a:t>2. Need for modifications in intervention strategies, objectives</a:t>
            </a:r>
            <a:endParaRPr dirty="0"/>
          </a:p>
          <a:p>
            <a:pPr marL="914400" lvl="2" indent="0" algn="l" rtl="0">
              <a:spcBef>
                <a:spcPts val="0"/>
              </a:spcBef>
              <a:spcAft>
                <a:spcPts val="0"/>
              </a:spcAft>
              <a:buNone/>
            </a:pPr>
            <a:r>
              <a:rPr lang="en-US" dirty="0">
                <a:latin typeface="Times"/>
                <a:ea typeface="Times"/>
                <a:cs typeface="Times"/>
                <a:sym typeface="Times"/>
              </a:rPr>
              <a:t>3. Measure impact of intervention when compared across children. </a:t>
            </a:r>
            <a:endParaRPr dirty="0"/>
          </a:p>
          <a:p>
            <a:pPr marL="914400" lvl="2" indent="0" algn="l" rtl="0">
              <a:spcBef>
                <a:spcPts val="0"/>
              </a:spcBef>
              <a:spcAft>
                <a:spcPts val="0"/>
              </a:spcAft>
              <a:buNone/>
            </a:pPr>
            <a:endParaRPr dirty="0">
              <a:latin typeface="Times"/>
              <a:ea typeface="Times"/>
              <a:cs typeface="Times"/>
              <a:sym typeface="Times"/>
            </a:endParaRPr>
          </a:p>
          <a:p>
            <a:pPr marL="914400" lvl="2" indent="0" algn="l" rtl="0">
              <a:spcBef>
                <a:spcPts val="0"/>
              </a:spcBef>
              <a:spcAft>
                <a:spcPts val="0"/>
              </a:spcAft>
              <a:buNone/>
            </a:pPr>
            <a:r>
              <a:rPr lang="en-US" dirty="0">
                <a:latin typeface="Times"/>
                <a:ea typeface="Times"/>
                <a:cs typeface="Times"/>
                <a:sym typeface="Times"/>
              </a:rPr>
              <a:t>E. Accountability: Measuring program outcomes informed by state and professional standards</a:t>
            </a:r>
            <a:endParaRPr dirty="0"/>
          </a:p>
          <a:p>
            <a:pPr marL="457200" lvl="1" indent="0" algn="l" rtl="0">
              <a:spcBef>
                <a:spcPts val="0"/>
              </a:spcBef>
              <a:spcAft>
                <a:spcPts val="0"/>
              </a:spcAft>
              <a:buNone/>
            </a:pPr>
            <a:r>
              <a:rPr lang="en-US" dirty="0">
                <a:latin typeface="Times"/>
                <a:ea typeface="Times"/>
                <a:cs typeface="Times"/>
                <a:sym typeface="Times"/>
              </a:rPr>
              <a:t>Evaluating programs as a whole to determine their effectiveness over time for children with disabilities and or delays and their families.</a:t>
            </a:r>
            <a:endParaRPr dirty="0"/>
          </a:p>
          <a:p>
            <a:pPr marL="457200" lvl="1" indent="0" algn="l" rtl="0">
              <a:spcBef>
                <a:spcPts val="0"/>
              </a:spcBef>
              <a:spcAft>
                <a:spcPts val="0"/>
              </a:spcAft>
              <a:buNone/>
            </a:pPr>
            <a:r>
              <a:rPr lang="en-US" dirty="0">
                <a:latin typeface="Times"/>
                <a:ea typeface="Times"/>
                <a:cs typeface="Times"/>
                <a:sym typeface="Times"/>
              </a:rPr>
              <a:t>This is done at all levels – individual programs, regional agencies, and at the state level, where outcome data is collected and analyzed to determine how well the state is doing as a whole to serve children and families.</a:t>
            </a:r>
            <a:endParaRPr dirty="0">
              <a:latin typeface="Times"/>
              <a:ea typeface="Times"/>
              <a:cs typeface="Times"/>
              <a:sym typeface="Times"/>
            </a:endParaRPr>
          </a:p>
          <a:p>
            <a:pPr marL="914400" lvl="2" indent="0" algn="l" rtl="0">
              <a:spcBef>
                <a:spcPts val="0"/>
              </a:spcBef>
              <a:spcAft>
                <a:spcPts val="0"/>
              </a:spcAft>
              <a:buNone/>
            </a:pPr>
            <a:endParaRPr dirty="0">
              <a:latin typeface="Times"/>
              <a:ea typeface="Times"/>
              <a:cs typeface="Times"/>
              <a:sym typeface="Times"/>
            </a:endParaRPr>
          </a:p>
          <a:p>
            <a:pPr marL="914400" lvl="2" indent="0" algn="l" rtl="0">
              <a:spcBef>
                <a:spcPts val="0"/>
              </a:spcBef>
              <a:spcAft>
                <a:spcPts val="0"/>
              </a:spcAft>
              <a:buNone/>
            </a:pPr>
            <a:endParaRPr dirty="0">
              <a:latin typeface="Times"/>
              <a:ea typeface="Times"/>
              <a:cs typeface="Times"/>
              <a:sym typeface="Times"/>
            </a:endParaRPr>
          </a:p>
        </p:txBody>
      </p:sp>
      <p:sp>
        <p:nvSpPr>
          <p:cNvPr id="120" name="Google Shape;120;p10:notes"/>
          <p:cNvSpPr>
            <a:spLocks noGrp="1" noRot="1" noChangeAspect="1"/>
          </p:cNvSpPr>
          <p:nvPr>
            <p:ph type="sldImg" idx="2"/>
          </p:nvPr>
        </p:nvSpPr>
        <p:spPr>
          <a:xfrm>
            <a:off x="1150938" y="692150"/>
            <a:ext cx="1431925" cy="1073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6" name="Google Shape;126;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7" name="Google Shape;127;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3" name="Google Shape;133;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https://www.cdc.gov/ncbddd/actearly/index.html</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Developmental screening is also required in many states through Title II grant initiatives. </a:t>
            </a:r>
            <a:endParaRPr dirty="0"/>
          </a:p>
          <a:p>
            <a:pPr marL="0" lvl="0" indent="0" algn="l" rtl="0">
              <a:spcBef>
                <a:spcPts val="0"/>
              </a:spcBef>
              <a:spcAft>
                <a:spcPts val="0"/>
              </a:spcAft>
              <a:buNone/>
            </a:pPr>
            <a:endParaRPr sz="1200" b="0" i="0" dirty="0">
              <a:solidFill>
                <a:schemeClr val="dk1"/>
              </a:solidFill>
              <a:latin typeface="Calibri"/>
              <a:ea typeface="Calibri"/>
              <a:cs typeface="Calibri"/>
              <a:sym typeface="Calibri"/>
            </a:endParaRPr>
          </a:p>
          <a:p>
            <a:pPr marL="0" lvl="0" indent="0" algn="l" rtl="0">
              <a:spcBef>
                <a:spcPts val="0"/>
              </a:spcBef>
              <a:spcAft>
                <a:spcPts val="0"/>
              </a:spcAft>
              <a:buNone/>
            </a:pPr>
            <a:r>
              <a:rPr lang="en-US" sz="1200" b="0" i="0" dirty="0">
                <a:solidFill>
                  <a:schemeClr val="dk1"/>
                </a:solidFill>
                <a:latin typeface="Calibri"/>
                <a:ea typeface="Calibri"/>
                <a:cs typeface="Calibri"/>
                <a:sym typeface="Calibri"/>
              </a:rPr>
              <a:t>Created in 1974, CAPTA has provided funding to keep children safe and strengthen families through several initiatives. The federal law provides grants to states to support the prevention, assessment, investigation, prosecution, and treatment of child abuse and neglect, such as the primary prevention strategies at the heart of Title II (Community-Based Child Abuse Prevention [CBCAP] grants) to the identification and treatment of abuse and neglect in Title I (state grants).  Developmental screenings for every child in the child welfare system is required in states using Title II money.</a:t>
            </a:r>
            <a:endParaRPr dirty="0"/>
          </a:p>
        </p:txBody>
      </p:sp>
      <p:sp>
        <p:nvSpPr>
          <p:cNvPr id="134" name="Google Shape;134;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0" name="Google Shape;140;p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4:notes"/>
          <p:cNvSpPr txBox="1">
            <a:spLocks noGrp="1"/>
          </p:cNvSpPr>
          <p:nvPr>
            <p:ph type="body" idx="1"/>
          </p:nvPr>
        </p:nvSpPr>
        <p:spPr>
          <a:xfrm>
            <a:off x="914400" y="2057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6" name="Google Shape;146;p14:notes"/>
          <p:cNvSpPr>
            <a:spLocks noGrp="1" noRot="1" noChangeAspect="1"/>
          </p:cNvSpPr>
          <p:nvPr>
            <p:ph type="sldImg" idx="2"/>
          </p:nvPr>
        </p:nvSpPr>
        <p:spPr>
          <a:xfrm>
            <a:off x="1150938" y="692150"/>
            <a:ext cx="1584325" cy="11874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1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2" name="Google Shape;152;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As a rule, Eligibility tools are norm-referenced,  although some states used criterion-referenced tools that may or may not be normed, as we will talk about in a minute</a:t>
            </a:r>
            <a:endParaRPr/>
          </a:p>
        </p:txBody>
      </p:sp>
      <p:sp>
        <p:nvSpPr>
          <p:cNvPr id="153" name="Google Shape;153;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 name="Google Shape;159;p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5" name="Google Shape;165;p1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1" name="Google Shape;171;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These assessments are useful as a means to identify children’s strengths and challenges in the context of typical curricular objectives – and are often connected to a specific curriculum.</a:t>
            </a:r>
            <a:endParaRPr/>
          </a:p>
          <a:p>
            <a:pPr marL="0" marR="0" lvl="0" indent="0" algn="l" rtl="0">
              <a:lnSpc>
                <a:spcPct val="100000"/>
              </a:lnSpc>
              <a:spcBef>
                <a:spcPts val="0"/>
              </a:spcBef>
              <a:spcAft>
                <a:spcPts val="0"/>
              </a:spcAft>
              <a:buClr>
                <a:schemeClr val="dk1"/>
              </a:buClr>
              <a:buSzPts val="1200"/>
              <a:buFont typeface="Calibri"/>
              <a:buNone/>
            </a:pPr>
            <a:r>
              <a:rPr lang="en-US"/>
              <a:t>These tools focus on critical skill mastery within domains. </a:t>
            </a:r>
            <a:r>
              <a:rPr lang="en-US" sz="1200">
                <a:solidFill>
                  <a:schemeClr val="dk1"/>
                </a:solidFill>
                <a:latin typeface="Calibri"/>
                <a:ea typeface="Calibri"/>
                <a:cs typeface="Calibri"/>
                <a:sym typeface="Calibri"/>
              </a:rPr>
              <a:t>Some have accompanying curriculum.</a:t>
            </a:r>
            <a:endParaRPr/>
          </a:p>
          <a:p>
            <a:pPr marL="0" marR="0" lvl="0" indent="0" algn="l" rtl="0">
              <a:lnSpc>
                <a:spcPct val="100000"/>
              </a:lnSpc>
              <a:spcBef>
                <a:spcPts val="0"/>
              </a:spcBef>
              <a:spcAft>
                <a:spcPts val="0"/>
              </a:spcAft>
              <a:buClr>
                <a:schemeClr val="dk1"/>
              </a:buClr>
              <a:buSzPts val="1200"/>
              <a:buFont typeface="Calibri"/>
              <a:buNone/>
            </a:pPr>
            <a:endParaRPr sz="120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a:t> Examples: the HELP strands, DOCS.</a:t>
            </a:r>
            <a:endParaRPr/>
          </a:p>
        </p:txBody>
      </p:sp>
      <p:sp>
        <p:nvSpPr>
          <p:cNvPr id="172" name="Google Shape;172;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2:notes"/>
          <p:cNvSpPr txBox="1">
            <a:spLocks noGrp="1"/>
          </p:cNvSpPr>
          <p:nvPr>
            <p:ph type="body" idx="1"/>
          </p:nvPr>
        </p:nvSpPr>
        <p:spPr>
          <a:xfrm>
            <a:off x="685800" y="4473892"/>
            <a:ext cx="5486400" cy="366045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6" name="Google Shape;56;p2:notes"/>
          <p:cNvSpPr>
            <a:spLocks noGrp="1" noRot="1" noChangeAspect="1"/>
          </p:cNvSpPr>
          <p:nvPr>
            <p:ph type="sldImg" idx="2"/>
          </p:nvPr>
        </p:nvSpPr>
        <p:spPr>
          <a:xfrm>
            <a:off x="13382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188103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8" name="Google Shape;178;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p1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2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5" name="Google Shape;185;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a:t>Are not as useful for long-term goals over time, or to capture trends in the overall rate of a child’s development</a:t>
            </a:r>
            <a:endParaRPr/>
          </a:p>
          <a:p>
            <a:pPr marL="0" lvl="0" indent="0" algn="l" rtl="0">
              <a:spcBef>
                <a:spcPts val="0"/>
              </a:spcBef>
              <a:spcAft>
                <a:spcPts val="0"/>
              </a:spcAft>
              <a:buNone/>
            </a:pPr>
            <a:endParaRPr/>
          </a:p>
        </p:txBody>
      </p:sp>
      <p:sp>
        <p:nvSpPr>
          <p:cNvPr id="186" name="Google Shape;186;p2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2" name="Google Shape;192;p2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8" name="Google Shape;198;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9" name="Google Shape;199;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2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p2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Often, judgement-based measures are needed to present a full picture of the needs of young children, particularly those under the age of three, since many conventional methods measures are inappropriate due to a lack of universal design features, non-representative norm samples and absence of disability-specific field validation.</a:t>
            </a:r>
            <a:endParaRPr dirty="0"/>
          </a:p>
          <a:p>
            <a:pPr marL="0" lvl="0" indent="0" algn="l" rtl="0">
              <a:spcBef>
                <a:spcPts val="0"/>
              </a:spcBef>
              <a:spcAft>
                <a:spcPts val="0"/>
              </a:spcAft>
              <a:buNone/>
            </a:pPr>
            <a:r>
              <a:rPr lang="en-US" dirty="0"/>
              <a:t>When other instruments are not appropriate,  informed clinical opinion can be used by qualified personnel using judgement-based assessment tools. </a:t>
            </a:r>
            <a:r>
              <a:rPr lang="en-US" u="sng" dirty="0">
                <a:solidFill>
                  <a:schemeClr val="hlink"/>
                </a:solidFill>
                <a:hlinkClick r:id="rId3"/>
              </a:rPr>
              <a:t>https://ectacenter.org/~pdfs/pubs/nnotes10.pdf</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Informed clinical opinion is loosely defined as follows: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b="1" dirty="0"/>
              <a:t>Integration of the results of evaluations and direct observations in various settings, professional judgment based on experience and expertise, and family input to make recommendations for initial and continuing eligibility for EI/ECSE services and to plan services for those children whose developmental status and EI/ECSE needs may be difficult to assess with formal measures. </a:t>
            </a:r>
            <a:endParaRPr b="1" dirty="0"/>
          </a:p>
          <a:p>
            <a:pPr marL="0" lvl="0" indent="0" algn="l" rtl="0">
              <a:spcBef>
                <a:spcPts val="0"/>
              </a:spcBef>
              <a:spcAft>
                <a:spcPts val="0"/>
              </a:spcAft>
              <a:buNone/>
            </a:pPr>
            <a:endParaRPr dirty="0"/>
          </a:p>
          <a:p>
            <a:pPr marL="0" lvl="0" indent="0" algn="l" rtl="0">
              <a:spcBef>
                <a:spcPts val="0"/>
              </a:spcBef>
              <a:spcAft>
                <a:spcPts val="0"/>
              </a:spcAft>
              <a:buNone/>
            </a:pPr>
            <a:r>
              <a:rPr lang="en-US" dirty="0"/>
              <a:t>Infants and toddlers can be eligible for services based on “informed clinical opinion”, a federally-sanctioned alternative to eligibility.  Different states interpret the use of informed clinical opinion in different ways</a:t>
            </a:r>
            <a:endParaRPr dirty="0"/>
          </a:p>
        </p:txBody>
      </p:sp>
      <p:sp>
        <p:nvSpPr>
          <p:cNvPr id="206" name="Google Shape;206;p2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2" name="Google Shape;212;p2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2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8" name="Google Shape;218;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Ecological measures [like the Classroom Assessment Scoring System (CLASS), the Infant-Toddler Environment Rating Scale (ITERS) and the Early Childhood Environmental Rating Scale (ECERS)] capture information about how a child’s environment supports or constrains social engagement and interaction. </a:t>
            </a:r>
            <a:endParaRPr/>
          </a:p>
          <a:p>
            <a:pPr marL="0" lvl="0" indent="0" algn="l" rtl="0">
              <a:spcBef>
                <a:spcPts val="0"/>
              </a:spcBef>
              <a:spcAft>
                <a:spcPts val="0"/>
              </a:spcAft>
              <a:buNone/>
            </a:pPr>
            <a:r>
              <a:rPr lang="en-US"/>
              <a:t>These assessment tools are important to inform the need to understand how a child is gaining access to his or her social world, and how that child is included in daily learning experiences.</a:t>
            </a:r>
            <a:endParaRPr/>
          </a:p>
        </p:txBody>
      </p:sp>
      <p:sp>
        <p:nvSpPr>
          <p:cNvPr id="219" name="Google Shape;219;p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2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5" name="Google Shape;225;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Assessing, planning for, and designing or creating learning environments, inclusive of space, materials, time, and interactions.  </a:t>
            </a:r>
            <a:endParaRPr/>
          </a:p>
        </p:txBody>
      </p:sp>
      <p:sp>
        <p:nvSpPr>
          <p:cNvPr id="226" name="Google Shape;226;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27</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2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2" name="Google Shape;232;p2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Many of these tools require certification, such as the CLASS, ITERS, ECERS </a:t>
            </a:r>
            <a:endParaRPr/>
          </a:p>
        </p:txBody>
      </p:sp>
      <p:sp>
        <p:nvSpPr>
          <p:cNvPr id="233" name="Google Shape;233;p2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28</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2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9" name="Google Shape;239;p2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The Transdisciplinary Play-Based Assessment sets the standard for this kind of authentic assessment -  </a:t>
            </a:r>
            <a:endParaRPr dirty="0"/>
          </a:p>
        </p:txBody>
      </p:sp>
      <p:sp>
        <p:nvSpPr>
          <p:cNvPr id="240" name="Google Shape;240;p2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29</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7" name="Google Shape;67;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68" name="Google Shape;68;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2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6" name="Google Shape;246;p2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lvl="1" indent="0" algn="l" rtl="0">
              <a:spcBef>
                <a:spcPts val="0"/>
              </a:spcBef>
              <a:spcAft>
                <a:spcPts val="0"/>
              </a:spcAft>
              <a:buNone/>
            </a:pPr>
            <a:r>
              <a:rPr lang="en-US"/>
              <a:t>Examples of informal individualized data collection tools: </a:t>
            </a:r>
            <a:endParaRPr/>
          </a:p>
          <a:p>
            <a:pPr marL="457200" lvl="1" indent="0" algn="l" rtl="0">
              <a:spcBef>
                <a:spcPts val="0"/>
              </a:spcBef>
              <a:spcAft>
                <a:spcPts val="0"/>
              </a:spcAft>
              <a:buNone/>
            </a:pPr>
            <a:r>
              <a:rPr lang="en-US"/>
              <a:t>Forms used to help teachers and families collect data about targeted behaviors, including</a:t>
            </a:r>
            <a:endParaRPr/>
          </a:p>
          <a:p>
            <a:pPr marL="457200" lvl="1" indent="0" algn="l" rtl="0">
              <a:spcBef>
                <a:spcPts val="0"/>
              </a:spcBef>
              <a:spcAft>
                <a:spcPts val="0"/>
              </a:spcAft>
              <a:buNone/>
            </a:pPr>
            <a:r>
              <a:rPr lang="en-US"/>
              <a:t>Time-sampling</a:t>
            </a:r>
            <a:endParaRPr/>
          </a:p>
          <a:p>
            <a:pPr marL="457200" lvl="1" indent="0" algn="l" rtl="0">
              <a:spcBef>
                <a:spcPts val="0"/>
              </a:spcBef>
              <a:spcAft>
                <a:spcPts val="0"/>
              </a:spcAft>
              <a:buNone/>
            </a:pPr>
            <a:r>
              <a:rPr lang="en-US"/>
              <a:t>Frequency/duration</a:t>
            </a:r>
            <a:endParaRPr/>
          </a:p>
          <a:p>
            <a:pPr marL="457200" lvl="1" indent="0" algn="l" rtl="0">
              <a:spcBef>
                <a:spcPts val="0"/>
              </a:spcBef>
              <a:spcAft>
                <a:spcPts val="0"/>
              </a:spcAft>
              <a:buNone/>
            </a:pPr>
            <a:r>
              <a:rPr lang="en-US"/>
              <a:t>Interval </a:t>
            </a:r>
            <a:endParaRPr/>
          </a:p>
          <a:p>
            <a:pPr marL="457200" lvl="1" indent="0" algn="l" rtl="0">
              <a:spcBef>
                <a:spcPts val="0"/>
              </a:spcBef>
              <a:spcAft>
                <a:spcPts val="0"/>
              </a:spcAft>
              <a:buNone/>
            </a:pPr>
            <a:r>
              <a:rPr lang="en-US"/>
              <a:t>Behavior probes</a:t>
            </a:r>
            <a:endParaRPr/>
          </a:p>
          <a:p>
            <a:pPr marL="0" lvl="0" indent="0" algn="l" rtl="0">
              <a:spcBef>
                <a:spcPts val="0"/>
              </a:spcBef>
              <a:spcAft>
                <a:spcPts val="0"/>
              </a:spcAft>
              <a:buNone/>
            </a:pPr>
            <a:endParaRPr/>
          </a:p>
        </p:txBody>
      </p:sp>
      <p:sp>
        <p:nvSpPr>
          <p:cNvPr id="247" name="Google Shape;247;p2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30</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p3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The use of convergent assessment is critical to achieving a fully representational picture of the child's strengths and needs</a:t>
            </a:r>
            <a:endParaRPr/>
          </a:p>
        </p:txBody>
      </p:sp>
      <p:sp>
        <p:nvSpPr>
          <p:cNvPr id="253" name="Google Shape;253;p30: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3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59" name="Google Shape;259;p3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a:latin typeface="Calibri"/>
                <a:ea typeface="Calibri"/>
                <a:cs typeface="Calibri"/>
                <a:sym typeface="Calibri"/>
              </a:rPr>
              <a:t>(Bagnato, et al., 1997) </a:t>
            </a:r>
            <a:endParaRPr/>
          </a:p>
          <a:p>
            <a:pPr marL="0" lvl="0" indent="0" algn="l" rtl="0">
              <a:spcBef>
                <a:spcPts val="0"/>
              </a:spcBef>
              <a:spcAft>
                <a:spcPts val="0"/>
              </a:spcAft>
              <a:buNone/>
            </a:pPr>
            <a:endParaRPr sz="1200">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Times"/>
              <a:buNone/>
            </a:pPr>
            <a:r>
              <a:rPr lang="en-US">
                <a:latin typeface="Times"/>
                <a:ea typeface="Times"/>
                <a:cs typeface="Times"/>
                <a:sym typeface="Times"/>
              </a:rPr>
              <a:t>Many, if not most standardized assessments have not been adequately normed and field-tested with populations of young children with disabilities. The following criteria have been developed for EI/ECSE practitioners to use to make sure that assessment procedures meet the unique needs of young children with disabilities/delays and their families:</a:t>
            </a:r>
            <a:endParaRPr>
              <a:latin typeface="Times"/>
              <a:ea typeface="Times"/>
              <a:cs typeface="Times"/>
              <a:sym typeface="Times"/>
            </a:endParaRPr>
          </a:p>
          <a:p>
            <a:pPr marL="0" lvl="0" indent="0" algn="l" rtl="0">
              <a:spcBef>
                <a:spcPts val="0"/>
              </a:spcBef>
              <a:spcAft>
                <a:spcPts val="0"/>
              </a:spcAft>
              <a:buNone/>
            </a:pPr>
            <a:endParaRPr>
              <a:latin typeface="Times"/>
              <a:ea typeface="Times"/>
              <a:cs typeface="Times"/>
              <a:sym typeface="Times"/>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p32: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65" name="Google Shape;265;p3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latin typeface="Times"/>
              <a:ea typeface="Times"/>
              <a:cs typeface="Times"/>
              <a:sym typeface="Times"/>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p3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8" name="Google Shape;278;p3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Facilitator lets the group know that the maker of this video describes the purpose of the video to illustrate play-based assessment – but does not necessarily include all the elements of a play-based assessment.  The group is asked to watch the video and answer the listed questions.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Facilitator notes:</a:t>
            </a:r>
            <a:endParaRPr dirty="0"/>
          </a:p>
          <a:p>
            <a:pPr marL="0" lvl="0" indent="0" algn="l" rtl="0">
              <a:spcBef>
                <a:spcPts val="0"/>
              </a:spcBef>
              <a:spcAft>
                <a:spcPts val="0"/>
              </a:spcAft>
              <a:buNone/>
            </a:pPr>
            <a:r>
              <a:rPr lang="en-US" dirty="0"/>
              <a:t>Encourage discussion about positives –</a:t>
            </a:r>
            <a:r>
              <a:rPr lang="en-US" b="1" dirty="0"/>
              <a:t> collaborative </a:t>
            </a:r>
            <a:r>
              <a:rPr lang="en-US" dirty="0"/>
              <a:t>across disciplines, included parent as partner, offered a chance for the child to engage in and select a variety of toys, multiple/</a:t>
            </a:r>
            <a:r>
              <a:rPr lang="en-US" b="1" dirty="0"/>
              <a:t>convergent</a:t>
            </a:r>
            <a:r>
              <a:rPr lang="en-US" dirty="0"/>
              <a:t> forms of assessment were used. Likely that assessments were formal assessments that have been field-tested for reliability and validity – we do not know if they have been normed with children with disabilities, or how sensitive the measures are for children of this age with disabilities.  The fact that there is a play-based context supports sensitivity and authenticity in that he is spontaneously engaging with a variety of materials, rather than being prompted for every item.  Some challenges are evident as far as </a:t>
            </a:r>
            <a:r>
              <a:rPr lang="en-US" b="1" dirty="0"/>
              <a:t>authenticity</a:t>
            </a:r>
            <a:r>
              <a:rPr lang="en-US" dirty="0"/>
              <a:t> because we don’t see how this child interacts with his peers, or how he is included across settings in his classroom environment.  We need this kind of data to create an intentional plan for how best to embed intervention/instruction in a way that works in the context of school routines.</a:t>
            </a:r>
            <a:endParaRPr dirty="0"/>
          </a:p>
        </p:txBody>
      </p:sp>
      <p:sp>
        <p:nvSpPr>
          <p:cNvPr id="279" name="Google Shape;279;p3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34</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p3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 name="Google Shape;271;p3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Facilitator lets the group know that the maker of this video describes the purpose of the video to illustrate play-based assessment – but does not necessarily include all the elements of a play-based assessment.  The group is asked to watch the video and answer the listed questions. https://www.youtube.com/watch?v=u4kkpwc0zAA&amp;ab_channel=ESCRegion13</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Facilitator notes:</a:t>
            </a:r>
            <a:endParaRPr dirty="0"/>
          </a:p>
          <a:p>
            <a:pPr marL="0" lvl="0" indent="0" algn="l" rtl="0">
              <a:spcBef>
                <a:spcPts val="0"/>
              </a:spcBef>
              <a:spcAft>
                <a:spcPts val="0"/>
              </a:spcAft>
              <a:buNone/>
            </a:pPr>
            <a:r>
              <a:rPr lang="en-US" dirty="0"/>
              <a:t>Encourage discussion about positives –</a:t>
            </a:r>
            <a:r>
              <a:rPr lang="en-US" b="1" dirty="0"/>
              <a:t> collaborative </a:t>
            </a:r>
            <a:r>
              <a:rPr lang="en-US" dirty="0"/>
              <a:t>across disciplines, included parent as partner, offered a chance for the child to engage in and select a variety of toys, multiple/</a:t>
            </a:r>
            <a:r>
              <a:rPr lang="en-US" b="1" dirty="0"/>
              <a:t>convergent</a:t>
            </a:r>
            <a:r>
              <a:rPr lang="en-US" dirty="0"/>
              <a:t> forms of assessment were used. Likely that assessments were formal assessments that have been field-tested for reliability and validity – we do not know if they have been normed with children with disabilities, or how sensitive the measures are for children of this age with disabilities.  The fact that there is a play-based context supports sensitivity and authenticity in that he is spontaneously engaging with a variety of materials, rather than being prompted for every item.  Some challenges are evident as far as </a:t>
            </a:r>
            <a:r>
              <a:rPr lang="en-US" b="1" dirty="0"/>
              <a:t>authenticity</a:t>
            </a:r>
            <a:r>
              <a:rPr lang="en-US" dirty="0"/>
              <a:t> because we don’t see how this child interacts with his peers, or how he is included across settings in his classroom environment.  We need this kind of data to create an intentional plan for how best to embed intervention/instruction in a way that works in the context of school routines.</a:t>
            </a:r>
            <a:endParaRPr dirty="0"/>
          </a:p>
        </p:txBody>
      </p:sp>
      <p:sp>
        <p:nvSpPr>
          <p:cNvPr id="272" name="Google Shape;272;p3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35</a:t>
            </a:fld>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p3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5" name="Google Shape;285;p3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Intentional planning for assessment of children of linguistically diverse family is essential. </a:t>
            </a:r>
            <a:endParaRPr dirty="0"/>
          </a:p>
          <a:p>
            <a:pPr marL="0" lvl="0" indent="0" algn="l" rtl="0">
              <a:spcBef>
                <a:spcPts val="0"/>
              </a:spcBef>
              <a:spcAft>
                <a:spcPts val="0"/>
              </a:spcAft>
              <a:buNone/>
            </a:pPr>
            <a:r>
              <a:rPr lang="en-US" dirty="0"/>
              <a:t>When young children are learning more than one language, there is often a period at the beginning of being exposed to the second language where a child is relatively quiet in both languages (silent period).</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Whether a child has a disability or not, it will be important to determine whether the delay is across both languages, or only present in the context/setting of the second language.</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Given that assessment should always include information from families, other caregivers, ECE staff, as well as standardized assessment tools – it is critical to understand what languages will be used to assess the child. When children are learning to use 2 languages, it will be important to assess whether or not the child demonstrates delays in both languages across multiple settings.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Important to secure interpreter if needed </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
        <p:nvSpPr>
          <p:cNvPr id="286" name="Google Shape;286;p3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36</a:t>
            </a:fld>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3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2" name="Google Shape;292;p3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(Cheatham, Santos, and </a:t>
            </a:r>
            <a:r>
              <a:rPr lang="en-US" dirty="0" err="1"/>
              <a:t>Kerkutluoglu</a:t>
            </a:r>
            <a:r>
              <a:rPr lang="en-US" dirty="0"/>
              <a:t>, 2012)</a:t>
            </a:r>
            <a:endParaRPr dirty="0"/>
          </a:p>
          <a:p>
            <a:pPr marL="0" lvl="0" indent="0" algn="l" rtl="0">
              <a:spcBef>
                <a:spcPts val="0"/>
              </a:spcBef>
              <a:spcAft>
                <a:spcPts val="0"/>
              </a:spcAft>
              <a:buNone/>
            </a:pPr>
            <a:endParaRPr dirty="0"/>
          </a:p>
          <a:p>
            <a:pPr marL="0" marR="0" lvl="0" indent="0" algn="l" rtl="0">
              <a:lnSpc>
                <a:spcPct val="100000"/>
              </a:lnSpc>
              <a:spcBef>
                <a:spcPts val="0"/>
              </a:spcBef>
              <a:spcAft>
                <a:spcPts val="0"/>
              </a:spcAft>
              <a:buClr>
                <a:schemeClr val="dk1"/>
              </a:buClr>
              <a:buSzPts val="1200"/>
              <a:buFont typeface="Calibri"/>
              <a:buNone/>
            </a:pPr>
            <a:r>
              <a:rPr lang="en-US" dirty="0"/>
              <a:t>https://iris.peabody.vanderbilt.edu/interview/evaluating-dual-language-learners/#content</a:t>
            </a:r>
            <a:endParaRPr dirty="0"/>
          </a:p>
          <a:p>
            <a:pPr marL="0" lvl="0" indent="0" algn="l" rtl="0">
              <a:spcBef>
                <a:spcPts val="0"/>
              </a:spcBef>
              <a:spcAft>
                <a:spcPts val="0"/>
              </a:spcAft>
              <a:buNone/>
            </a:pPr>
            <a:endParaRPr dirty="0"/>
          </a:p>
        </p:txBody>
      </p:sp>
      <p:sp>
        <p:nvSpPr>
          <p:cNvPr id="293" name="Google Shape;293;p3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37</a:t>
            </a:fld>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p3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9" name="Google Shape;299;p3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hlinkClick r:id="rId3"/>
              </a:rPr>
              <a:t>Guidelines for Collaborating With Interpreters in Early Intervention/Early Childhood Special Education - Serra </a:t>
            </a:r>
            <a:r>
              <a:rPr lang="en-US" dirty="0" err="1">
                <a:hlinkClick r:id="rId3"/>
              </a:rPr>
              <a:t>Acar</a:t>
            </a:r>
            <a:r>
              <a:rPr lang="en-US" dirty="0">
                <a:hlinkClick r:id="rId3"/>
              </a:rPr>
              <a:t>, Patricia M. </a:t>
            </a:r>
            <a:r>
              <a:rPr lang="en-US" dirty="0" err="1">
                <a:hlinkClick r:id="rId3"/>
              </a:rPr>
              <a:t>Blasco</a:t>
            </a:r>
            <a:r>
              <a:rPr lang="en-US" dirty="0">
                <a:hlinkClick r:id="rId3"/>
              </a:rPr>
              <a:t>, 2018 (sagepub.com)</a:t>
            </a:r>
            <a:endParaRPr lang="en-US" dirty="0"/>
          </a:p>
          <a:p>
            <a:pPr marL="0" lvl="0" indent="0" algn="l" rtl="0">
              <a:spcBef>
                <a:spcPts val="0"/>
              </a:spcBef>
              <a:spcAft>
                <a:spcPts val="0"/>
              </a:spcAft>
              <a:buNone/>
            </a:pPr>
            <a:r>
              <a:rPr lang="en-US" dirty="0"/>
              <a:t>https://journals.sagepub.com/doi/10.1177/1096250616674516</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err="1"/>
              <a:t>Bagnato</a:t>
            </a:r>
            <a:r>
              <a:rPr lang="en-US" dirty="0"/>
              <a:t>, Stephen &amp; </a:t>
            </a:r>
            <a:r>
              <a:rPr lang="en-US" dirty="0" err="1"/>
              <a:t>Pretti-Frontczak</a:t>
            </a:r>
            <a:r>
              <a:rPr lang="en-US" dirty="0"/>
              <a:t>,. (2010). </a:t>
            </a:r>
            <a:r>
              <a:rPr lang="en-US" dirty="0" err="1"/>
              <a:t>Bagnato</a:t>
            </a:r>
            <a:r>
              <a:rPr lang="en-US" dirty="0"/>
              <a:t>, SJ. &amp; </a:t>
            </a:r>
            <a:r>
              <a:rPr lang="en-US" dirty="0" err="1"/>
              <a:t>Pretti-Frontczak</a:t>
            </a:r>
            <a:r>
              <a:rPr lang="en-US" dirty="0"/>
              <a:t>, K (2010). </a:t>
            </a:r>
            <a:r>
              <a:rPr lang="en-US" dirty="0" err="1"/>
              <a:t>LINKing</a:t>
            </a:r>
            <a:r>
              <a:rPr lang="en-US" dirty="0"/>
              <a:t> Authentic Assessment and Early Childhood Intervention: Best Measures for Best Practices. Baltimore, MD: Paul Brookes </a:t>
            </a:r>
            <a:r>
              <a:rPr lang="en-US" dirty="0" err="1"/>
              <a:t>Publshers</a:t>
            </a:r>
            <a:r>
              <a:rPr lang="en-US" dirty="0"/>
              <a:t>, Inc. </a:t>
            </a:r>
            <a:endParaRPr dirty="0"/>
          </a:p>
        </p:txBody>
      </p:sp>
      <p:sp>
        <p:nvSpPr>
          <p:cNvPr id="300" name="Google Shape;300;p3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38</a:t>
            </a:fld>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3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228600" lvl="0" indent="-50800" algn="l" rtl="0">
              <a:lnSpc>
                <a:spcPct val="90000"/>
              </a:lnSpc>
              <a:spcBef>
                <a:spcPts val="1000"/>
              </a:spcBef>
              <a:spcAft>
                <a:spcPts val="0"/>
              </a:spcAft>
              <a:buClr>
                <a:schemeClr val="dk1"/>
              </a:buClr>
              <a:buSzPts val="2800"/>
              <a:buNone/>
            </a:pPr>
            <a:r>
              <a:rPr lang="en-US" dirty="0"/>
              <a:t>https://journals.ku.edu/focusXchild/article/view/6681/6056\</a:t>
            </a:r>
          </a:p>
          <a:p>
            <a:pPr marL="228600" lvl="0" indent="-50800" algn="l" rtl="0">
              <a:lnSpc>
                <a:spcPct val="90000"/>
              </a:lnSpc>
              <a:spcBef>
                <a:spcPts val="1000"/>
              </a:spcBef>
              <a:spcAft>
                <a:spcPts val="0"/>
              </a:spcAft>
              <a:buClr>
                <a:schemeClr val="dk1"/>
              </a:buClr>
              <a:buSzPts val="2800"/>
              <a:buNone/>
            </a:pPr>
            <a:r>
              <a:rPr lang="en-US" dirty="0"/>
              <a:t>https://iris.peabody.vanderbilt.edu/interview/evaluating-dual-language-learners/#content</a:t>
            </a:r>
          </a:p>
          <a:p>
            <a:pPr marL="228600" lvl="0" indent="-50800" algn="l" rtl="0">
              <a:lnSpc>
                <a:spcPct val="90000"/>
              </a:lnSpc>
              <a:spcBef>
                <a:spcPts val="1000"/>
              </a:spcBef>
              <a:spcAft>
                <a:spcPts val="0"/>
              </a:spcAft>
              <a:buClr>
                <a:schemeClr val="dk1"/>
              </a:buClr>
              <a:buSzPts val="2800"/>
              <a:buNone/>
            </a:pPr>
            <a:endParaRPr lang="en-US" dirty="0"/>
          </a:p>
          <a:p>
            <a:pPr marL="0" lvl="0" indent="0" algn="l" rtl="0">
              <a:spcBef>
                <a:spcPts val="0"/>
              </a:spcBef>
              <a:spcAft>
                <a:spcPts val="0"/>
              </a:spcAft>
              <a:buNone/>
            </a:pPr>
            <a:endParaRPr dirty="0"/>
          </a:p>
        </p:txBody>
      </p:sp>
      <p:sp>
        <p:nvSpPr>
          <p:cNvPr id="306" name="Google Shape;306;p3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4" name="Google Shape;74;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75" name="Google Shape;75;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3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2" name="Google Shape;312;p3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13" name="Google Shape;313;p3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40</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600" dirty="0">
                <a:latin typeface="Times"/>
                <a:ea typeface="Times"/>
                <a:cs typeface="Times"/>
                <a:sym typeface="Times"/>
              </a:rPr>
              <a:t>Here is a definition of assessment</a:t>
            </a:r>
            <a:endParaRPr dirty="0"/>
          </a:p>
          <a:p>
            <a:pPr marL="0" lvl="0" indent="0" algn="l" rtl="0">
              <a:spcBef>
                <a:spcPts val="0"/>
              </a:spcBef>
              <a:spcAft>
                <a:spcPts val="0"/>
              </a:spcAft>
              <a:buNone/>
            </a:pPr>
            <a:r>
              <a:rPr lang="en-US" sz="1600" dirty="0">
                <a:latin typeface="Times"/>
                <a:ea typeface="Times"/>
                <a:cs typeface="Times"/>
                <a:sym typeface="Times"/>
              </a:rPr>
              <a:t>Assessment:  Gathering quantitative and qualitative information for purposes of educational decision-making</a:t>
            </a:r>
            <a:endParaRPr dirty="0"/>
          </a:p>
          <a:p>
            <a:pPr marL="0" lvl="0" indent="0" algn="l" rtl="0">
              <a:spcBef>
                <a:spcPts val="0"/>
              </a:spcBef>
              <a:spcAft>
                <a:spcPts val="0"/>
              </a:spcAft>
              <a:buNone/>
            </a:pPr>
            <a:r>
              <a:rPr lang="en-US" sz="1600" dirty="0">
                <a:latin typeface="Times"/>
                <a:ea typeface="Times"/>
                <a:cs typeface="Times"/>
                <a:sym typeface="Times"/>
              </a:rPr>
              <a:t>Test:  A systematic procedure for quantitatively measuring a representative sample of a person’s behavior</a:t>
            </a:r>
            <a:endParaRPr dirty="0"/>
          </a:p>
          <a:p>
            <a:pPr marL="0" lvl="0" indent="0" algn="l" rtl="0">
              <a:spcBef>
                <a:spcPts val="0"/>
              </a:spcBef>
              <a:spcAft>
                <a:spcPts val="0"/>
              </a:spcAft>
              <a:buNone/>
            </a:pPr>
            <a:r>
              <a:rPr lang="en-US" sz="1600" dirty="0">
                <a:latin typeface="Times"/>
                <a:ea typeface="Times"/>
                <a:cs typeface="Times"/>
                <a:sym typeface="Times"/>
              </a:rPr>
              <a:t>We want to distinguish between testing and assessment: </a:t>
            </a:r>
            <a:endParaRPr dirty="0"/>
          </a:p>
          <a:p>
            <a:pPr marL="0" lvl="0" indent="0" algn="l" rtl="0">
              <a:spcBef>
                <a:spcPts val="0"/>
              </a:spcBef>
              <a:spcAft>
                <a:spcPts val="0"/>
              </a:spcAft>
              <a:buNone/>
            </a:pPr>
            <a:r>
              <a:rPr lang="en-US" sz="1600" dirty="0">
                <a:latin typeface="Times"/>
                <a:ea typeface="Times"/>
                <a:cs typeface="Times"/>
                <a:sym typeface="Times"/>
              </a:rPr>
              <a:t>1. related but not identical</a:t>
            </a:r>
            <a:endParaRPr dirty="0"/>
          </a:p>
          <a:p>
            <a:pPr marL="0" lvl="0" indent="0" algn="l" rtl="0">
              <a:spcBef>
                <a:spcPts val="0"/>
              </a:spcBef>
              <a:spcAft>
                <a:spcPts val="0"/>
              </a:spcAft>
              <a:buNone/>
            </a:pPr>
            <a:r>
              <a:rPr lang="en-US" sz="1600" dirty="0">
                <a:latin typeface="Times"/>
                <a:ea typeface="Times"/>
                <a:cs typeface="Times"/>
                <a:sym typeface="Times"/>
              </a:rPr>
              <a:t>2. testing is quantitative; assessment is quantitative and qualitative</a:t>
            </a:r>
            <a:endParaRPr dirty="0"/>
          </a:p>
          <a:p>
            <a:pPr marL="0" lvl="0" indent="0" algn="l" rtl="0">
              <a:spcBef>
                <a:spcPts val="0"/>
              </a:spcBef>
              <a:spcAft>
                <a:spcPts val="0"/>
              </a:spcAft>
              <a:buNone/>
            </a:pPr>
            <a:r>
              <a:rPr lang="en-US" sz="1600" dirty="0">
                <a:latin typeface="Times"/>
                <a:ea typeface="Times"/>
                <a:cs typeface="Times"/>
                <a:sym typeface="Times"/>
              </a:rPr>
              <a:t>3. assessment includes all areas of development &amp; attempts to identify interrelationships among them; testing does not</a:t>
            </a:r>
            <a:endParaRPr dirty="0"/>
          </a:p>
          <a:p>
            <a:pPr marL="0" lvl="0" indent="0" algn="l" rtl="0">
              <a:spcBef>
                <a:spcPts val="0"/>
              </a:spcBef>
              <a:spcAft>
                <a:spcPts val="0"/>
              </a:spcAft>
              <a:buNone/>
            </a:pPr>
            <a:r>
              <a:rPr lang="en-US" sz="1600" dirty="0">
                <a:latin typeface="Times"/>
                <a:ea typeface="Times"/>
                <a:cs typeface="Times"/>
                <a:sym typeface="Times"/>
              </a:rPr>
              <a:t>4. assessment is prescriptive as well as descriptive -- leads to a focus on intervention - the development of educational plans (IEPs, IFSPs)</a:t>
            </a:r>
            <a:endParaRPr dirty="0">
              <a:latin typeface="Times"/>
              <a:ea typeface="Times"/>
              <a:cs typeface="Times"/>
              <a:sym typeface="Times"/>
            </a:endParaRPr>
          </a:p>
          <a:p>
            <a:pPr marL="0" lvl="0" indent="0" algn="l" rtl="0">
              <a:spcBef>
                <a:spcPts val="0"/>
              </a:spcBef>
              <a:spcAft>
                <a:spcPts val="0"/>
              </a:spcAft>
              <a:buNone/>
            </a:pPr>
            <a:endParaRPr dirty="0">
              <a:latin typeface="Times"/>
              <a:ea typeface="Times"/>
              <a:cs typeface="Times"/>
              <a:sym typeface="Times"/>
            </a:endParaRPr>
          </a:p>
        </p:txBody>
      </p:sp>
      <p:sp>
        <p:nvSpPr>
          <p:cNvPr id="81" name="Google Shape;81;p4: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The reauthorization of IDEA in 1997 increased expectations for children with disabilities by ensuring access to the general curriculum in schools, and strengthened role of parents in the education of their children. These changes also supported increased levels of accountability by states for service provision to young children with disabilities and their families. These changes led to specific legislative expectations about how assessment would be conducted with young children and their families.</a:t>
            </a:r>
            <a:endParaRPr/>
          </a:p>
        </p:txBody>
      </p:sp>
      <p:sp>
        <p:nvSpPr>
          <p:cNvPr id="88" name="Google Shape;88;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Because of these legislative changes, it is important to be prepared to conduct assessment in a manner that conforms with IDEA under Part C legislation.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You may need to arrange for interpreters or other communication technology.</a:t>
            </a:r>
            <a:endParaRPr dirty="0"/>
          </a:p>
          <a:p>
            <a:pPr marL="0" lvl="0" indent="0" algn="l" rtl="0">
              <a:spcBef>
                <a:spcPts val="0"/>
              </a:spcBef>
              <a:spcAft>
                <a:spcPts val="0"/>
              </a:spcAft>
              <a:buNone/>
            </a:pPr>
            <a:r>
              <a:rPr lang="en-US" dirty="0"/>
              <a:t>You will need to be aware of how the assessment procedures may or may not be culturally acceptable.</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(Facilitator may want to ask group about examples of assessment items that may not be culturally acceptable/relevant for a given family)</a:t>
            </a:r>
            <a:endParaRPr dirty="0"/>
          </a:p>
        </p:txBody>
      </p:sp>
      <p:sp>
        <p:nvSpPr>
          <p:cNvPr id="94" name="Google Shape;94;p6: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0" name="Google Shape;100;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These considerations are equally important when planning for a Part B evaluation</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(Facilitator may want to ask group for an example of how assessment procedures may be biased against the disability)</a:t>
            </a:r>
            <a:endParaRPr dirty="0"/>
          </a:p>
        </p:txBody>
      </p:sp>
      <p:sp>
        <p:nvSpPr>
          <p:cNvPr id="101" name="Google Shape;101;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7" name="Google Shape;107;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22363"/>
            <a:ext cx="7772400" cy="2387600"/>
          </a:xfrm>
        </p:spPr>
        <p:txBody>
          <a:bodyPr anchor="b"/>
          <a:lstStyle>
            <a:lvl1pPr algn="ctr">
              <a:defRPr sz="6000" b="1">
                <a:solidFill>
                  <a:srgbClr val="121F88"/>
                </a:solidFill>
                <a:latin typeface="+mn-lt"/>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782332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03559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48835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7" name="TextBox 1">
            <a:extLst>
              <a:ext uri="{FF2B5EF4-FFF2-40B4-BE49-F238E27FC236}">
                <a16:creationId xmlns:a16="http://schemas.microsoft.com/office/drawing/2014/main" id="{EB771DC0-2691-7513-037A-A564EFEF6570}"/>
              </a:ext>
            </a:extLst>
          </p:cNvPr>
          <p:cNvSpPr txBox="1"/>
          <p:nvPr userDrawn="1"/>
        </p:nvSpPr>
        <p:spPr>
          <a:xfrm>
            <a:off x="178068" y="2152657"/>
            <a:ext cx="8787865" cy="2552686"/>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This is a product of the Early Childhood Personnel Center (ECPC) awarded to the University of Connecticut Center for Excellence in Developmental Disabilities and was made possible by Cooperative Agreement #H325B170008 which is funded by the U.S. Department of Education, Office of Special Education Programs. However, the content does not necessarily represent the policy of the Department of Education, and you should not assume endorsement by the Federal Government. University of Connecticut Center for Excellence in Developmental Disabilities Education, Research and Service© 2022. All rights reserved. </a:t>
            </a: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263 Farmington Avenue, Farmington, CT 06030-6222 • 860.679.1500 • infoucedd@uchc.edu</a:t>
            </a:r>
          </a:p>
        </p:txBody>
      </p:sp>
    </p:spTree>
    <p:extLst>
      <p:ext uri="{BB962C8B-B14F-4D97-AF65-F5344CB8AC3E}">
        <p14:creationId xmlns:p14="http://schemas.microsoft.com/office/powerpoint/2010/main" val="17950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99969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b="1">
                <a:solidFill>
                  <a:srgbClr val="121F88"/>
                </a:solidFill>
                <a:latin typeface="+mn-lt"/>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41704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sz="half" idx="1"/>
          </p:nvPr>
        </p:nvSpPr>
        <p:spPr>
          <a:xfrm>
            <a:off x="628650" y="2743199"/>
            <a:ext cx="3886200" cy="3433763"/>
          </a:xfrm>
          <a:solidFill>
            <a:srgbClr val="8FAFCF"/>
          </a:solidFill>
        </p:spPr>
        <p:txBody>
          <a:bodyPr/>
          <a:lstStyle>
            <a:lvl1pPr>
              <a:defRPr sz="2400"/>
            </a:lvl1pPr>
            <a:lvl2pPr>
              <a:defRPr sz="2000"/>
            </a:lvl2pPr>
            <a:lvl3pPr>
              <a:defRPr sz="1800"/>
            </a:lvl3pPr>
            <a:lvl4pPr>
              <a:defRPr sz="1600"/>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sz="half" idx="10" hasCustomPrompt="1"/>
          </p:nvPr>
        </p:nvSpPr>
        <p:spPr>
          <a:xfrm>
            <a:off x="628650" y="1998955"/>
            <a:ext cx="3886200" cy="628836"/>
          </a:xfrm>
          <a:solidFill>
            <a:srgbClr val="1B2246"/>
          </a:solidFill>
          <a:ln w="38100">
            <a:solidFill>
              <a:srgbClr val="8FAFCF"/>
            </a:solidFill>
          </a:ln>
        </p:spPr>
        <p:txBody>
          <a:bodyPr anchor="ctr">
            <a:normAutofit/>
          </a:bodyPr>
          <a:lstStyle>
            <a:lvl1pPr marL="0" indent="0">
              <a:buNone/>
              <a:defRPr sz="2400" b="1">
                <a:solidFill>
                  <a:schemeClr val="bg1"/>
                </a:solidFill>
              </a:defRPr>
            </a:lvl1pPr>
          </a:lstStyle>
          <a:p>
            <a:pPr lvl="0"/>
            <a:r>
              <a:rPr lang="en-US" dirty="0"/>
              <a:t>EDIT MASTER TEXT STYLES</a:t>
            </a:r>
          </a:p>
        </p:txBody>
      </p:sp>
      <p:sp>
        <p:nvSpPr>
          <p:cNvPr id="6" name="Content Placeholder 2"/>
          <p:cNvSpPr>
            <a:spLocks noGrp="1"/>
          </p:cNvSpPr>
          <p:nvPr>
            <p:ph sz="half" idx="11"/>
          </p:nvPr>
        </p:nvSpPr>
        <p:spPr>
          <a:xfrm>
            <a:off x="4629150" y="2743199"/>
            <a:ext cx="3886200" cy="3433763"/>
          </a:xfrm>
          <a:solidFill>
            <a:srgbClr val="FF9797"/>
          </a:solidFill>
        </p:spPr>
        <p:txBody>
          <a:bodyPr/>
          <a:lstStyle>
            <a:lvl1pPr>
              <a:defRPr sz="2400"/>
            </a:lvl1pPr>
            <a:lvl2pPr>
              <a:defRPr sz="2000"/>
            </a:lvl2pPr>
            <a:lvl3pPr>
              <a:defRPr sz="1800"/>
            </a:lvl3pPr>
            <a:lvl4pPr>
              <a:defRPr sz="1600"/>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sz="half" idx="12" hasCustomPrompt="1"/>
          </p:nvPr>
        </p:nvSpPr>
        <p:spPr>
          <a:xfrm>
            <a:off x="4629150" y="1998955"/>
            <a:ext cx="3886200" cy="628836"/>
          </a:xfrm>
          <a:solidFill>
            <a:srgbClr val="C00000"/>
          </a:solidFill>
          <a:ln w="38100">
            <a:solidFill>
              <a:srgbClr val="FF9797"/>
            </a:solidFill>
          </a:ln>
        </p:spPr>
        <p:txBody>
          <a:bodyPr anchor="ctr">
            <a:normAutofit/>
          </a:bodyPr>
          <a:lstStyle>
            <a:lvl1pPr marL="0" indent="0">
              <a:buNone/>
              <a:defRPr sz="2400" b="1">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1729163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202348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03582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539047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b="1">
                <a:solidFill>
                  <a:srgbClr val="002060"/>
                </a:solidFill>
                <a:latin typeface="+mn-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198916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01885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9" name="Group 18"/>
          <p:cNvGrpSpPr/>
          <p:nvPr userDrawn="1"/>
        </p:nvGrpSpPr>
        <p:grpSpPr>
          <a:xfrm>
            <a:off x="0" y="6421043"/>
            <a:ext cx="9144000" cy="2"/>
            <a:chOff x="0" y="6475411"/>
            <a:chExt cx="9144000" cy="2"/>
          </a:xfrm>
        </p:grpSpPr>
        <p:cxnSp>
          <p:nvCxnSpPr>
            <p:cNvPr id="8" name="AutoShape 2"/>
            <p:cNvCxnSpPr>
              <a:cxnSpLocks noChangeShapeType="1"/>
            </p:cNvCxnSpPr>
            <p:nvPr userDrawn="1"/>
          </p:nvCxnSpPr>
          <p:spPr bwMode="auto">
            <a:xfrm>
              <a:off x="0" y="6475413"/>
              <a:ext cx="9144000" cy="0"/>
            </a:xfrm>
            <a:prstGeom prst="straightConnector1">
              <a:avLst/>
            </a:prstGeom>
            <a:noFill/>
            <a:ln w="57150" cmpd="sng">
              <a:solidFill>
                <a:srgbClr val="121F88"/>
              </a:solidFill>
              <a:round/>
              <a:headEnd type="none" w="med" len="med"/>
              <a:tailEnd type="none" w="med" len="med"/>
            </a:ln>
            <a:extLst>
              <a:ext uri="{909E8E84-426E-40DD-AFC4-6F175D3DCCD1}">
                <a14:hiddenFill xmlns:a14="http://schemas.microsoft.com/office/drawing/2010/main">
                  <a:noFill/>
                </a14:hiddenFill>
              </a:ext>
            </a:extLst>
          </p:spPr>
        </p:cxnSp>
        <p:cxnSp>
          <p:nvCxnSpPr>
            <p:cNvPr id="13" name="AutoShape 2"/>
            <p:cNvCxnSpPr>
              <a:cxnSpLocks noChangeShapeType="1"/>
            </p:cNvCxnSpPr>
            <p:nvPr userDrawn="1"/>
          </p:nvCxnSpPr>
          <p:spPr bwMode="auto">
            <a:xfrm>
              <a:off x="3888581" y="6475411"/>
              <a:ext cx="1519238" cy="0"/>
            </a:xfrm>
            <a:prstGeom prst="straightConnector1">
              <a:avLst/>
            </a:prstGeom>
            <a:noFill/>
            <a:ln w="57150" cmpd="sng">
              <a:solidFill>
                <a:schemeClr val="bg1"/>
              </a:solidFill>
              <a:round/>
              <a:headEnd type="none" w="med" len="med"/>
              <a:tailEnd type="none" w="med" len="med"/>
            </a:ln>
            <a:extLst>
              <a:ext uri="{909E8E84-426E-40DD-AFC4-6F175D3DCCD1}">
                <a14:hiddenFill xmlns:a14="http://schemas.microsoft.com/office/drawing/2010/main">
                  <a:noFill/>
                </a14:hiddenFill>
              </a:ext>
            </a:extLst>
          </p:spPr>
        </p:cxnSp>
      </p:grpSp>
      <p:pic>
        <p:nvPicPr>
          <p:cNvPr id="10"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bwMode="auto">
          <a:xfrm>
            <a:off x="3969426" y="6027457"/>
            <a:ext cx="1369001" cy="78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024247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b="1" kern="1200">
          <a:solidFill>
            <a:srgbClr val="121F88"/>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cdc.gov/ncbddd/actearly/index.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ectacenter.org/~pdfs/pubs/nnotes10.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youtube.com/watch?v=u4kkpwc0zAA&amp;ab_channel=ESCRegion13"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youtube.com/watch?v=u4kkpwc0zAA"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5" Type="http://schemas.openxmlformats.org/officeDocument/2006/relationships/hyperlink" Target="https://youtu.be/u4kkpwc0zAA" TargetMode="External"/><Relationship Id="rId4" Type="http://schemas.openxmlformats.org/officeDocument/2006/relationships/image" Target="../media/image2.jp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iris.peabody.vanderbilt.edu/interview/evaluating-dual-language-learners/#content"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journals.sagepub.com/doi/10.1177/1096250616674516"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journals.ku.edu/focusXchild/article/view/6681/6056"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hyperlink" Target="https://iris.peabody.vanderbilt.edu/interview/evaluating-dual-language-learners/#conten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
          <p:cNvSpPr txBox="1">
            <a:spLocks noGrp="1"/>
          </p:cNvSpPr>
          <p:nvPr>
            <p:ph type="ctrTitle"/>
          </p:nvPr>
        </p:nvSpPr>
        <p:spPr>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Calibri"/>
              <a:buNone/>
            </a:pPr>
            <a:r>
              <a:rPr lang="en-US" sz="4000" dirty="0"/>
              <a:t>Assessment Processes</a:t>
            </a:r>
            <a:endParaRPr sz="4000" dirty="0"/>
          </a:p>
        </p:txBody>
      </p:sp>
      <p:sp>
        <p:nvSpPr>
          <p:cNvPr id="64" name="Google Shape;64;p1"/>
          <p:cNvSpPr txBox="1">
            <a:spLocks noGrp="1"/>
          </p:cNvSpPr>
          <p:nvPr>
            <p:ph type="subTitle" idx="1"/>
          </p:nvPr>
        </p:nvSpPr>
        <p:spPr>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n-US" dirty="0"/>
              <a:t>Initial Practice-Based Professional Preparation Standards Early Interventionists/Early Childhood Special Educators </a:t>
            </a:r>
            <a:endParaRPr dirty="0"/>
          </a:p>
          <a:p>
            <a:pPr marL="0" lvl="0" indent="0" algn="ctr" rtl="0">
              <a:lnSpc>
                <a:spcPct val="90000"/>
              </a:lnSpc>
              <a:spcBef>
                <a:spcPts val="1000"/>
              </a:spcBef>
              <a:spcAft>
                <a:spcPts val="0"/>
              </a:spcAft>
              <a:buClr>
                <a:schemeClr val="dk1"/>
              </a:buClr>
              <a:buSzPts val="2400"/>
              <a:buNone/>
            </a:pPr>
            <a:r>
              <a:rPr lang="en-US" dirty="0"/>
              <a:t>4.1</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9"/>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Formative and Summative Assessment </a:t>
            </a:r>
            <a:endParaRPr dirty="0"/>
          </a:p>
        </p:txBody>
      </p:sp>
      <p:sp>
        <p:nvSpPr>
          <p:cNvPr id="117" name="Google Shape;117;p9"/>
          <p:cNvSpPr txBox="1">
            <a:spLocks noGrp="1"/>
          </p:cNvSpPr>
          <p:nvPr>
            <p:ph idx="1"/>
          </p:nvPr>
        </p:nvSpPr>
        <p:spPr>
          <a:xfrm>
            <a:off x="628650" y="1571223"/>
            <a:ext cx="7886700" cy="4605740"/>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400"/>
              <a:buChar char="•"/>
            </a:pPr>
            <a:r>
              <a:rPr lang="en-US" sz="2400" dirty="0"/>
              <a:t>Formative assessment: </a:t>
            </a:r>
            <a:endParaRPr dirty="0"/>
          </a:p>
          <a:p>
            <a:pPr marL="685800" lvl="1" indent="-228600" algn="l" rtl="0">
              <a:lnSpc>
                <a:spcPct val="150000"/>
              </a:lnSpc>
              <a:spcBef>
                <a:spcPts val="500"/>
              </a:spcBef>
              <a:spcAft>
                <a:spcPts val="0"/>
              </a:spcAft>
              <a:buClr>
                <a:schemeClr val="dk1"/>
              </a:buClr>
              <a:buSzPts val="2400"/>
              <a:buChar char="•"/>
            </a:pPr>
            <a:r>
              <a:rPr lang="en-US" dirty="0"/>
              <a:t>Embedded into intervention/instruction and is ongoing</a:t>
            </a:r>
            <a:endParaRPr dirty="0"/>
          </a:p>
          <a:p>
            <a:pPr marL="685800" lvl="1" indent="-228600" algn="l" rtl="0">
              <a:lnSpc>
                <a:spcPct val="150000"/>
              </a:lnSpc>
              <a:spcBef>
                <a:spcPts val="500"/>
              </a:spcBef>
              <a:spcAft>
                <a:spcPts val="0"/>
              </a:spcAft>
              <a:buClr>
                <a:schemeClr val="dk1"/>
              </a:buClr>
              <a:buSzPts val="2400"/>
              <a:buChar char="•"/>
            </a:pPr>
            <a:r>
              <a:rPr lang="en-US" dirty="0"/>
              <a:t>Produces multiple sources of data on a child’s progress</a:t>
            </a:r>
            <a:endParaRPr dirty="0"/>
          </a:p>
          <a:p>
            <a:pPr marL="228600" lvl="0" indent="-228600" algn="l" rtl="0">
              <a:lnSpc>
                <a:spcPct val="150000"/>
              </a:lnSpc>
              <a:spcBef>
                <a:spcPts val="1000"/>
              </a:spcBef>
              <a:spcAft>
                <a:spcPts val="0"/>
              </a:spcAft>
              <a:buClr>
                <a:schemeClr val="dk1"/>
              </a:buClr>
              <a:buSzPts val="2400"/>
              <a:buChar char="•"/>
            </a:pPr>
            <a:r>
              <a:rPr lang="en-US" sz="2400" dirty="0"/>
              <a:t>Summative assessment</a:t>
            </a:r>
            <a:endParaRPr dirty="0"/>
          </a:p>
          <a:p>
            <a:pPr marL="685800" lvl="1" indent="-228600" algn="l" rtl="0">
              <a:lnSpc>
                <a:spcPct val="150000"/>
              </a:lnSpc>
              <a:spcBef>
                <a:spcPts val="500"/>
              </a:spcBef>
              <a:spcAft>
                <a:spcPts val="0"/>
              </a:spcAft>
              <a:buClr>
                <a:schemeClr val="dk1"/>
              </a:buClr>
              <a:buSzPts val="2400"/>
              <a:buChar char="•"/>
            </a:pPr>
            <a:r>
              <a:rPr lang="en-US" dirty="0"/>
              <a:t>Represents one point in time</a:t>
            </a:r>
            <a:endParaRPr dirty="0"/>
          </a:p>
          <a:p>
            <a:pPr marL="685800" lvl="1" indent="-228600" algn="l" rtl="0">
              <a:lnSpc>
                <a:spcPct val="150000"/>
              </a:lnSpc>
              <a:spcBef>
                <a:spcPts val="500"/>
              </a:spcBef>
              <a:spcAft>
                <a:spcPts val="0"/>
              </a:spcAft>
              <a:buClr>
                <a:schemeClr val="dk1"/>
              </a:buClr>
              <a:buSzPts val="2400"/>
              <a:buChar char="•"/>
            </a:pPr>
            <a:r>
              <a:rPr lang="en-US" dirty="0"/>
              <a:t>Produces one source of data on the child’s progress</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0"/>
          <p:cNvSpPr txBox="1">
            <a:spLocks noGrp="1"/>
          </p:cNvSpPr>
          <p:nvPr>
            <p:ph type="title"/>
          </p:nvPr>
        </p:nvSpPr>
        <p:spPr>
          <a:prstGeom prst="rect">
            <a:avLst/>
          </a:prstGeom>
          <a:noFill/>
          <a:ln>
            <a:noFill/>
          </a:ln>
        </p:spPr>
        <p:txBody>
          <a:bodyPr spcFirstLastPara="1" wrap="square" lIns="90475" tIns="44450" rIns="90475" bIns="4445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Purposes of Assessment</a:t>
            </a:r>
            <a:endParaRPr dirty="0"/>
          </a:p>
        </p:txBody>
      </p:sp>
      <p:sp>
        <p:nvSpPr>
          <p:cNvPr id="123" name="Google Shape;123;p10"/>
          <p:cNvSpPr txBox="1">
            <a:spLocks noGrp="1"/>
          </p:cNvSpPr>
          <p:nvPr>
            <p:ph idx="1"/>
          </p:nvPr>
        </p:nvSpPr>
        <p:spPr>
          <a:xfrm>
            <a:off x="628650" y="1580927"/>
            <a:ext cx="7886700" cy="4351338"/>
          </a:xfrm>
          <a:prstGeom prst="rect">
            <a:avLst/>
          </a:prstGeom>
          <a:noFill/>
          <a:ln>
            <a:noFill/>
          </a:ln>
        </p:spPr>
        <p:txBody>
          <a:bodyPr spcFirstLastPara="1" wrap="square" lIns="90475" tIns="44450" rIns="90475" bIns="4445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Screening </a:t>
            </a:r>
            <a:endParaRPr dirty="0"/>
          </a:p>
          <a:p>
            <a:pPr marL="228600" lvl="0" indent="-228600" algn="l" rtl="0">
              <a:lnSpc>
                <a:spcPct val="150000"/>
              </a:lnSpc>
              <a:spcBef>
                <a:spcPts val="1000"/>
              </a:spcBef>
              <a:spcAft>
                <a:spcPts val="0"/>
              </a:spcAft>
              <a:buClr>
                <a:schemeClr val="dk1"/>
              </a:buClr>
              <a:buSzPts val="2800"/>
              <a:buChar char="•"/>
            </a:pPr>
            <a:r>
              <a:rPr lang="en-US" dirty="0"/>
              <a:t>Diagnosis / Eligibility</a:t>
            </a:r>
            <a:endParaRPr dirty="0"/>
          </a:p>
          <a:p>
            <a:pPr marL="228600" lvl="0" indent="-228600" algn="l" rtl="0">
              <a:lnSpc>
                <a:spcPct val="150000"/>
              </a:lnSpc>
              <a:spcBef>
                <a:spcPts val="1000"/>
              </a:spcBef>
              <a:spcAft>
                <a:spcPts val="0"/>
              </a:spcAft>
              <a:buClr>
                <a:schemeClr val="dk1"/>
              </a:buClr>
              <a:buSzPts val="2800"/>
              <a:buChar char="•"/>
            </a:pPr>
            <a:r>
              <a:rPr lang="en-US" dirty="0"/>
              <a:t>Program Planning</a:t>
            </a:r>
            <a:endParaRPr dirty="0"/>
          </a:p>
          <a:p>
            <a:pPr marL="228600" lvl="0" indent="-228600" algn="l" rtl="0">
              <a:lnSpc>
                <a:spcPct val="150000"/>
              </a:lnSpc>
              <a:spcBef>
                <a:spcPts val="1000"/>
              </a:spcBef>
              <a:spcAft>
                <a:spcPts val="0"/>
              </a:spcAft>
              <a:buClr>
                <a:schemeClr val="dk1"/>
              </a:buClr>
              <a:buSzPts val="2800"/>
              <a:buChar char="•"/>
            </a:pPr>
            <a:r>
              <a:rPr lang="en-US" dirty="0"/>
              <a:t>Monitoring Progress</a:t>
            </a:r>
            <a:endParaRPr dirty="0"/>
          </a:p>
          <a:p>
            <a:pPr marL="228600" lvl="0" indent="-228600" algn="l" rtl="0">
              <a:lnSpc>
                <a:spcPct val="150000"/>
              </a:lnSpc>
              <a:spcBef>
                <a:spcPts val="1000"/>
              </a:spcBef>
              <a:spcAft>
                <a:spcPts val="0"/>
              </a:spcAft>
              <a:buClr>
                <a:schemeClr val="dk1"/>
              </a:buClr>
              <a:buSzPts val="2800"/>
              <a:buChar char="•"/>
            </a:pPr>
            <a:r>
              <a:rPr lang="en-US" dirty="0"/>
              <a:t>Program Evaluation/Accountability</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3">
                                            <p:txEl>
                                              <p:pRg st="0" end="0"/>
                                            </p:txEl>
                                          </p:spTgt>
                                        </p:tgtEl>
                                        <p:attrNameLst>
                                          <p:attrName>style.visibility</p:attrName>
                                        </p:attrNameLst>
                                      </p:cBhvr>
                                      <p:to>
                                        <p:strVal val="visible"/>
                                      </p:to>
                                    </p:set>
                                    <p:animEffect transition="in" filter="fade">
                                      <p:cBhvr>
                                        <p:cTn id="7" dur="2000"/>
                                        <p:tgtEl>
                                          <p:spTgt spid="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3">
                                            <p:txEl>
                                              <p:pRg st="1" end="1"/>
                                            </p:txEl>
                                          </p:spTgt>
                                        </p:tgtEl>
                                        <p:attrNameLst>
                                          <p:attrName>style.visibility</p:attrName>
                                        </p:attrNameLst>
                                      </p:cBhvr>
                                      <p:to>
                                        <p:strVal val="visible"/>
                                      </p:to>
                                    </p:set>
                                    <p:animEffect transition="in" filter="fade">
                                      <p:cBhvr>
                                        <p:cTn id="12" dur="2000"/>
                                        <p:tgtEl>
                                          <p:spTgt spid="1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3">
                                            <p:txEl>
                                              <p:pRg st="2" end="2"/>
                                            </p:txEl>
                                          </p:spTgt>
                                        </p:tgtEl>
                                        <p:attrNameLst>
                                          <p:attrName>style.visibility</p:attrName>
                                        </p:attrNameLst>
                                      </p:cBhvr>
                                      <p:to>
                                        <p:strVal val="visible"/>
                                      </p:to>
                                    </p:set>
                                    <p:animEffect transition="in" filter="fade">
                                      <p:cBhvr>
                                        <p:cTn id="17" dur="2000"/>
                                        <p:tgtEl>
                                          <p:spTgt spid="1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3">
                                            <p:txEl>
                                              <p:pRg st="3" end="3"/>
                                            </p:txEl>
                                          </p:spTgt>
                                        </p:tgtEl>
                                        <p:attrNameLst>
                                          <p:attrName>style.visibility</p:attrName>
                                        </p:attrNameLst>
                                      </p:cBhvr>
                                      <p:to>
                                        <p:strVal val="visible"/>
                                      </p:to>
                                    </p:set>
                                    <p:animEffect transition="in" filter="fade">
                                      <p:cBhvr>
                                        <p:cTn id="22" dur="2000"/>
                                        <p:tgtEl>
                                          <p:spTgt spid="1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3">
                                            <p:txEl>
                                              <p:pRg st="4" end="4"/>
                                            </p:txEl>
                                          </p:spTgt>
                                        </p:tgtEl>
                                        <p:attrNameLst>
                                          <p:attrName>style.visibility</p:attrName>
                                        </p:attrNameLst>
                                      </p:cBhvr>
                                      <p:to>
                                        <p:strVal val="visible"/>
                                      </p:to>
                                    </p:set>
                                    <p:animEffect transition="in" filter="fade">
                                      <p:cBhvr>
                                        <p:cTn id="27" dur="2000"/>
                                        <p:tgtEl>
                                          <p:spTgt spid="1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1"/>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Purposes of Assessment: Screening</a:t>
            </a:r>
            <a:endParaRPr/>
          </a:p>
        </p:txBody>
      </p:sp>
      <p:sp>
        <p:nvSpPr>
          <p:cNvPr id="130" name="Google Shape;130;p11"/>
          <p:cNvSpPr txBox="1">
            <a:spLocks noGrp="1"/>
          </p:cNvSpPr>
          <p:nvPr>
            <p:ph idx="1"/>
          </p:nvPr>
        </p:nvSpPr>
        <p:spPr>
          <a:xfrm>
            <a:off x="628650" y="1596980"/>
            <a:ext cx="7886700" cy="4579983"/>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400"/>
              <a:buChar char="•"/>
            </a:pPr>
            <a:r>
              <a:rPr lang="en-US" sz="2400" dirty="0"/>
              <a:t>To identify/refer young children needing more comprehensive evaluation</a:t>
            </a:r>
            <a:endParaRPr dirty="0"/>
          </a:p>
          <a:p>
            <a:pPr marL="228600" lvl="0" indent="-228600" algn="l" rtl="0">
              <a:lnSpc>
                <a:spcPct val="150000"/>
              </a:lnSpc>
              <a:spcBef>
                <a:spcPts val="1000"/>
              </a:spcBef>
              <a:spcAft>
                <a:spcPts val="0"/>
              </a:spcAft>
              <a:buClr>
                <a:schemeClr val="dk1"/>
              </a:buClr>
              <a:buSzPts val="2400"/>
              <a:buChar char="•"/>
            </a:pPr>
            <a:r>
              <a:rPr lang="en-US" sz="2400" dirty="0"/>
              <a:t>Most often a questionnaire/checklist e.g., Ages and Stages Questionnaires</a:t>
            </a:r>
            <a:endParaRPr dirty="0"/>
          </a:p>
          <a:p>
            <a:pPr marL="228600" lvl="0" indent="-228600" algn="l" rtl="0">
              <a:lnSpc>
                <a:spcPct val="150000"/>
              </a:lnSpc>
              <a:spcBef>
                <a:spcPts val="1000"/>
              </a:spcBef>
              <a:spcAft>
                <a:spcPts val="0"/>
              </a:spcAft>
              <a:buClr>
                <a:schemeClr val="dk1"/>
              </a:buClr>
              <a:buSzPts val="2400"/>
              <a:buChar char="•"/>
            </a:pPr>
            <a:r>
              <a:rPr lang="en-US" sz="2400" dirty="0"/>
              <a:t>Developmental, autism and sensory screening often done at well-child visits</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Screening assessment, continued</a:t>
            </a:r>
            <a:endParaRPr/>
          </a:p>
        </p:txBody>
      </p:sp>
      <p:sp>
        <p:nvSpPr>
          <p:cNvPr id="137" name="Google Shape;137;p12"/>
          <p:cNvSpPr txBox="1">
            <a:spLocks noGrp="1"/>
          </p:cNvSpPr>
          <p:nvPr>
            <p:ph idx="1"/>
          </p:nvPr>
        </p:nvSpPr>
        <p:spPr>
          <a:xfrm>
            <a:off x="628650" y="1468192"/>
            <a:ext cx="7886700" cy="4708771"/>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400"/>
              <a:buChar char="•"/>
            </a:pPr>
            <a:r>
              <a:rPr lang="en-US" sz="2400" dirty="0"/>
              <a:t>Child Find </a:t>
            </a:r>
            <a:endParaRPr dirty="0"/>
          </a:p>
          <a:p>
            <a:pPr marL="685800" lvl="1" indent="-228600" algn="l" rtl="0">
              <a:lnSpc>
                <a:spcPct val="150000"/>
              </a:lnSpc>
              <a:spcBef>
                <a:spcPts val="500"/>
              </a:spcBef>
              <a:spcAft>
                <a:spcPts val="0"/>
              </a:spcAft>
              <a:buClr>
                <a:schemeClr val="dk1"/>
              </a:buClr>
              <a:buSzPts val="2400"/>
              <a:buChar char="•"/>
            </a:pPr>
            <a:r>
              <a:rPr lang="en-US" dirty="0"/>
              <a:t>Mandated – requires states to develop programs for identifying children with delays/disabilities</a:t>
            </a:r>
            <a:endParaRPr dirty="0"/>
          </a:p>
          <a:p>
            <a:pPr marL="685800" lvl="1" indent="-228600" algn="l" rtl="0">
              <a:lnSpc>
                <a:spcPct val="150000"/>
              </a:lnSpc>
              <a:spcBef>
                <a:spcPts val="500"/>
              </a:spcBef>
              <a:spcAft>
                <a:spcPts val="0"/>
              </a:spcAft>
              <a:buClr>
                <a:schemeClr val="dk1"/>
              </a:buClr>
              <a:buSzPts val="2400"/>
              <a:buChar char="•"/>
            </a:pPr>
            <a:r>
              <a:rPr lang="en-US" dirty="0"/>
              <a:t>Child Find built into health, educational, and community systems and function as a hub for referral to EI</a:t>
            </a:r>
            <a:endParaRPr dirty="0"/>
          </a:p>
          <a:p>
            <a:pPr marL="685800" lvl="1" indent="-228600" algn="l" rtl="0">
              <a:lnSpc>
                <a:spcPct val="150000"/>
              </a:lnSpc>
              <a:spcBef>
                <a:spcPts val="500"/>
              </a:spcBef>
              <a:spcAft>
                <a:spcPts val="0"/>
              </a:spcAft>
              <a:buClr>
                <a:schemeClr val="dk1"/>
              </a:buClr>
              <a:buSzPts val="2400"/>
              <a:buChar char="•"/>
            </a:pPr>
            <a:r>
              <a:rPr lang="en-US" u="sng" dirty="0">
                <a:solidFill>
                  <a:schemeClr val="hlink"/>
                </a:solidFill>
                <a:hlinkClick r:id="rId3"/>
              </a:rPr>
              <a:t>Learn the Signs, Act Early</a:t>
            </a:r>
            <a:r>
              <a:rPr lang="en-US" dirty="0"/>
              <a:t> – a CDC resource</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Activity</a:t>
            </a:r>
            <a:endParaRPr dirty="0"/>
          </a:p>
        </p:txBody>
      </p:sp>
      <p:sp>
        <p:nvSpPr>
          <p:cNvPr id="143" name="Google Shape;143;p13"/>
          <p:cNvSpPr txBox="1">
            <a:spLocks noGrp="1"/>
          </p:cNvSpPr>
          <p:nvPr>
            <p:ph idx="1"/>
          </p:nvPr>
        </p:nvSpPr>
        <p:spPr>
          <a:xfrm>
            <a:off x="628650" y="1446963"/>
            <a:ext cx="7886700" cy="4730000"/>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150000"/>
              </a:lnSpc>
              <a:spcBef>
                <a:spcPts val="0"/>
              </a:spcBef>
              <a:spcAft>
                <a:spcPts val="0"/>
              </a:spcAft>
              <a:buClr>
                <a:schemeClr val="dk1"/>
              </a:buClr>
              <a:buSzPts val="2800"/>
              <a:buChar char="•"/>
            </a:pPr>
            <a:r>
              <a:rPr lang="en-US" dirty="0"/>
              <a:t>What kind of screening tools have you used in your work?</a:t>
            </a:r>
            <a:endParaRPr dirty="0"/>
          </a:p>
          <a:p>
            <a:pPr marL="228600" lvl="0" indent="-228600" algn="l" rtl="0">
              <a:lnSpc>
                <a:spcPct val="150000"/>
              </a:lnSpc>
              <a:spcBef>
                <a:spcPts val="1000"/>
              </a:spcBef>
              <a:spcAft>
                <a:spcPts val="0"/>
              </a:spcAft>
              <a:buClr>
                <a:schemeClr val="dk1"/>
              </a:buClr>
              <a:buSzPts val="2800"/>
              <a:buChar char="•"/>
            </a:pPr>
            <a:r>
              <a:rPr lang="en-US" dirty="0"/>
              <a:t>How have you shared the results of screening assessments with families?</a:t>
            </a:r>
            <a:endParaRPr dirty="0"/>
          </a:p>
          <a:p>
            <a:pPr marL="228600" lvl="0" indent="-228600" algn="l" rtl="0">
              <a:lnSpc>
                <a:spcPct val="150000"/>
              </a:lnSpc>
              <a:spcBef>
                <a:spcPts val="1000"/>
              </a:spcBef>
              <a:spcAft>
                <a:spcPts val="0"/>
              </a:spcAft>
              <a:buClr>
                <a:schemeClr val="dk1"/>
              </a:buClr>
              <a:buSzPts val="2800"/>
              <a:buChar char="•"/>
            </a:pPr>
            <a:r>
              <a:rPr lang="en-US" dirty="0"/>
              <a:t>Discuss the process of referring children and families for evaluation and  identify any barriers you have encountered</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4"/>
          <p:cNvSpPr txBox="1">
            <a:spLocks noGrp="1"/>
          </p:cNvSpPr>
          <p:nvPr>
            <p:ph type="title"/>
          </p:nvPr>
        </p:nvSpPr>
        <p:spPr>
          <a:prstGeom prst="rect">
            <a:avLst/>
          </a:prstGeom>
          <a:noFill/>
          <a:ln>
            <a:noFill/>
          </a:ln>
        </p:spPr>
        <p:txBody>
          <a:bodyPr spcFirstLastPara="1" wrap="square" lIns="90475" tIns="44450" rIns="90475" bIns="4445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Evaluation: </a:t>
            </a:r>
            <a:br>
              <a:rPr lang="en-US" sz="3600" dirty="0"/>
            </a:br>
            <a:r>
              <a:rPr lang="en-US" sz="3600" dirty="0"/>
              <a:t>Types of Assessment Measures</a:t>
            </a:r>
            <a:endParaRPr dirty="0"/>
          </a:p>
        </p:txBody>
      </p:sp>
      <p:sp>
        <p:nvSpPr>
          <p:cNvPr id="149" name="Google Shape;149;p14"/>
          <p:cNvSpPr txBox="1">
            <a:spLocks noGrp="1"/>
          </p:cNvSpPr>
          <p:nvPr>
            <p:ph idx="1"/>
          </p:nvPr>
        </p:nvSpPr>
        <p:spPr>
          <a:xfrm>
            <a:off x="628650" y="1442434"/>
            <a:ext cx="7886700" cy="4734529"/>
          </a:xfrm>
          <a:prstGeom prst="rect">
            <a:avLst/>
          </a:prstGeom>
          <a:noFill/>
          <a:ln>
            <a:noFill/>
          </a:ln>
        </p:spPr>
        <p:txBody>
          <a:bodyPr spcFirstLastPara="1" wrap="square" lIns="90475" tIns="44450" rIns="90475" bIns="4445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Norm-referenced </a:t>
            </a:r>
            <a:endParaRPr dirty="0"/>
          </a:p>
          <a:p>
            <a:pPr marL="228600" lvl="0" indent="-228600" algn="l" rtl="0">
              <a:lnSpc>
                <a:spcPct val="150000"/>
              </a:lnSpc>
              <a:spcBef>
                <a:spcPts val="1000"/>
              </a:spcBef>
              <a:spcAft>
                <a:spcPts val="0"/>
              </a:spcAft>
              <a:buClr>
                <a:schemeClr val="dk1"/>
              </a:buClr>
              <a:buSzPts val="2800"/>
              <a:buChar char="•"/>
            </a:pPr>
            <a:r>
              <a:rPr lang="en-US" dirty="0"/>
              <a:t>Criterion / Curriculum Referenced</a:t>
            </a:r>
            <a:endParaRPr dirty="0"/>
          </a:p>
          <a:p>
            <a:pPr marL="228600" lvl="0" indent="-228600" algn="l" rtl="0">
              <a:lnSpc>
                <a:spcPct val="150000"/>
              </a:lnSpc>
              <a:spcBef>
                <a:spcPts val="1000"/>
              </a:spcBef>
              <a:spcAft>
                <a:spcPts val="0"/>
              </a:spcAft>
              <a:buClr>
                <a:schemeClr val="dk1"/>
              </a:buClr>
              <a:buSzPts val="2800"/>
              <a:buChar char="•"/>
            </a:pPr>
            <a:r>
              <a:rPr lang="en-US" dirty="0"/>
              <a:t>Judgment-Based</a:t>
            </a:r>
            <a:endParaRPr dirty="0"/>
          </a:p>
          <a:p>
            <a:pPr marL="228600" lvl="0" indent="-228600" algn="l" rtl="0">
              <a:lnSpc>
                <a:spcPct val="150000"/>
              </a:lnSpc>
              <a:spcBef>
                <a:spcPts val="1000"/>
              </a:spcBef>
              <a:spcAft>
                <a:spcPts val="0"/>
              </a:spcAft>
              <a:buClr>
                <a:schemeClr val="dk1"/>
              </a:buClr>
              <a:buSzPts val="2800"/>
              <a:buChar char="•"/>
            </a:pPr>
            <a:r>
              <a:rPr lang="en-US" dirty="0"/>
              <a:t>Informal</a:t>
            </a:r>
            <a:endParaRPr dirty="0"/>
          </a:p>
          <a:p>
            <a:pPr marL="228600" lvl="0" indent="-228600" algn="l" rtl="0">
              <a:lnSpc>
                <a:spcPct val="150000"/>
              </a:lnSpc>
              <a:spcBef>
                <a:spcPts val="1000"/>
              </a:spcBef>
              <a:spcAft>
                <a:spcPts val="0"/>
              </a:spcAft>
              <a:buClr>
                <a:schemeClr val="dk1"/>
              </a:buClr>
              <a:buSzPts val="2800"/>
              <a:buChar char="•"/>
            </a:pPr>
            <a:r>
              <a:rPr lang="en-US" dirty="0"/>
              <a:t>Ecological Measures</a:t>
            </a:r>
            <a:endParaRPr dirty="0"/>
          </a:p>
          <a:p>
            <a:pPr marL="228600" lvl="0" indent="-228600" algn="l" rtl="0">
              <a:lnSpc>
                <a:spcPct val="150000"/>
              </a:lnSpc>
              <a:spcBef>
                <a:spcPts val="1000"/>
              </a:spcBef>
              <a:spcAft>
                <a:spcPts val="0"/>
              </a:spcAft>
              <a:buClr>
                <a:schemeClr val="dk1"/>
              </a:buClr>
              <a:buSzPts val="2800"/>
              <a:buChar char="•"/>
            </a:pPr>
            <a:r>
              <a:rPr lang="en-US" dirty="0"/>
              <a:t>Play-Based Measures</a:t>
            </a:r>
            <a:endParaRPr dirty="0"/>
          </a:p>
          <a:p>
            <a:pPr marL="0" lvl="0" indent="0" algn="l" rtl="0">
              <a:lnSpc>
                <a:spcPct val="90000"/>
              </a:lnSpc>
              <a:spcBef>
                <a:spcPts val="1000"/>
              </a:spcBef>
              <a:spcAft>
                <a:spcPts val="0"/>
              </a:spcAft>
              <a:buClr>
                <a:schemeClr val="dk1"/>
              </a:buClr>
              <a:buSzPts val="3200"/>
              <a:buNone/>
            </a:pPr>
            <a:endParaRPr sz="3200" dirty="0">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9">
                                            <p:txEl>
                                              <p:pRg st="0" end="0"/>
                                            </p:txEl>
                                          </p:spTgt>
                                        </p:tgtEl>
                                        <p:attrNameLst>
                                          <p:attrName>style.visibility</p:attrName>
                                        </p:attrNameLst>
                                      </p:cBhvr>
                                      <p:to>
                                        <p:strVal val="visible"/>
                                      </p:to>
                                    </p:set>
                                    <p:animEffect transition="in" filter="fade">
                                      <p:cBhvr>
                                        <p:cTn id="7" dur="2000"/>
                                        <p:tgtEl>
                                          <p:spTgt spid="1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9">
                                            <p:txEl>
                                              <p:pRg st="1" end="1"/>
                                            </p:txEl>
                                          </p:spTgt>
                                        </p:tgtEl>
                                        <p:attrNameLst>
                                          <p:attrName>style.visibility</p:attrName>
                                        </p:attrNameLst>
                                      </p:cBhvr>
                                      <p:to>
                                        <p:strVal val="visible"/>
                                      </p:to>
                                    </p:set>
                                    <p:animEffect transition="in" filter="fade">
                                      <p:cBhvr>
                                        <p:cTn id="12" dur="2000"/>
                                        <p:tgtEl>
                                          <p:spTgt spid="14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9">
                                            <p:txEl>
                                              <p:pRg st="2" end="2"/>
                                            </p:txEl>
                                          </p:spTgt>
                                        </p:tgtEl>
                                        <p:attrNameLst>
                                          <p:attrName>style.visibility</p:attrName>
                                        </p:attrNameLst>
                                      </p:cBhvr>
                                      <p:to>
                                        <p:strVal val="visible"/>
                                      </p:to>
                                    </p:set>
                                    <p:animEffect transition="in" filter="fade">
                                      <p:cBhvr>
                                        <p:cTn id="17" dur="2000"/>
                                        <p:tgtEl>
                                          <p:spTgt spid="14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9">
                                            <p:txEl>
                                              <p:pRg st="3" end="3"/>
                                            </p:txEl>
                                          </p:spTgt>
                                        </p:tgtEl>
                                        <p:attrNameLst>
                                          <p:attrName>style.visibility</p:attrName>
                                        </p:attrNameLst>
                                      </p:cBhvr>
                                      <p:to>
                                        <p:strVal val="visible"/>
                                      </p:to>
                                    </p:set>
                                    <p:animEffect transition="in" filter="fade">
                                      <p:cBhvr>
                                        <p:cTn id="22" dur="2000"/>
                                        <p:tgtEl>
                                          <p:spTgt spid="14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9">
                                            <p:txEl>
                                              <p:pRg st="4" end="4"/>
                                            </p:txEl>
                                          </p:spTgt>
                                        </p:tgtEl>
                                        <p:attrNameLst>
                                          <p:attrName>style.visibility</p:attrName>
                                        </p:attrNameLst>
                                      </p:cBhvr>
                                      <p:to>
                                        <p:strVal val="visible"/>
                                      </p:to>
                                    </p:set>
                                    <p:animEffect transition="in" filter="fade">
                                      <p:cBhvr>
                                        <p:cTn id="27" dur="2000"/>
                                        <p:tgtEl>
                                          <p:spTgt spid="14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49">
                                            <p:txEl>
                                              <p:pRg st="5" end="5"/>
                                            </p:txEl>
                                          </p:spTgt>
                                        </p:tgtEl>
                                        <p:attrNameLst>
                                          <p:attrName>style.visibility</p:attrName>
                                        </p:attrNameLst>
                                      </p:cBhvr>
                                      <p:to>
                                        <p:strVal val="visible"/>
                                      </p:to>
                                    </p:set>
                                    <p:animEffect transition="in" filter="fade">
                                      <p:cBhvr>
                                        <p:cTn id="32" dur="2000"/>
                                        <p:tgtEl>
                                          <p:spTgt spid="14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49">
                                            <p:txEl>
                                              <p:pRg st="6" end="6"/>
                                            </p:txEl>
                                          </p:spTgt>
                                        </p:tgtEl>
                                        <p:attrNameLst>
                                          <p:attrName>style.visibility</p:attrName>
                                        </p:attrNameLst>
                                      </p:cBhvr>
                                      <p:to>
                                        <p:strVal val="visible"/>
                                      </p:to>
                                    </p:set>
                                    <p:animEffect transition="in" filter="fade">
                                      <p:cBhvr>
                                        <p:cTn id="37" dur="2000"/>
                                        <p:tgtEl>
                                          <p:spTgt spid="14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5"/>
          <p:cNvSpPr txBox="1">
            <a:spLocks noGrp="1"/>
          </p:cNvSpPr>
          <p:nvPr>
            <p:ph type="title"/>
          </p:nvPr>
        </p:nvSpPr>
        <p:spPr>
          <a:prstGeom prst="rect">
            <a:avLst/>
          </a:prstGeom>
          <a:noFill/>
          <a:ln>
            <a:noFill/>
          </a:ln>
        </p:spPr>
        <p:txBody>
          <a:bodyPr spcFirstLastPara="1" wrap="square" lIns="90475" tIns="44450" rIns="90475" bIns="4445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Norm-Referenced Measures</a:t>
            </a:r>
            <a:endParaRPr/>
          </a:p>
        </p:txBody>
      </p:sp>
      <p:sp>
        <p:nvSpPr>
          <p:cNvPr id="156" name="Google Shape;156;p15"/>
          <p:cNvSpPr txBox="1">
            <a:spLocks noGrp="1"/>
          </p:cNvSpPr>
          <p:nvPr>
            <p:ph idx="1"/>
          </p:nvPr>
        </p:nvSpPr>
        <p:spPr>
          <a:prstGeom prst="rect">
            <a:avLst/>
          </a:prstGeom>
          <a:noFill/>
          <a:ln>
            <a:noFill/>
          </a:ln>
        </p:spPr>
        <p:txBody>
          <a:bodyPr spcFirstLastPara="1" wrap="square" lIns="90475" tIns="44450" rIns="90475" bIns="44450" anchor="t" anchorCtr="0">
            <a:normAutofit/>
          </a:bodyPr>
          <a:lstStyle/>
          <a:p>
            <a:pPr marL="228600" lvl="0" indent="-228600" algn="l" rtl="0">
              <a:lnSpc>
                <a:spcPct val="150000"/>
              </a:lnSpc>
              <a:spcBef>
                <a:spcPts val="0"/>
              </a:spcBef>
              <a:spcAft>
                <a:spcPts val="0"/>
              </a:spcAft>
              <a:buClr>
                <a:schemeClr val="dk1"/>
              </a:buClr>
              <a:buSzPts val="2400"/>
              <a:buChar char="•"/>
            </a:pPr>
            <a:r>
              <a:rPr lang="en-US" sz="2400" dirty="0">
                <a:latin typeface="Calibri"/>
                <a:ea typeface="Calibri"/>
                <a:cs typeface="Calibri"/>
                <a:sym typeface="Calibri"/>
              </a:rPr>
              <a:t>Compare individual performance to that of a representative group</a:t>
            </a:r>
            <a:endParaRPr dirty="0"/>
          </a:p>
          <a:p>
            <a:pPr marL="228600" lvl="0" indent="-228600" algn="l" rtl="0">
              <a:lnSpc>
                <a:spcPct val="150000"/>
              </a:lnSpc>
              <a:spcBef>
                <a:spcPts val="1000"/>
              </a:spcBef>
              <a:spcAft>
                <a:spcPts val="0"/>
              </a:spcAft>
              <a:buClr>
                <a:schemeClr val="dk1"/>
              </a:buClr>
              <a:buSzPts val="2400"/>
              <a:buChar char="•"/>
            </a:pPr>
            <a:r>
              <a:rPr lang="en-US" sz="2400" dirty="0">
                <a:latin typeface="Calibri"/>
                <a:ea typeface="Calibri"/>
                <a:cs typeface="Calibri"/>
                <a:sym typeface="Calibri"/>
              </a:rPr>
              <a:t>A summative test: one-time “snapshot” </a:t>
            </a:r>
            <a:endParaRPr dirty="0"/>
          </a:p>
          <a:p>
            <a:pPr marL="228600" lvl="0" indent="-228600" algn="l" rtl="0">
              <a:lnSpc>
                <a:spcPct val="150000"/>
              </a:lnSpc>
              <a:spcBef>
                <a:spcPts val="1000"/>
              </a:spcBef>
              <a:spcAft>
                <a:spcPts val="0"/>
              </a:spcAft>
              <a:buClr>
                <a:schemeClr val="dk1"/>
              </a:buClr>
              <a:buSzPts val="2400"/>
              <a:buChar char="•"/>
            </a:pPr>
            <a:r>
              <a:rPr lang="en-US" sz="2400" dirty="0">
                <a:latin typeface="Calibri"/>
                <a:ea typeface="Calibri"/>
                <a:cs typeface="Calibri"/>
                <a:sym typeface="Calibri"/>
              </a:rPr>
              <a:t>Produce standard scores – e.g., DAEYC-2</a:t>
            </a:r>
            <a:endParaRPr dirty="0"/>
          </a:p>
          <a:p>
            <a:pPr marL="228600" lvl="0" indent="-228600" algn="l" rtl="0">
              <a:lnSpc>
                <a:spcPct val="150000"/>
              </a:lnSpc>
              <a:spcBef>
                <a:spcPts val="1000"/>
              </a:spcBef>
              <a:spcAft>
                <a:spcPts val="0"/>
              </a:spcAft>
              <a:buClr>
                <a:schemeClr val="dk1"/>
              </a:buClr>
              <a:buSzPts val="2400"/>
              <a:buChar char="•"/>
            </a:pPr>
            <a:r>
              <a:rPr lang="en-US" sz="2400" dirty="0">
                <a:latin typeface="Calibri"/>
                <a:ea typeface="Calibri"/>
                <a:cs typeface="Calibri"/>
                <a:sym typeface="Calibri"/>
              </a:rPr>
              <a:t>To be norm-referenced, norms must be developed specifically for the measure</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5"/>
                                        </p:tgtEl>
                                        <p:attrNameLst>
                                          <p:attrName>style.visibility</p:attrName>
                                        </p:attrNameLst>
                                      </p:cBhvr>
                                      <p:to>
                                        <p:strVal val="visible"/>
                                      </p:to>
                                    </p:set>
                                    <p:animEffect transition="in" filter="fade">
                                      <p:cBhvr>
                                        <p:cTn id="7" dur="2000"/>
                                        <p:tgtEl>
                                          <p:spTgt spid="1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6">
                                            <p:txEl>
                                              <p:pRg st="0" end="0"/>
                                            </p:txEl>
                                          </p:spTgt>
                                        </p:tgtEl>
                                        <p:attrNameLst>
                                          <p:attrName>style.visibility</p:attrName>
                                        </p:attrNameLst>
                                      </p:cBhvr>
                                      <p:to>
                                        <p:strVal val="visible"/>
                                      </p:to>
                                    </p:set>
                                    <p:animEffect transition="in" filter="fade">
                                      <p:cBhvr>
                                        <p:cTn id="12" dur="2000"/>
                                        <p:tgtEl>
                                          <p:spTgt spid="15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6">
                                            <p:txEl>
                                              <p:pRg st="1" end="1"/>
                                            </p:txEl>
                                          </p:spTgt>
                                        </p:tgtEl>
                                        <p:attrNameLst>
                                          <p:attrName>style.visibility</p:attrName>
                                        </p:attrNameLst>
                                      </p:cBhvr>
                                      <p:to>
                                        <p:strVal val="visible"/>
                                      </p:to>
                                    </p:set>
                                    <p:animEffect transition="in" filter="fade">
                                      <p:cBhvr>
                                        <p:cTn id="17" dur="2000"/>
                                        <p:tgtEl>
                                          <p:spTgt spid="15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6">
                                            <p:txEl>
                                              <p:pRg st="2" end="2"/>
                                            </p:txEl>
                                          </p:spTgt>
                                        </p:tgtEl>
                                        <p:attrNameLst>
                                          <p:attrName>style.visibility</p:attrName>
                                        </p:attrNameLst>
                                      </p:cBhvr>
                                      <p:to>
                                        <p:strVal val="visible"/>
                                      </p:to>
                                    </p:set>
                                    <p:animEffect transition="in" filter="fade">
                                      <p:cBhvr>
                                        <p:cTn id="22" dur="2000"/>
                                        <p:tgtEl>
                                          <p:spTgt spid="15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6">
                                            <p:txEl>
                                              <p:pRg st="3" end="3"/>
                                            </p:txEl>
                                          </p:spTgt>
                                        </p:tgtEl>
                                        <p:attrNameLst>
                                          <p:attrName>style.visibility</p:attrName>
                                        </p:attrNameLst>
                                      </p:cBhvr>
                                      <p:to>
                                        <p:strVal val="visible"/>
                                      </p:to>
                                    </p:set>
                                    <p:animEffect transition="in" filter="fade">
                                      <p:cBhvr>
                                        <p:cTn id="27" dur="2000"/>
                                        <p:tgtEl>
                                          <p:spTgt spid="15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6"/>
          <p:cNvSpPr txBox="1">
            <a:spLocks noGrp="1"/>
          </p:cNvSpPr>
          <p:nvPr>
            <p:ph type="title"/>
          </p:nvPr>
        </p:nvSpPr>
        <p:spPr>
          <a:prstGeom prst="rect">
            <a:avLst/>
          </a:prstGeom>
          <a:noFill/>
          <a:ln>
            <a:noFill/>
          </a:ln>
        </p:spPr>
        <p:txBody>
          <a:bodyPr spcFirstLastPara="1" wrap="square" lIns="90475" tIns="44450" rIns="90475" bIns="4445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Uses of Norm-Referenced Measures</a:t>
            </a:r>
            <a:endParaRPr dirty="0"/>
          </a:p>
        </p:txBody>
      </p:sp>
      <p:sp>
        <p:nvSpPr>
          <p:cNvPr id="162" name="Google Shape;162;p16"/>
          <p:cNvSpPr txBox="1">
            <a:spLocks noGrp="1"/>
          </p:cNvSpPr>
          <p:nvPr>
            <p:ph idx="1"/>
          </p:nvPr>
        </p:nvSpPr>
        <p:spPr>
          <a:prstGeom prst="rect">
            <a:avLst/>
          </a:prstGeom>
          <a:noFill/>
          <a:ln>
            <a:noFill/>
          </a:ln>
        </p:spPr>
        <p:txBody>
          <a:bodyPr spcFirstLastPara="1" wrap="square" lIns="90475" tIns="44450" rIns="90475" bIns="44450" anchor="t" anchorCtr="0">
            <a:normAutofit/>
          </a:bodyPr>
          <a:lstStyle/>
          <a:p>
            <a:pPr marL="228600" lvl="0" indent="-228600" algn="l" rtl="0">
              <a:lnSpc>
                <a:spcPct val="150000"/>
              </a:lnSpc>
              <a:spcBef>
                <a:spcPts val="0"/>
              </a:spcBef>
              <a:spcAft>
                <a:spcPts val="0"/>
              </a:spcAft>
              <a:buClr>
                <a:schemeClr val="dk1"/>
              </a:buClr>
              <a:buSzPts val="3200"/>
              <a:buChar char="•"/>
            </a:pPr>
            <a:r>
              <a:rPr lang="en-US" sz="3000" dirty="0"/>
              <a:t>Screening</a:t>
            </a:r>
            <a:endParaRPr sz="3000" dirty="0"/>
          </a:p>
          <a:p>
            <a:pPr marL="228600" lvl="0" indent="-228600" algn="l" rtl="0">
              <a:lnSpc>
                <a:spcPct val="150000"/>
              </a:lnSpc>
              <a:spcBef>
                <a:spcPts val="1000"/>
              </a:spcBef>
              <a:spcAft>
                <a:spcPts val="0"/>
              </a:spcAft>
              <a:buClr>
                <a:schemeClr val="dk1"/>
              </a:buClr>
              <a:buSzPts val="3200"/>
              <a:buChar char="•"/>
            </a:pPr>
            <a:r>
              <a:rPr lang="en-US" sz="3000" dirty="0"/>
              <a:t>Eligibility</a:t>
            </a:r>
            <a:endParaRPr sz="3000" dirty="0"/>
          </a:p>
          <a:p>
            <a:pPr marL="228600" lvl="0" indent="-228600" algn="l" rtl="0">
              <a:lnSpc>
                <a:spcPct val="150000"/>
              </a:lnSpc>
              <a:spcBef>
                <a:spcPts val="1000"/>
              </a:spcBef>
              <a:spcAft>
                <a:spcPts val="0"/>
              </a:spcAft>
              <a:buClr>
                <a:schemeClr val="dk1"/>
              </a:buClr>
              <a:buSzPts val="3200"/>
              <a:buChar char="•"/>
            </a:pPr>
            <a:r>
              <a:rPr lang="en-US" sz="3000" dirty="0"/>
              <a:t>Diagnosis</a:t>
            </a:r>
            <a:endParaRPr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61"/>
                                        </p:tgtEl>
                                        <p:attrNameLst>
                                          <p:attrName>style.visibility</p:attrName>
                                        </p:attrNameLst>
                                      </p:cBhvr>
                                      <p:to>
                                        <p:strVal val="visible"/>
                                      </p:to>
                                    </p:set>
                                    <p:animEffect transition="in" filter="fade">
                                      <p:cBhvr>
                                        <p:cTn id="7" dur="2000"/>
                                        <p:tgtEl>
                                          <p:spTgt spid="16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2">
                                            <p:txEl>
                                              <p:pRg st="0" end="0"/>
                                            </p:txEl>
                                          </p:spTgt>
                                        </p:tgtEl>
                                        <p:attrNameLst>
                                          <p:attrName>style.visibility</p:attrName>
                                        </p:attrNameLst>
                                      </p:cBhvr>
                                      <p:to>
                                        <p:strVal val="visible"/>
                                      </p:to>
                                    </p:set>
                                    <p:animEffect transition="in" filter="fade">
                                      <p:cBhvr>
                                        <p:cTn id="12" dur="2000"/>
                                        <p:tgtEl>
                                          <p:spTgt spid="16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2">
                                            <p:txEl>
                                              <p:pRg st="1" end="1"/>
                                            </p:txEl>
                                          </p:spTgt>
                                        </p:tgtEl>
                                        <p:attrNameLst>
                                          <p:attrName>style.visibility</p:attrName>
                                        </p:attrNameLst>
                                      </p:cBhvr>
                                      <p:to>
                                        <p:strVal val="visible"/>
                                      </p:to>
                                    </p:set>
                                    <p:animEffect transition="in" filter="fade">
                                      <p:cBhvr>
                                        <p:cTn id="17" dur="2000"/>
                                        <p:tgtEl>
                                          <p:spTgt spid="16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2">
                                            <p:txEl>
                                              <p:pRg st="2" end="2"/>
                                            </p:txEl>
                                          </p:spTgt>
                                        </p:tgtEl>
                                        <p:attrNameLst>
                                          <p:attrName>style.visibility</p:attrName>
                                        </p:attrNameLst>
                                      </p:cBhvr>
                                      <p:to>
                                        <p:strVal val="visible"/>
                                      </p:to>
                                    </p:set>
                                    <p:animEffect transition="in" filter="fade">
                                      <p:cBhvr>
                                        <p:cTn id="22" dur="2000"/>
                                        <p:tgtEl>
                                          <p:spTgt spid="16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7"/>
          <p:cNvSpPr txBox="1">
            <a:spLocks noGrp="1"/>
          </p:cNvSpPr>
          <p:nvPr>
            <p:ph type="title"/>
          </p:nvPr>
        </p:nvSpPr>
        <p:spPr>
          <a:prstGeom prst="rect">
            <a:avLst/>
          </a:prstGeom>
          <a:noFill/>
          <a:ln>
            <a:noFill/>
          </a:ln>
        </p:spPr>
        <p:txBody>
          <a:bodyPr spcFirstLastPara="1" wrap="square" lIns="90475" tIns="44450" rIns="90475" bIns="4445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Limitations of </a:t>
            </a:r>
            <a:br>
              <a:rPr lang="en-US" sz="3600" dirty="0"/>
            </a:br>
            <a:r>
              <a:rPr lang="en-US" sz="3600" dirty="0"/>
              <a:t>Norm-Referenced Measures</a:t>
            </a:r>
            <a:endParaRPr dirty="0"/>
          </a:p>
        </p:txBody>
      </p:sp>
      <p:sp>
        <p:nvSpPr>
          <p:cNvPr id="168" name="Google Shape;168;p17"/>
          <p:cNvSpPr txBox="1">
            <a:spLocks noGrp="1"/>
          </p:cNvSpPr>
          <p:nvPr>
            <p:ph idx="1"/>
          </p:nvPr>
        </p:nvSpPr>
        <p:spPr>
          <a:prstGeom prst="rect">
            <a:avLst/>
          </a:prstGeom>
          <a:noFill/>
          <a:ln>
            <a:noFill/>
          </a:ln>
        </p:spPr>
        <p:txBody>
          <a:bodyPr spcFirstLastPara="1" wrap="square" lIns="90475" tIns="44450" rIns="90475" bIns="44450" anchor="t" anchorCtr="0">
            <a:normAutofit/>
          </a:bodyPr>
          <a:lstStyle/>
          <a:p>
            <a:pPr marL="228600" lvl="0" indent="-228600" algn="l" rtl="0">
              <a:lnSpc>
                <a:spcPct val="150000"/>
              </a:lnSpc>
              <a:spcBef>
                <a:spcPts val="0"/>
              </a:spcBef>
              <a:spcAft>
                <a:spcPts val="0"/>
              </a:spcAft>
              <a:buClr>
                <a:schemeClr val="dk1"/>
              </a:buClr>
              <a:buSzPts val="2400"/>
              <a:buChar char="•"/>
            </a:pPr>
            <a:r>
              <a:rPr lang="en-US" sz="2400" dirty="0"/>
              <a:t>Does not facilitate a representative performance: strange environment, tasks, evaluators, etc.</a:t>
            </a:r>
            <a:endParaRPr dirty="0"/>
          </a:p>
          <a:p>
            <a:pPr marL="228600" lvl="0" indent="-228600" algn="l" rtl="0">
              <a:lnSpc>
                <a:spcPct val="150000"/>
              </a:lnSpc>
              <a:spcBef>
                <a:spcPts val="1000"/>
              </a:spcBef>
              <a:spcAft>
                <a:spcPts val="0"/>
              </a:spcAft>
              <a:buClr>
                <a:schemeClr val="dk1"/>
              </a:buClr>
              <a:buSzPts val="2400"/>
              <a:buChar char="•"/>
            </a:pPr>
            <a:r>
              <a:rPr lang="en-US" sz="2400" dirty="0"/>
              <a:t>May be culturally biased</a:t>
            </a:r>
            <a:endParaRPr dirty="0"/>
          </a:p>
          <a:p>
            <a:pPr marL="228600" lvl="0" indent="-228600" algn="l" rtl="0">
              <a:lnSpc>
                <a:spcPct val="150000"/>
              </a:lnSpc>
              <a:spcBef>
                <a:spcPts val="1000"/>
              </a:spcBef>
              <a:spcAft>
                <a:spcPts val="0"/>
              </a:spcAft>
              <a:buClr>
                <a:schemeClr val="dk1"/>
              </a:buClr>
              <a:buSzPts val="2400"/>
              <a:buChar char="•"/>
            </a:pPr>
            <a:r>
              <a:rPr lang="en-US" sz="2400" dirty="0"/>
              <a:t>Inappropriate for children with specific disabilities (sensory/physical impairments)</a:t>
            </a:r>
            <a:endParaRPr dirty="0"/>
          </a:p>
          <a:p>
            <a:pPr marL="228600" lvl="0" indent="-228600" algn="l" rtl="0">
              <a:lnSpc>
                <a:spcPct val="150000"/>
              </a:lnSpc>
              <a:spcBef>
                <a:spcPts val="1000"/>
              </a:spcBef>
              <a:spcAft>
                <a:spcPts val="0"/>
              </a:spcAft>
              <a:buClr>
                <a:schemeClr val="dk1"/>
              </a:buClr>
              <a:buSzPts val="2400"/>
              <a:buChar char="•"/>
            </a:pPr>
            <a:r>
              <a:rPr lang="en-US" sz="2400" dirty="0"/>
              <a:t>Norms may not be adequate</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67"/>
                                        </p:tgtEl>
                                        <p:attrNameLst>
                                          <p:attrName>style.visibility</p:attrName>
                                        </p:attrNameLst>
                                      </p:cBhvr>
                                      <p:to>
                                        <p:strVal val="visible"/>
                                      </p:to>
                                    </p:set>
                                    <p:animEffect transition="in" filter="fade">
                                      <p:cBhvr>
                                        <p:cTn id="7" dur="2000"/>
                                        <p:tgtEl>
                                          <p:spTgt spid="16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8">
                                            <p:txEl>
                                              <p:pRg st="0" end="0"/>
                                            </p:txEl>
                                          </p:spTgt>
                                        </p:tgtEl>
                                        <p:attrNameLst>
                                          <p:attrName>style.visibility</p:attrName>
                                        </p:attrNameLst>
                                      </p:cBhvr>
                                      <p:to>
                                        <p:strVal val="visible"/>
                                      </p:to>
                                    </p:set>
                                    <p:animEffect transition="in" filter="fade">
                                      <p:cBhvr>
                                        <p:cTn id="12" dur="2000"/>
                                        <p:tgtEl>
                                          <p:spTgt spid="16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8">
                                            <p:txEl>
                                              <p:pRg st="1" end="1"/>
                                            </p:txEl>
                                          </p:spTgt>
                                        </p:tgtEl>
                                        <p:attrNameLst>
                                          <p:attrName>style.visibility</p:attrName>
                                        </p:attrNameLst>
                                      </p:cBhvr>
                                      <p:to>
                                        <p:strVal val="visible"/>
                                      </p:to>
                                    </p:set>
                                    <p:animEffect transition="in" filter="fade">
                                      <p:cBhvr>
                                        <p:cTn id="17" dur="2000"/>
                                        <p:tgtEl>
                                          <p:spTgt spid="16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8">
                                            <p:txEl>
                                              <p:pRg st="2" end="2"/>
                                            </p:txEl>
                                          </p:spTgt>
                                        </p:tgtEl>
                                        <p:attrNameLst>
                                          <p:attrName>style.visibility</p:attrName>
                                        </p:attrNameLst>
                                      </p:cBhvr>
                                      <p:to>
                                        <p:strVal val="visible"/>
                                      </p:to>
                                    </p:set>
                                    <p:animEffect transition="in" filter="fade">
                                      <p:cBhvr>
                                        <p:cTn id="22" dur="2000"/>
                                        <p:tgtEl>
                                          <p:spTgt spid="16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8">
                                            <p:txEl>
                                              <p:pRg st="3" end="3"/>
                                            </p:txEl>
                                          </p:spTgt>
                                        </p:tgtEl>
                                        <p:attrNameLst>
                                          <p:attrName>style.visibility</p:attrName>
                                        </p:attrNameLst>
                                      </p:cBhvr>
                                      <p:to>
                                        <p:strVal val="visible"/>
                                      </p:to>
                                    </p:set>
                                    <p:animEffect transition="in" filter="fade">
                                      <p:cBhvr>
                                        <p:cTn id="27" dur="2000"/>
                                        <p:tgtEl>
                                          <p:spTgt spid="16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18"/>
          <p:cNvSpPr txBox="1">
            <a:spLocks noGrp="1"/>
          </p:cNvSpPr>
          <p:nvPr>
            <p:ph type="title"/>
          </p:nvPr>
        </p:nvSpPr>
        <p:spPr>
          <a:prstGeom prst="rect">
            <a:avLst/>
          </a:prstGeom>
          <a:noFill/>
          <a:ln>
            <a:noFill/>
          </a:ln>
        </p:spPr>
        <p:txBody>
          <a:bodyPr spcFirstLastPara="1" wrap="square" lIns="90475" tIns="44450" rIns="90475" bIns="4445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Criterion/Curriculum - Referenced Measures</a:t>
            </a:r>
            <a:endParaRPr dirty="0"/>
          </a:p>
        </p:txBody>
      </p:sp>
      <p:sp>
        <p:nvSpPr>
          <p:cNvPr id="175" name="Google Shape;175;p18"/>
          <p:cNvSpPr txBox="1">
            <a:spLocks noGrp="1"/>
          </p:cNvSpPr>
          <p:nvPr>
            <p:ph idx="1"/>
          </p:nvPr>
        </p:nvSpPr>
        <p:spPr>
          <a:prstGeom prst="rect">
            <a:avLst/>
          </a:prstGeom>
          <a:noFill/>
          <a:ln>
            <a:noFill/>
          </a:ln>
        </p:spPr>
        <p:txBody>
          <a:bodyPr spcFirstLastPara="1" wrap="square" lIns="90475" tIns="44450" rIns="90475" bIns="4445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Based on a specific set of skill objectives</a:t>
            </a:r>
            <a:endParaRPr dirty="0"/>
          </a:p>
          <a:p>
            <a:pPr marL="228600" lvl="0" indent="-228600" algn="l" rtl="0">
              <a:lnSpc>
                <a:spcPct val="150000"/>
              </a:lnSpc>
              <a:spcBef>
                <a:spcPts val="1000"/>
              </a:spcBef>
              <a:spcAft>
                <a:spcPts val="0"/>
              </a:spcAft>
              <a:buClr>
                <a:schemeClr val="dk1"/>
              </a:buClr>
              <a:buSzPts val="2800"/>
              <a:buChar char="•"/>
            </a:pPr>
            <a:r>
              <a:rPr lang="en-US" dirty="0"/>
              <a:t>Performance compared to developmentally-sequenced standard of mastery  </a:t>
            </a:r>
            <a:endParaRPr dirty="0"/>
          </a:p>
          <a:p>
            <a:pPr marL="228600" lvl="0" indent="-228600" algn="l" rtl="0">
              <a:lnSpc>
                <a:spcPct val="150000"/>
              </a:lnSpc>
              <a:spcBef>
                <a:spcPts val="1000"/>
              </a:spcBef>
              <a:spcAft>
                <a:spcPts val="0"/>
              </a:spcAft>
              <a:buClr>
                <a:schemeClr val="dk1"/>
              </a:buClr>
              <a:buSzPts val="2800"/>
              <a:buChar char="•"/>
            </a:pPr>
            <a:r>
              <a:rPr lang="en-US" dirty="0"/>
              <a:t>May generate age-equivalent scores</a:t>
            </a:r>
            <a:endParaRPr dirty="0"/>
          </a:p>
          <a:p>
            <a:pPr marL="228600" lvl="0" indent="-228600" algn="l" rtl="0">
              <a:lnSpc>
                <a:spcPct val="150000"/>
              </a:lnSpc>
              <a:spcBef>
                <a:spcPts val="1000"/>
              </a:spcBef>
              <a:spcAft>
                <a:spcPts val="0"/>
              </a:spcAft>
              <a:buClr>
                <a:schemeClr val="dk1"/>
              </a:buClr>
              <a:buSzPts val="2800"/>
              <a:buChar char="•"/>
            </a:pPr>
            <a:r>
              <a:rPr lang="en-US" dirty="0"/>
              <a:t>Provide formative information</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74"/>
                                        </p:tgtEl>
                                        <p:attrNameLst>
                                          <p:attrName>style.visibility</p:attrName>
                                        </p:attrNameLst>
                                      </p:cBhvr>
                                      <p:to>
                                        <p:strVal val="visible"/>
                                      </p:to>
                                    </p:set>
                                    <p:animEffect transition="in" filter="fade">
                                      <p:cBhvr>
                                        <p:cTn id="7" dur="2000"/>
                                        <p:tgtEl>
                                          <p:spTgt spid="17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5">
                                            <p:txEl>
                                              <p:pRg st="0" end="0"/>
                                            </p:txEl>
                                          </p:spTgt>
                                        </p:tgtEl>
                                        <p:attrNameLst>
                                          <p:attrName>style.visibility</p:attrName>
                                        </p:attrNameLst>
                                      </p:cBhvr>
                                      <p:to>
                                        <p:strVal val="visible"/>
                                      </p:to>
                                    </p:set>
                                    <p:animEffect transition="in" filter="fade">
                                      <p:cBhvr>
                                        <p:cTn id="12" dur="2000"/>
                                        <p:tgtEl>
                                          <p:spTgt spid="17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5">
                                            <p:txEl>
                                              <p:pRg st="1" end="1"/>
                                            </p:txEl>
                                          </p:spTgt>
                                        </p:tgtEl>
                                        <p:attrNameLst>
                                          <p:attrName>style.visibility</p:attrName>
                                        </p:attrNameLst>
                                      </p:cBhvr>
                                      <p:to>
                                        <p:strVal val="visible"/>
                                      </p:to>
                                    </p:set>
                                    <p:animEffect transition="in" filter="fade">
                                      <p:cBhvr>
                                        <p:cTn id="17" dur="2000"/>
                                        <p:tgtEl>
                                          <p:spTgt spid="17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75">
                                            <p:txEl>
                                              <p:pRg st="2" end="2"/>
                                            </p:txEl>
                                          </p:spTgt>
                                        </p:tgtEl>
                                        <p:attrNameLst>
                                          <p:attrName>style.visibility</p:attrName>
                                        </p:attrNameLst>
                                      </p:cBhvr>
                                      <p:to>
                                        <p:strVal val="visible"/>
                                      </p:to>
                                    </p:set>
                                    <p:animEffect transition="in" filter="fade">
                                      <p:cBhvr>
                                        <p:cTn id="22" dur="2000"/>
                                        <p:tgtEl>
                                          <p:spTgt spid="17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75">
                                            <p:txEl>
                                              <p:pRg st="3" end="3"/>
                                            </p:txEl>
                                          </p:spTgt>
                                        </p:tgtEl>
                                        <p:attrNameLst>
                                          <p:attrName>style.visibility</p:attrName>
                                        </p:attrNameLst>
                                      </p:cBhvr>
                                      <p:to>
                                        <p:strVal val="visible"/>
                                      </p:to>
                                    </p:set>
                                    <p:animEffect transition="in" filter="fade">
                                      <p:cBhvr>
                                        <p:cTn id="27" dur="2000"/>
                                        <p:tgtEl>
                                          <p:spTgt spid="1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2"/>
          <p:cNvSpPr txBox="1">
            <a:spLocks noGrp="1"/>
          </p:cNvSpPr>
          <p:nvPr>
            <p:ph type="title"/>
          </p:nvPr>
        </p:nvSpPr>
        <p:spPr>
          <a:xfrm>
            <a:off x="628649" y="226580"/>
            <a:ext cx="78867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kern="1200" dirty="0">
                <a:latin typeface="Calibri" panose="020F0502020204030204" pitchFamily="34" charset="0"/>
                <a:ea typeface="+mj-ea"/>
                <a:cs typeface="Calibri" panose="020F0502020204030204" pitchFamily="34" charset="0"/>
              </a:rPr>
              <a:t>Standard</a:t>
            </a:r>
            <a:r>
              <a:rPr lang="en-US" sz="3600" dirty="0">
                <a:solidFill>
                  <a:schemeClr val="dk1"/>
                </a:solidFill>
                <a:latin typeface="Calibri" panose="020F0502020204030204" pitchFamily="34" charset="0"/>
                <a:cs typeface="Calibri" panose="020F0502020204030204" pitchFamily="34" charset="0"/>
                <a:sym typeface="Calibri"/>
              </a:rPr>
              <a:t> </a:t>
            </a:r>
            <a:r>
              <a:rPr lang="en-US" sz="3600" dirty="0">
                <a:latin typeface="Calibri" panose="020F0502020204030204" pitchFamily="34" charset="0"/>
                <a:cs typeface="Calibri" panose="020F0502020204030204" pitchFamily="34" charset="0"/>
                <a:sym typeface="Calibri"/>
              </a:rPr>
              <a:t>4</a:t>
            </a:r>
            <a:endParaRPr sz="3600" kern="1200" dirty="0">
              <a:latin typeface="Calibri" panose="020F0502020204030204" pitchFamily="34" charset="0"/>
              <a:ea typeface="+mj-ea"/>
              <a:cs typeface="Calibri" panose="020F0502020204030204" pitchFamily="34" charset="0"/>
            </a:endParaRPr>
          </a:p>
        </p:txBody>
      </p:sp>
      <p:sp>
        <p:nvSpPr>
          <p:cNvPr id="59" name="Google Shape;59;p2"/>
          <p:cNvSpPr txBox="1">
            <a:spLocks noGrp="1"/>
          </p:cNvSpPr>
          <p:nvPr>
            <p:ph idx="1"/>
          </p:nvPr>
        </p:nvSpPr>
        <p:spPr>
          <a:xfrm>
            <a:off x="305449" y="1219199"/>
            <a:ext cx="8533101" cy="5084619"/>
          </a:xfrm>
          <a:prstGeom prst="rect">
            <a:avLst/>
          </a:prstGeom>
          <a:noFill/>
          <a:ln>
            <a:noFill/>
          </a:ln>
        </p:spPr>
        <p:txBody>
          <a:bodyPr spcFirstLastPara="1" wrap="square" lIns="91425" tIns="45700" rIns="91425" bIns="45700" anchor="t" anchorCtr="0">
            <a:noAutofit/>
          </a:bodyPr>
          <a:lstStyle/>
          <a:p>
            <a:pPr marL="0" lvl="0" indent="0">
              <a:lnSpc>
                <a:spcPct val="150000"/>
              </a:lnSpc>
              <a:spcBef>
                <a:spcPts val="0"/>
              </a:spcBef>
              <a:buClr>
                <a:schemeClr val="dk1"/>
              </a:buClr>
              <a:buSzPct val="100000"/>
              <a:buNone/>
            </a:pPr>
            <a:r>
              <a:rPr lang="en-US" sz="2000" dirty="0"/>
              <a:t>Candidates know and understand the purposes of assessment in relation to ethical and legal considerations. Candidates choose developmentally, linguistically, and culturally appropriate tools and methods that are responsive to the characteristics of the young child, family, and program. Using evidence-based practices, candidates develop or select as well as administer informal measures, and select and administer formal measures in partnership with families and other professionals. They analyze, interpret, document, and share assessment information using a strengths-based approach with families and other professionals for eligibility determination, outcome/goal development, planning instruction and intervention, monitoring progress, and reporting. </a:t>
            </a:r>
            <a:endParaRPr sz="2000" dirty="0"/>
          </a:p>
        </p:txBody>
      </p:sp>
    </p:spTree>
    <p:extLst>
      <p:ext uri="{BB962C8B-B14F-4D97-AF65-F5344CB8AC3E}">
        <p14:creationId xmlns:p14="http://schemas.microsoft.com/office/powerpoint/2010/main" val="31616805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9"/>
          <p:cNvSpPr txBox="1">
            <a:spLocks noGrp="1"/>
          </p:cNvSpPr>
          <p:nvPr>
            <p:ph type="title"/>
          </p:nvPr>
        </p:nvSpPr>
        <p:spPr>
          <a:prstGeom prst="rect">
            <a:avLst/>
          </a:prstGeom>
          <a:noFill/>
          <a:ln>
            <a:noFill/>
          </a:ln>
        </p:spPr>
        <p:txBody>
          <a:bodyPr spcFirstLastPara="1" wrap="square" lIns="90475" tIns="44450" rIns="90475" bIns="4445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Uses of Criterion/ </a:t>
            </a:r>
            <a:br>
              <a:rPr lang="en-US" sz="3600" dirty="0"/>
            </a:br>
            <a:r>
              <a:rPr lang="en-US" sz="3600" dirty="0"/>
              <a:t>Curriculum - Referenced Measures</a:t>
            </a:r>
            <a:endParaRPr dirty="0"/>
          </a:p>
        </p:txBody>
      </p:sp>
      <p:sp>
        <p:nvSpPr>
          <p:cNvPr id="182" name="Google Shape;182;p19"/>
          <p:cNvSpPr txBox="1">
            <a:spLocks noGrp="1"/>
          </p:cNvSpPr>
          <p:nvPr>
            <p:ph idx="1"/>
          </p:nvPr>
        </p:nvSpPr>
        <p:spPr>
          <a:prstGeom prst="rect">
            <a:avLst/>
          </a:prstGeom>
          <a:noFill/>
          <a:ln>
            <a:noFill/>
          </a:ln>
        </p:spPr>
        <p:txBody>
          <a:bodyPr spcFirstLastPara="1" wrap="square" lIns="90475" tIns="44450" rIns="90475" bIns="44450" anchor="t" anchorCtr="0">
            <a:normAutofit/>
          </a:bodyPr>
          <a:lstStyle/>
          <a:p>
            <a:pPr marL="228600" lvl="0" indent="-228600" algn="l" rtl="0">
              <a:lnSpc>
                <a:spcPct val="150000"/>
              </a:lnSpc>
              <a:spcBef>
                <a:spcPts val="0"/>
              </a:spcBef>
              <a:spcAft>
                <a:spcPts val="0"/>
              </a:spcAft>
              <a:buClr>
                <a:schemeClr val="dk1"/>
              </a:buClr>
              <a:buSzPts val="3600"/>
              <a:buChar char="•"/>
            </a:pPr>
            <a:r>
              <a:rPr lang="en-US" sz="3000" dirty="0"/>
              <a:t>Program Planning</a:t>
            </a:r>
            <a:endParaRPr sz="3000" dirty="0"/>
          </a:p>
          <a:p>
            <a:pPr marL="228600" lvl="0" indent="-228600" algn="l" rtl="0">
              <a:lnSpc>
                <a:spcPct val="150000"/>
              </a:lnSpc>
              <a:spcBef>
                <a:spcPts val="1000"/>
              </a:spcBef>
              <a:spcAft>
                <a:spcPts val="0"/>
              </a:spcAft>
              <a:buClr>
                <a:schemeClr val="dk1"/>
              </a:buClr>
              <a:buSzPts val="3600"/>
              <a:buChar char="•"/>
            </a:pPr>
            <a:r>
              <a:rPr lang="en-US" sz="3000" dirty="0"/>
              <a:t>Monitoring Progress </a:t>
            </a:r>
            <a:endParaRPr sz="3000" dirty="0"/>
          </a:p>
          <a:p>
            <a:pPr marL="228600" lvl="0" indent="-228600" algn="l" rtl="0">
              <a:lnSpc>
                <a:spcPct val="150000"/>
              </a:lnSpc>
              <a:spcBef>
                <a:spcPts val="1000"/>
              </a:spcBef>
              <a:spcAft>
                <a:spcPts val="0"/>
              </a:spcAft>
              <a:buClr>
                <a:schemeClr val="dk1"/>
              </a:buClr>
              <a:buSzPts val="3600"/>
              <a:buChar char="•"/>
            </a:pPr>
            <a:r>
              <a:rPr lang="en-US" sz="3000" dirty="0"/>
              <a:t>Eligibility </a:t>
            </a:r>
            <a:endParaRPr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81"/>
                                        </p:tgtEl>
                                        <p:attrNameLst>
                                          <p:attrName>style.visibility</p:attrName>
                                        </p:attrNameLst>
                                      </p:cBhvr>
                                      <p:to>
                                        <p:strVal val="visible"/>
                                      </p:to>
                                    </p:set>
                                    <p:animEffect transition="in" filter="fade">
                                      <p:cBhvr>
                                        <p:cTn id="7" dur="2000"/>
                                        <p:tgtEl>
                                          <p:spTgt spid="18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2">
                                            <p:txEl>
                                              <p:pRg st="0" end="0"/>
                                            </p:txEl>
                                          </p:spTgt>
                                        </p:tgtEl>
                                        <p:attrNameLst>
                                          <p:attrName>style.visibility</p:attrName>
                                        </p:attrNameLst>
                                      </p:cBhvr>
                                      <p:to>
                                        <p:strVal val="visible"/>
                                      </p:to>
                                    </p:set>
                                    <p:animEffect transition="in" filter="fade">
                                      <p:cBhvr>
                                        <p:cTn id="12" dur="2000"/>
                                        <p:tgtEl>
                                          <p:spTgt spid="18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2">
                                            <p:txEl>
                                              <p:pRg st="1" end="1"/>
                                            </p:txEl>
                                          </p:spTgt>
                                        </p:tgtEl>
                                        <p:attrNameLst>
                                          <p:attrName>style.visibility</p:attrName>
                                        </p:attrNameLst>
                                      </p:cBhvr>
                                      <p:to>
                                        <p:strVal val="visible"/>
                                      </p:to>
                                    </p:set>
                                    <p:animEffect transition="in" filter="fade">
                                      <p:cBhvr>
                                        <p:cTn id="17" dur="2000"/>
                                        <p:tgtEl>
                                          <p:spTgt spid="18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82">
                                            <p:txEl>
                                              <p:pRg st="2" end="2"/>
                                            </p:txEl>
                                          </p:spTgt>
                                        </p:tgtEl>
                                        <p:attrNameLst>
                                          <p:attrName>style.visibility</p:attrName>
                                        </p:attrNameLst>
                                      </p:cBhvr>
                                      <p:to>
                                        <p:strVal val="visible"/>
                                      </p:to>
                                    </p:set>
                                    <p:animEffect transition="in" filter="fade">
                                      <p:cBhvr>
                                        <p:cTn id="22" dur="2000"/>
                                        <p:tgtEl>
                                          <p:spTgt spid="18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20"/>
          <p:cNvSpPr txBox="1">
            <a:spLocks noGrp="1"/>
          </p:cNvSpPr>
          <p:nvPr>
            <p:ph type="title"/>
          </p:nvPr>
        </p:nvSpPr>
        <p:spPr>
          <a:prstGeom prst="rect">
            <a:avLst/>
          </a:prstGeom>
          <a:noFill/>
          <a:ln>
            <a:noFill/>
          </a:ln>
        </p:spPr>
        <p:txBody>
          <a:bodyPr spcFirstLastPara="1" wrap="square" lIns="90475" tIns="44450" rIns="90475" bIns="4445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Limitations of Criterion/ </a:t>
            </a:r>
            <a:br>
              <a:rPr lang="en-US" sz="3600"/>
            </a:br>
            <a:r>
              <a:rPr lang="en-US" sz="3600"/>
              <a:t>Curriculum – Referenced Measures</a:t>
            </a:r>
            <a:endParaRPr/>
          </a:p>
        </p:txBody>
      </p:sp>
      <p:sp>
        <p:nvSpPr>
          <p:cNvPr id="189" name="Google Shape;189;p20"/>
          <p:cNvSpPr txBox="1">
            <a:spLocks noGrp="1"/>
          </p:cNvSpPr>
          <p:nvPr>
            <p:ph idx="1"/>
          </p:nvPr>
        </p:nvSpPr>
        <p:spPr>
          <a:prstGeom prst="rect">
            <a:avLst/>
          </a:prstGeom>
          <a:noFill/>
          <a:ln>
            <a:noFill/>
          </a:ln>
        </p:spPr>
        <p:txBody>
          <a:bodyPr spcFirstLastPara="1" wrap="square" lIns="90475" tIns="44450" rIns="90475" bIns="4445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Sequences may not be relevant to all populations</a:t>
            </a:r>
            <a:endParaRPr dirty="0"/>
          </a:p>
          <a:p>
            <a:pPr marL="228600" lvl="0" indent="-228600" algn="l" rtl="0">
              <a:lnSpc>
                <a:spcPct val="150000"/>
              </a:lnSpc>
              <a:spcBef>
                <a:spcPts val="1000"/>
              </a:spcBef>
              <a:spcAft>
                <a:spcPts val="0"/>
              </a:spcAft>
              <a:buClr>
                <a:schemeClr val="dk1"/>
              </a:buClr>
              <a:buSzPts val="2800"/>
              <a:buChar char="•"/>
            </a:pPr>
            <a:r>
              <a:rPr lang="en-US" dirty="0"/>
              <a:t>May not show interrelatedness of areas of development</a:t>
            </a:r>
            <a:endParaRPr dirty="0"/>
          </a:p>
          <a:p>
            <a:pPr marL="228600" lvl="0" indent="-228600" algn="l" rtl="0">
              <a:lnSpc>
                <a:spcPct val="150000"/>
              </a:lnSpc>
              <a:spcBef>
                <a:spcPts val="1000"/>
              </a:spcBef>
              <a:spcAft>
                <a:spcPts val="0"/>
              </a:spcAft>
              <a:buClr>
                <a:schemeClr val="dk1"/>
              </a:buClr>
              <a:buSzPts val="2800"/>
              <a:buChar char="•"/>
            </a:pPr>
            <a:r>
              <a:rPr lang="en-US" dirty="0"/>
              <a:t>Do not provide a summative “snapshot” from one point in time to another</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88"/>
                                        </p:tgtEl>
                                        <p:attrNameLst>
                                          <p:attrName>style.visibility</p:attrName>
                                        </p:attrNameLst>
                                      </p:cBhvr>
                                      <p:to>
                                        <p:strVal val="visible"/>
                                      </p:to>
                                    </p:set>
                                    <p:animEffect transition="in" filter="fade">
                                      <p:cBhvr>
                                        <p:cTn id="7" dur="2000"/>
                                        <p:tgtEl>
                                          <p:spTgt spid="18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9">
                                            <p:txEl>
                                              <p:pRg st="0" end="0"/>
                                            </p:txEl>
                                          </p:spTgt>
                                        </p:tgtEl>
                                        <p:attrNameLst>
                                          <p:attrName>style.visibility</p:attrName>
                                        </p:attrNameLst>
                                      </p:cBhvr>
                                      <p:to>
                                        <p:strVal val="visible"/>
                                      </p:to>
                                    </p:set>
                                    <p:animEffect transition="in" filter="fade">
                                      <p:cBhvr>
                                        <p:cTn id="12" dur="2000"/>
                                        <p:tgtEl>
                                          <p:spTgt spid="18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9">
                                            <p:txEl>
                                              <p:pRg st="1" end="1"/>
                                            </p:txEl>
                                          </p:spTgt>
                                        </p:tgtEl>
                                        <p:attrNameLst>
                                          <p:attrName>style.visibility</p:attrName>
                                        </p:attrNameLst>
                                      </p:cBhvr>
                                      <p:to>
                                        <p:strVal val="visible"/>
                                      </p:to>
                                    </p:set>
                                    <p:animEffect transition="in" filter="fade">
                                      <p:cBhvr>
                                        <p:cTn id="17" dur="2000"/>
                                        <p:tgtEl>
                                          <p:spTgt spid="18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89">
                                            <p:txEl>
                                              <p:pRg st="2" end="2"/>
                                            </p:txEl>
                                          </p:spTgt>
                                        </p:tgtEl>
                                        <p:attrNameLst>
                                          <p:attrName>style.visibility</p:attrName>
                                        </p:attrNameLst>
                                      </p:cBhvr>
                                      <p:to>
                                        <p:strVal val="visible"/>
                                      </p:to>
                                    </p:set>
                                    <p:animEffect transition="in" filter="fade">
                                      <p:cBhvr>
                                        <p:cTn id="22" dur="2000"/>
                                        <p:tgtEl>
                                          <p:spTgt spid="18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21"/>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US" sz="3600" dirty="0"/>
              <a:t>Discuss</a:t>
            </a:r>
            <a:endParaRPr sz="3600" dirty="0"/>
          </a:p>
        </p:txBody>
      </p:sp>
      <p:sp>
        <p:nvSpPr>
          <p:cNvPr id="195" name="Google Shape;195;p21"/>
          <p:cNvSpPr txBox="1">
            <a:spLocks noGrp="1"/>
          </p:cNvSpPr>
          <p:nvPr>
            <p:ph idx="1"/>
          </p:nvPr>
        </p:nvSpPr>
        <p:spPr>
          <a:xfrm>
            <a:off x="628650" y="1455313"/>
            <a:ext cx="7886700" cy="4721650"/>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What examples of Criterion/Curriculum-Based Assessment have you used or observed being used?</a:t>
            </a:r>
            <a:endParaRPr dirty="0"/>
          </a:p>
          <a:p>
            <a:pPr marL="228600" lvl="0" indent="-228600" algn="l" rtl="0">
              <a:lnSpc>
                <a:spcPct val="150000"/>
              </a:lnSpc>
              <a:spcBef>
                <a:spcPts val="1000"/>
              </a:spcBef>
              <a:spcAft>
                <a:spcPts val="0"/>
              </a:spcAft>
              <a:buClr>
                <a:schemeClr val="dk1"/>
              </a:buClr>
              <a:buSzPts val="2800"/>
              <a:buChar char="•"/>
            </a:pPr>
            <a:r>
              <a:rPr lang="en-US" dirty="0"/>
              <a:t>What was the purpose of the assessment?</a:t>
            </a:r>
            <a:endParaRPr dirty="0"/>
          </a:p>
          <a:p>
            <a:pPr marL="228600" lvl="0" indent="-228600" algn="l" rtl="0">
              <a:lnSpc>
                <a:spcPct val="150000"/>
              </a:lnSpc>
              <a:spcBef>
                <a:spcPts val="1000"/>
              </a:spcBef>
              <a:spcAft>
                <a:spcPts val="0"/>
              </a:spcAft>
              <a:buClr>
                <a:schemeClr val="dk1"/>
              </a:buClr>
              <a:buSzPts val="2800"/>
              <a:buChar char="•"/>
            </a:pPr>
            <a:r>
              <a:rPr lang="en-US" dirty="0"/>
              <a:t>How were the results of the assessment used in that instance? </a:t>
            </a: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22"/>
          <p:cNvSpPr txBox="1">
            <a:spLocks noGrp="1"/>
          </p:cNvSpPr>
          <p:nvPr>
            <p:ph type="title"/>
          </p:nvPr>
        </p:nvSpPr>
        <p:spPr>
          <a:prstGeom prst="rect">
            <a:avLst/>
          </a:prstGeom>
          <a:noFill/>
          <a:ln>
            <a:noFill/>
          </a:ln>
        </p:spPr>
        <p:txBody>
          <a:bodyPr spcFirstLastPara="1" wrap="square" lIns="90475" tIns="44450" rIns="90475" bIns="4445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Judgment-Based</a:t>
            </a:r>
            <a:r>
              <a:rPr lang="en-US" sz="3600">
                <a:latin typeface="Calibri"/>
                <a:ea typeface="Calibri"/>
                <a:cs typeface="Calibri"/>
                <a:sym typeface="Calibri"/>
              </a:rPr>
              <a:t> </a:t>
            </a:r>
            <a:endParaRPr/>
          </a:p>
        </p:txBody>
      </p:sp>
      <p:sp>
        <p:nvSpPr>
          <p:cNvPr id="202" name="Google Shape;202;p22"/>
          <p:cNvSpPr txBox="1">
            <a:spLocks noGrp="1"/>
          </p:cNvSpPr>
          <p:nvPr>
            <p:ph idx="1"/>
          </p:nvPr>
        </p:nvSpPr>
        <p:spPr>
          <a:xfrm>
            <a:off x="628650" y="1558344"/>
            <a:ext cx="8362950" cy="4994856"/>
          </a:xfrm>
          <a:prstGeom prst="rect">
            <a:avLst/>
          </a:prstGeom>
          <a:noFill/>
          <a:ln>
            <a:noFill/>
          </a:ln>
        </p:spPr>
        <p:txBody>
          <a:bodyPr spcFirstLastPara="1" wrap="square" lIns="90475" tIns="44450" rIns="90475" bIns="4445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Family and professional perceptions of child status and progress</a:t>
            </a:r>
            <a:endParaRPr dirty="0"/>
          </a:p>
          <a:p>
            <a:pPr marL="228600" lvl="0" indent="-228600" algn="l" rtl="0">
              <a:lnSpc>
                <a:spcPct val="150000"/>
              </a:lnSpc>
              <a:spcBef>
                <a:spcPts val="1000"/>
              </a:spcBef>
              <a:spcAft>
                <a:spcPts val="0"/>
              </a:spcAft>
              <a:buClr>
                <a:schemeClr val="dk1"/>
              </a:buClr>
              <a:buSzPts val="2800"/>
              <a:buChar char="•"/>
            </a:pPr>
            <a:r>
              <a:rPr lang="en-US" dirty="0"/>
              <a:t>Employ rating scales, checklists, structured interviews</a:t>
            </a:r>
            <a:endParaRPr dirty="0"/>
          </a:p>
          <a:p>
            <a:pPr marL="228600" lvl="0" indent="-228600" algn="l" rtl="0">
              <a:lnSpc>
                <a:spcPct val="150000"/>
              </a:lnSpc>
              <a:spcBef>
                <a:spcPts val="1000"/>
              </a:spcBef>
              <a:spcAft>
                <a:spcPts val="0"/>
              </a:spcAft>
              <a:buClr>
                <a:schemeClr val="dk1"/>
              </a:buClr>
              <a:buSzPts val="2800"/>
              <a:buChar char="•"/>
            </a:pPr>
            <a:r>
              <a:rPr lang="en-US" dirty="0"/>
              <a:t>Often used for screening purposes</a:t>
            </a:r>
            <a:endParaRPr dirty="0"/>
          </a:p>
          <a:p>
            <a:pPr marL="228600" lvl="0" indent="-228600" algn="l" rtl="0">
              <a:lnSpc>
                <a:spcPct val="150000"/>
              </a:lnSpc>
              <a:spcBef>
                <a:spcPts val="1000"/>
              </a:spcBef>
              <a:spcAft>
                <a:spcPts val="0"/>
              </a:spcAft>
              <a:buClr>
                <a:schemeClr val="dk1"/>
              </a:buClr>
              <a:buSzPts val="2800"/>
              <a:buChar char="•"/>
            </a:pPr>
            <a:r>
              <a:rPr lang="en-US" dirty="0"/>
              <a:t>Not a direct measure - strength in collective opinions</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1"/>
                                        </p:tgtEl>
                                        <p:attrNameLst>
                                          <p:attrName>style.visibility</p:attrName>
                                        </p:attrNameLst>
                                      </p:cBhvr>
                                      <p:to>
                                        <p:strVal val="visible"/>
                                      </p:to>
                                    </p:set>
                                    <p:animEffect transition="in" filter="fade">
                                      <p:cBhvr>
                                        <p:cTn id="7" dur="2000"/>
                                        <p:tgtEl>
                                          <p:spTgt spid="20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2">
                                            <p:txEl>
                                              <p:pRg st="0" end="0"/>
                                            </p:txEl>
                                          </p:spTgt>
                                        </p:tgtEl>
                                        <p:attrNameLst>
                                          <p:attrName>style.visibility</p:attrName>
                                        </p:attrNameLst>
                                      </p:cBhvr>
                                      <p:to>
                                        <p:strVal val="visible"/>
                                      </p:to>
                                    </p:set>
                                    <p:animEffect transition="in" filter="fade">
                                      <p:cBhvr>
                                        <p:cTn id="12" dur="2000"/>
                                        <p:tgtEl>
                                          <p:spTgt spid="20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2">
                                            <p:txEl>
                                              <p:pRg st="1" end="1"/>
                                            </p:txEl>
                                          </p:spTgt>
                                        </p:tgtEl>
                                        <p:attrNameLst>
                                          <p:attrName>style.visibility</p:attrName>
                                        </p:attrNameLst>
                                      </p:cBhvr>
                                      <p:to>
                                        <p:strVal val="visible"/>
                                      </p:to>
                                    </p:set>
                                    <p:animEffect transition="in" filter="fade">
                                      <p:cBhvr>
                                        <p:cTn id="17" dur="2000"/>
                                        <p:tgtEl>
                                          <p:spTgt spid="20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2">
                                            <p:txEl>
                                              <p:pRg st="2" end="2"/>
                                            </p:txEl>
                                          </p:spTgt>
                                        </p:tgtEl>
                                        <p:attrNameLst>
                                          <p:attrName>style.visibility</p:attrName>
                                        </p:attrNameLst>
                                      </p:cBhvr>
                                      <p:to>
                                        <p:strVal val="visible"/>
                                      </p:to>
                                    </p:set>
                                    <p:animEffect transition="in" filter="fade">
                                      <p:cBhvr>
                                        <p:cTn id="22" dur="2000"/>
                                        <p:tgtEl>
                                          <p:spTgt spid="20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02">
                                            <p:txEl>
                                              <p:pRg st="3" end="3"/>
                                            </p:txEl>
                                          </p:spTgt>
                                        </p:tgtEl>
                                        <p:attrNameLst>
                                          <p:attrName>style.visibility</p:attrName>
                                        </p:attrNameLst>
                                      </p:cBhvr>
                                      <p:to>
                                        <p:strVal val="visible"/>
                                      </p:to>
                                    </p:set>
                                    <p:animEffect transition="in" filter="fade">
                                      <p:cBhvr>
                                        <p:cTn id="27" dur="2000"/>
                                        <p:tgtEl>
                                          <p:spTgt spid="20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23"/>
          <p:cNvSpPr txBox="1">
            <a:spLocks noGrp="1"/>
          </p:cNvSpPr>
          <p:nvPr>
            <p:ph type="title"/>
          </p:nvPr>
        </p:nvSpPr>
        <p:spPr>
          <a:prstGeom prst="rect">
            <a:avLst/>
          </a:prstGeom>
          <a:noFill/>
          <a:ln>
            <a:noFill/>
          </a:ln>
        </p:spPr>
        <p:txBody>
          <a:bodyPr spcFirstLastPara="1" wrap="square" lIns="90475" tIns="44450" rIns="90475" bIns="4445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Uses of Judgment-Based Measures</a:t>
            </a:r>
            <a:endParaRPr dirty="0"/>
          </a:p>
        </p:txBody>
      </p:sp>
      <p:sp>
        <p:nvSpPr>
          <p:cNvPr id="209" name="Google Shape;209;p23"/>
          <p:cNvSpPr txBox="1">
            <a:spLocks noGrp="1"/>
          </p:cNvSpPr>
          <p:nvPr>
            <p:ph idx="1"/>
          </p:nvPr>
        </p:nvSpPr>
        <p:spPr>
          <a:xfrm>
            <a:off x="628650" y="1545465"/>
            <a:ext cx="7886700" cy="4494727"/>
          </a:xfrm>
          <a:prstGeom prst="rect">
            <a:avLst/>
          </a:prstGeom>
          <a:noFill/>
          <a:ln>
            <a:noFill/>
          </a:ln>
        </p:spPr>
        <p:txBody>
          <a:bodyPr spcFirstLastPara="1" wrap="square" lIns="90475" tIns="44450" rIns="90475" bIns="4445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Supplements norm- and criterion-referenced measures</a:t>
            </a:r>
            <a:endParaRPr dirty="0"/>
          </a:p>
          <a:p>
            <a:pPr marL="228600" lvl="0" indent="-228600" algn="l" rtl="0">
              <a:lnSpc>
                <a:spcPct val="150000"/>
              </a:lnSpc>
              <a:spcBef>
                <a:spcPts val="1000"/>
              </a:spcBef>
              <a:spcAft>
                <a:spcPts val="0"/>
              </a:spcAft>
              <a:buClr>
                <a:schemeClr val="dk1"/>
              </a:buClr>
              <a:buSzPts val="2800"/>
              <a:buChar char="•"/>
            </a:pPr>
            <a:r>
              <a:rPr lang="en-US" dirty="0"/>
              <a:t>Eligibility, especially for under 3 years “</a:t>
            </a:r>
            <a:r>
              <a:rPr lang="en-US" u="sng" dirty="0">
                <a:solidFill>
                  <a:schemeClr val="hlink"/>
                </a:solidFill>
                <a:hlinkClick r:id="rId3"/>
              </a:rPr>
              <a:t>informed clinical opinion</a:t>
            </a:r>
            <a:r>
              <a:rPr lang="en-US" dirty="0"/>
              <a:t>”  </a:t>
            </a:r>
            <a:endParaRPr dirty="0"/>
          </a:p>
          <a:p>
            <a:pPr marL="228600" lvl="0" indent="-228600" algn="l" rtl="0">
              <a:lnSpc>
                <a:spcPct val="150000"/>
              </a:lnSpc>
              <a:spcBef>
                <a:spcPts val="1000"/>
              </a:spcBef>
              <a:spcAft>
                <a:spcPts val="0"/>
              </a:spcAft>
              <a:buClr>
                <a:schemeClr val="dk1"/>
              </a:buClr>
              <a:buSzPts val="2800"/>
              <a:buChar char="•"/>
            </a:pPr>
            <a:r>
              <a:rPr lang="en-US" dirty="0"/>
              <a:t>Program planning</a:t>
            </a:r>
            <a:endParaRPr dirty="0"/>
          </a:p>
          <a:p>
            <a:pPr marL="228600" lvl="0" indent="-228600" algn="l" rtl="0">
              <a:lnSpc>
                <a:spcPct val="150000"/>
              </a:lnSpc>
              <a:spcBef>
                <a:spcPts val="1000"/>
              </a:spcBef>
              <a:spcAft>
                <a:spcPts val="0"/>
              </a:spcAft>
              <a:buClr>
                <a:schemeClr val="dk1"/>
              </a:buClr>
              <a:buSzPts val="2800"/>
              <a:buChar char="•"/>
            </a:pPr>
            <a:r>
              <a:rPr lang="en-US" dirty="0"/>
              <a:t>Monitoring progress</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8"/>
                                        </p:tgtEl>
                                        <p:attrNameLst>
                                          <p:attrName>style.visibility</p:attrName>
                                        </p:attrNameLst>
                                      </p:cBhvr>
                                      <p:to>
                                        <p:strVal val="visible"/>
                                      </p:to>
                                    </p:set>
                                    <p:animEffect transition="in" filter="fade">
                                      <p:cBhvr>
                                        <p:cTn id="7" dur="2000"/>
                                        <p:tgtEl>
                                          <p:spTgt spid="20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9">
                                            <p:txEl>
                                              <p:pRg st="0" end="0"/>
                                            </p:txEl>
                                          </p:spTgt>
                                        </p:tgtEl>
                                        <p:attrNameLst>
                                          <p:attrName>style.visibility</p:attrName>
                                        </p:attrNameLst>
                                      </p:cBhvr>
                                      <p:to>
                                        <p:strVal val="visible"/>
                                      </p:to>
                                    </p:set>
                                    <p:animEffect transition="in" filter="fade">
                                      <p:cBhvr>
                                        <p:cTn id="12" dur="2000"/>
                                        <p:tgtEl>
                                          <p:spTgt spid="20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9">
                                            <p:txEl>
                                              <p:pRg st="1" end="1"/>
                                            </p:txEl>
                                          </p:spTgt>
                                        </p:tgtEl>
                                        <p:attrNameLst>
                                          <p:attrName>style.visibility</p:attrName>
                                        </p:attrNameLst>
                                      </p:cBhvr>
                                      <p:to>
                                        <p:strVal val="visible"/>
                                      </p:to>
                                    </p:set>
                                    <p:animEffect transition="in" filter="fade">
                                      <p:cBhvr>
                                        <p:cTn id="17" dur="2000"/>
                                        <p:tgtEl>
                                          <p:spTgt spid="20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9">
                                            <p:txEl>
                                              <p:pRg st="2" end="2"/>
                                            </p:txEl>
                                          </p:spTgt>
                                        </p:tgtEl>
                                        <p:attrNameLst>
                                          <p:attrName>style.visibility</p:attrName>
                                        </p:attrNameLst>
                                      </p:cBhvr>
                                      <p:to>
                                        <p:strVal val="visible"/>
                                      </p:to>
                                    </p:set>
                                    <p:animEffect transition="in" filter="fade">
                                      <p:cBhvr>
                                        <p:cTn id="22" dur="2000"/>
                                        <p:tgtEl>
                                          <p:spTgt spid="20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09">
                                            <p:txEl>
                                              <p:pRg st="3" end="3"/>
                                            </p:txEl>
                                          </p:spTgt>
                                        </p:tgtEl>
                                        <p:attrNameLst>
                                          <p:attrName>style.visibility</p:attrName>
                                        </p:attrNameLst>
                                      </p:cBhvr>
                                      <p:to>
                                        <p:strVal val="visible"/>
                                      </p:to>
                                    </p:set>
                                    <p:animEffect transition="in" filter="fade">
                                      <p:cBhvr>
                                        <p:cTn id="27" dur="2000"/>
                                        <p:tgtEl>
                                          <p:spTgt spid="20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24"/>
          <p:cNvSpPr txBox="1">
            <a:spLocks noGrp="1"/>
          </p:cNvSpPr>
          <p:nvPr>
            <p:ph type="title"/>
          </p:nvPr>
        </p:nvSpPr>
        <p:spPr>
          <a:prstGeom prst="rect">
            <a:avLst/>
          </a:prstGeom>
          <a:noFill/>
          <a:ln>
            <a:noFill/>
          </a:ln>
        </p:spPr>
        <p:txBody>
          <a:bodyPr spcFirstLastPara="1" wrap="square" lIns="90475" tIns="44450" rIns="90475" bIns="4445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Limitations of Judgment-Based</a:t>
            </a:r>
            <a:endParaRPr dirty="0"/>
          </a:p>
        </p:txBody>
      </p:sp>
      <p:sp>
        <p:nvSpPr>
          <p:cNvPr id="215" name="Google Shape;215;p24"/>
          <p:cNvSpPr txBox="1">
            <a:spLocks noGrp="1"/>
          </p:cNvSpPr>
          <p:nvPr>
            <p:ph idx="1"/>
          </p:nvPr>
        </p:nvSpPr>
        <p:spPr>
          <a:xfrm>
            <a:off x="628650" y="1519707"/>
            <a:ext cx="7886700" cy="4657256"/>
          </a:xfrm>
          <a:prstGeom prst="rect">
            <a:avLst/>
          </a:prstGeom>
          <a:noFill/>
          <a:ln>
            <a:noFill/>
          </a:ln>
        </p:spPr>
        <p:txBody>
          <a:bodyPr spcFirstLastPara="1" wrap="square" lIns="90475" tIns="44450" rIns="90475" bIns="44450" anchor="t" anchorCtr="0">
            <a:normAutofit/>
          </a:bodyPr>
          <a:lstStyle/>
          <a:p>
            <a:pPr marL="0" lvl="0" indent="0" algn="l" rtl="0">
              <a:lnSpc>
                <a:spcPct val="150000"/>
              </a:lnSpc>
              <a:spcBef>
                <a:spcPts val="0"/>
              </a:spcBef>
              <a:spcAft>
                <a:spcPts val="0"/>
              </a:spcAft>
              <a:buClr>
                <a:schemeClr val="dk1"/>
              </a:buClr>
              <a:buSzPts val="2400"/>
              <a:buNone/>
            </a:pPr>
            <a:r>
              <a:rPr lang="en-US" sz="2400" dirty="0"/>
              <a:t>More subjective </a:t>
            </a:r>
            <a:endParaRPr dirty="0"/>
          </a:p>
          <a:p>
            <a:pPr marL="685800" lvl="1" indent="-228600" algn="l" rtl="0">
              <a:lnSpc>
                <a:spcPct val="150000"/>
              </a:lnSpc>
              <a:spcBef>
                <a:spcPts val="500"/>
              </a:spcBef>
              <a:spcAft>
                <a:spcPts val="0"/>
              </a:spcAft>
              <a:buClr>
                <a:schemeClr val="dk1"/>
              </a:buClr>
              <a:buSzPts val="2400"/>
              <a:buChar char="•"/>
            </a:pPr>
            <a:r>
              <a:rPr lang="en-US" dirty="0"/>
              <a:t>Scale levels mean different things to different people</a:t>
            </a:r>
            <a:endParaRPr dirty="0"/>
          </a:p>
          <a:p>
            <a:pPr marL="685800" lvl="1" indent="-228600" algn="l" rtl="0">
              <a:lnSpc>
                <a:spcPct val="150000"/>
              </a:lnSpc>
              <a:spcBef>
                <a:spcPts val="500"/>
              </a:spcBef>
              <a:spcAft>
                <a:spcPts val="0"/>
              </a:spcAft>
              <a:buClr>
                <a:schemeClr val="dk1"/>
              </a:buClr>
              <a:buSzPts val="2400"/>
              <a:buChar char="•"/>
            </a:pPr>
            <a:r>
              <a:rPr lang="en-US" dirty="0"/>
              <a:t>Scope of judgment (today vs. last 6 mos.)</a:t>
            </a:r>
            <a:endParaRPr dirty="0"/>
          </a:p>
          <a:p>
            <a:pPr marL="685800" lvl="1" indent="-228600" algn="l" rtl="0">
              <a:lnSpc>
                <a:spcPct val="150000"/>
              </a:lnSpc>
              <a:spcBef>
                <a:spcPts val="500"/>
              </a:spcBef>
              <a:spcAft>
                <a:spcPts val="0"/>
              </a:spcAft>
              <a:buClr>
                <a:schemeClr val="dk1"/>
              </a:buClr>
              <a:buSzPts val="2400"/>
              <a:buChar char="•"/>
            </a:pPr>
            <a:r>
              <a:rPr lang="en-US" dirty="0"/>
              <a:t>Clarity of item</a:t>
            </a:r>
            <a:endParaRPr dirty="0"/>
          </a:p>
          <a:p>
            <a:pPr marL="685800" lvl="1" indent="-228600" algn="l" rtl="0">
              <a:lnSpc>
                <a:spcPct val="150000"/>
              </a:lnSpc>
              <a:spcBef>
                <a:spcPts val="500"/>
              </a:spcBef>
              <a:spcAft>
                <a:spcPts val="0"/>
              </a:spcAft>
              <a:buClr>
                <a:schemeClr val="dk1"/>
              </a:buClr>
              <a:buSzPts val="2400"/>
              <a:buChar char="•"/>
            </a:pPr>
            <a:r>
              <a:rPr lang="en-US" dirty="0"/>
              <a:t>Judgment influenced by recent events  </a:t>
            </a:r>
            <a:endParaRPr dirty="0"/>
          </a:p>
          <a:p>
            <a:pPr marL="685800" lvl="1" indent="-228600" algn="l" rtl="0">
              <a:lnSpc>
                <a:spcPct val="150000"/>
              </a:lnSpc>
              <a:spcBef>
                <a:spcPts val="500"/>
              </a:spcBef>
              <a:spcAft>
                <a:spcPts val="0"/>
              </a:spcAft>
              <a:buClr>
                <a:schemeClr val="dk1"/>
              </a:buClr>
              <a:buSzPts val="2400"/>
              <a:buChar char="•"/>
            </a:pPr>
            <a:r>
              <a:rPr lang="en-US" dirty="0"/>
              <a:t>Not easy to demonstrate validity/reliability</a:t>
            </a:r>
            <a:endParaRPr dirty="0"/>
          </a:p>
          <a:p>
            <a:pPr marL="0" lvl="0" indent="0" algn="l" rtl="0">
              <a:lnSpc>
                <a:spcPct val="90000"/>
              </a:lnSpc>
              <a:spcBef>
                <a:spcPts val="1000"/>
              </a:spcBef>
              <a:spcAft>
                <a:spcPts val="0"/>
              </a:spcAft>
              <a:buClr>
                <a:schemeClr val="dk1"/>
              </a:buClr>
              <a:buSzPts val="2800"/>
              <a:buFont typeface="Noto Sans Symbols"/>
              <a:buNone/>
            </a:pPr>
            <a:endParaRPr sz="2800" dirty="0">
              <a:latin typeface="Verdana"/>
              <a:ea typeface="Verdana"/>
              <a:cs typeface="Verdana"/>
              <a:sym typeface="Verdan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14"/>
                                        </p:tgtEl>
                                        <p:attrNameLst>
                                          <p:attrName>style.visibility</p:attrName>
                                        </p:attrNameLst>
                                      </p:cBhvr>
                                      <p:to>
                                        <p:strVal val="visible"/>
                                      </p:to>
                                    </p:set>
                                    <p:animEffect transition="in" filter="fade">
                                      <p:cBhvr>
                                        <p:cTn id="7" dur="2000"/>
                                        <p:tgtEl>
                                          <p:spTgt spid="2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5">
                                            <p:txEl>
                                              <p:pRg st="0" end="0"/>
                                            </p:txEl>
                                          </p:spTgt>
                                        </p:tgtEl>
                                        <p:attrNameLst>
                                          <p:attrName>style.visibility</p:attrName>
                                        </p:attrNameLst>
                                      </p:cBhvr>
                                      <p:to>
                                        <p:strVal val="visible"/>
                                      </p:to>
                                    </p:set>
                                    <p:animEffect transition="in" filter="fade">
                                      <p:cBhvr>
                                        <p:cTn id="12" dur="2000"/>
                                        <p:tgtEl>
                                          <p:spTgt spid="2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5">
                                            <p:txEl>
                                              <p:pRg st="1" end="1"/>
                                            </p:txEl>
                                          </p:spTgt>
                                        </p:tgtEl>
                                        <p:attrNameLst>
                                          <p:attrName>style.visibility</p:attrName>
                                        </p:attrNameLst>
                                      </p:cBhvr>
                                      <p:to>
                                        <p:strVal val="visible"/>
                                      </p:to>
                                    </p:set>
                                    <p:animEffect transition="in" filter="fade">
                                      <p:cBhvr>
                                        <p:cTn id="17" dur="2000"/>
                                        <p:tgtEl>
                                          <p:spTgt spid="21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15">
                                            <p:txEl>
                                              <p:pRg st="2" end="2"/>
                                            </p:txEl>
                                          </p:spTgt>
                                        </p:tgtEl>
                                        <p:attrNameLst>
                                          <p:attrName>style.visibility</p:attrName>
                                        </p:attrNameLst>
                                      </p:cBhvr>
                                      <p:to>
                                        <p:strVal val="visible"/>
                                      </p:to>
                                    </p:set>
                                    <p:animEffect transition="in" filter="fade">
                                      <p:cBhvr>
                                        <p:cTn id="22" dur="2000"/>
                                        <p:tgtEl>
                                          <p:spTgt spid="21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15">
                                            <p:txEl>
                                              <p:pRg st="3" end="3"/>
                                            </p:txEl>
                                          </p:spTgt>
                                        </p:tgtEl>
                                        <p:attrNameLst>
                                          <p:attrName>style.visibility</p:attrName>
                                        </p:attrNameLst>
                                      </p:cBhvr>
                                      <p:to>
                                        <p:strVal val="visible"/>
                                      </p:to>
                                    </p:set>
                                    <p:animEffect transition="in" filter="fade">
                                      <p:cBhvr>
                                        <p:cTn id="27" dur="2000"/>
                                        <p:tgtEl>
                                          <p:spTgt spid="21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15">
                                            <p:txEl>
                                              <p:pRg st="4" end="4"/>
                                            </p:txEl>
                                          </p:spTgt>
                                        </p:tgtEl>
                                        <p:attrNameLst>
                                          <p:attrName>style.visibility</p:attrName>
                                        </p:attrNameLst>
                                      </p:cBhvr>
                                      <p:to>
                                        <p:strVal val="visible"/>
                                      </p:to>
                                    </p:set>
                                    <p:animEffect transition="in" filter="fade">
                                      <p:cBhvr>
                                        <p:cTn id="32" dur="2000"/>
                                        <p:tgtEl>
                                          <p:spTgt spid="21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15">
                                            <p:txEl>
                                              <p:pRg st="5" end="5"/>
                                            </p:txEl>
                                          </p:spTgt>
                                        </p:tgtEl>
                                        <p:attrNameLst>
                                          <p:attrName>style.visibility</p:attrName>
                                        </p:attrNameLst>
                                      </p:cBhvr>
                                      <p:to>
                                        <p:strVal val="visible"/>
                                      </p:to>
                                    </p:set>
                                    <p:animEffect transition="in" filter="fade">
                                      <p:cBhvr>
                                        <p:cTn id="37" dur="2000"/>
                                        <p:tgtEl>
                                          <p:spTgt spid="21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15">
                                            <p:txEl>
                                              <p:pRg st="6" end="6"/>
                                            </p:txEl>
                                          </p:spTgt>
                                        </p:tgtEl>
                                        <p:attrNameLst>
                                          <p:attrName>style.visibility</p:attrName>
                                        </p:attrNameLst>
                                      </p:cBhvr>
                                      <p:to>
                                        <p:strVal val="visible"/>
                                      </p:to>
                                    </p:set>
                                    <p:animEffect transition="in" filter="fade">
                                      <p:cBhvr>
                                        <p:cTn id="42" dur="2000"/>
                                        <p:tgtEl>
                                          <p:spTgt spid="2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25"/>
          <p:cNvSpPr txBox="1">
            <a:spLocks noGrp="1"/>
          </p:cNvSpPr>
          <p:nvPr>
            <p:ph type="title"/>
          </p:nvPr>
        </p:nvSpPr>
        <p:spPr>
          <a:prstGeom prst="rect">
            <a:avLst/>
          </a:prstGeom>
          <a:noFill/>
          <a:ln>
            <a:noFill/>
          </a:ln>
        </p:spPr>
        <p:txBody>
          <a:bodyPr spcFirstLastPara="1" wrap="square" lIns="90475" tIns="44450" rIns="90475" bIns="4445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Ecological Measures</a:t>
            </a:r>
            <a:endParaRPr dirty="0"/>
          </a:p>
        </p:txBody>
      </p:sp>
      <p:sp>
        <p:nvSpPr>
          <p:cNvPr id="222" name="Google Shape;222;p25"/>
          <p:cNvSpPr txBox="1">
            <a:spLocks noGrp="1"/>
          </p:cNvSpPr>
          <p:nvPr>
            <p:ph idx="1"/>
          </p:nvPr>
        </p:nvSpPr>
        <p:spPr>
          <a:xfrm>
            <a:off x="628650" y="1429555"/>
            <a:ext cx="7886700" cy="4747408"/>
          </a:xfrm>
          <a:prstGeom prst="rect">
            <a:avLst/>
          </a:prstGeom>
          <a:noFill/>
          <a:ln>
            <a:noFill/>
          </a:ln>
        </p:spPr>
        <p:txBody>
          <a:bodyPr spcFirstLastPara="1" wrap="square" lIns="90475" tIns="44450" rIns="90475" bIns="4445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Characterizes the social and physical qualities of the child’s environment</a:t>
            </a:r>
            <a:endParaRPr dirty="0"/>
          </a:p>
          <a:p>
            <a:pPr marL="228600" lvl="0" indent="-228600" algn="l" rtl="0">
              <a:lnSpc>
                <a:spcPct val="150000"/>
              </a:lnSpc>
              <a:spcBef>
                <a:spcPts val="1000"/>
              </a:spcBef>
              <a:spcAft>
                <a:spcPts val="0"/>
              </a:spcAft>
              <a:buClr>
                <a:schemeClr val="dk1"/>
              </a:buClr>
              <a:buSzPts val="2800"/>
              <a:buChar char="•"/>
            </a:pPr>
            <a:r>
              <a:rPr lang="en-US" dirty="0"/>
              <a:t>Transactional view: important to understand access to social interaction and inclusion across contexts</a:t>
            </a:r>
            <a:endParaRPr dirty="0"/>
          </a:p>
          <a:p>
            <a:pPr marL="228600" lvl="0" indent="-228600" algn="l" rtl="0">
              <a:lnSpc>
                <a:spcPct val="150000"/>
              </a:lnSpc>
              <a:spcBef>
                <a:spcPts val="1000"/>
              </a:spcBef>
              <a:spcAft>
                <a:spcPts val="0"/>
              </a:spcAft>
              <a:buClr>
                <a:schemeClr val="dk1"/>
              </a:buClr>
              <a:buSzPts val="2800"/>
              <a:buChar char="•"/>
            </a:pPr>
            <a:r>
              <a:rPr lang="en-US" dirty="0"/>
              <a:t>Can be standardized - e.g., the CLASS assessment</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21"/>
                                        </p:tgtEl>
                                        <p:attrNameLst>
                                          <p:attrName>style.visibility</p:attrName>
                                        </p:attrNameLst>
                                      </p:cBhvr>
                                      <p:to>
                                        <p:strVal val="visible"/>
                                      </p:to>
                                    </p:set>
                                    <p:animEffect transition="in" filter="fade">
                                      <p:cBhvr>
                                        <p:cTn id="7" dur="2000"/>
                                        <p:tgtEl>
                                          <p:spTgt spid="2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2">
                                            <p:txEl>
                                              <p:pRg st="0" end="0"/>
                                            </p:txEl>
                                          </p:spTgt>
                                        </p:tgtEl>
                                        <p:attrNameLst>
                                          <p:attrName>style.visibility</p:attrName>
                                        </p:attrNameLst>
                                      </p:cBhvr>
                                      <p:to>
                                        <p:strVal val="visible"/>
                                      </p:to>
                                    </p:set>
                                    <p:animEffect transition="in" filter="fade">
                                      <p:cBhvr>
                                        <p:cTn id="12" dur="2000"/>
                                        <p:tgtEl>
                                          <p:spTgt spid="22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2">
                                            <p:txEl>
                                              <p:pRg st="1" end="1"/>
                                            </p:txEl>
                                          </p:spTgt>
                                        </p:tgtEl>
                                        <p:attrNameLst>
                                          <p:attrName>style.visibility</p:attrName>
                                        </p:attrNameLst>
                                      </p:cBhvr>
                                      <p:to>
                                        <p:strVal val="visible"/>
                                      </p:to>
                                    </p:set>
                                    <p:animEffect transition="in" filter="fade">
                                      <p:cBhvr>
                                        <p:cTn id="17" dur="2000"/>
                                        <p:tgtEl>
                                          <p:spTgt spid="22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22">
                                            <p:txEl>
                                              <p:pRg st="2" end="2"/>
                                            </p:txEl>
                                          </p:spTgt>
                                        </p:tgtEl>
                                        <p:attrNameLst>
                                          <p:attrName>style.visibility</p:attrName>
                                        </p:attrNameLst>
                                      </p:cBhvr>
                                      <p:to>
                                        <p:strVal val="visible"/>
                                      </p:to>
                                    </p:set>
                                    <p:animEffect transition="in" filter="fade">
                                      <p:cBhvr>
                                        <p:cTn id="22" dur="2000"/>
                                        <p:tgtEl>
                                          <p:spTgt spid="22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26"/>
          <p:cNvSpPr txBox="1">
            <a:spLocks noGrp="1"/>
          </p:cNvSpPr>
          <p:nvPr>
            <p:ph type="title"/>
          </p:nvPr>
        </p:nvSpPr>
        <p:spPr>
          <a:prstGeom prst="rect">
            <a:avLst/>
          </a:prstGeom>
          <a:noFill/>
          <a:ln>
            <a:noFill/>
          </a:ln>
        </p:spPr>
        <p:txBody>
          <a:bodyPr spcFirstLastPara="1" wrap="square" lIns="90475" tIns="44450" rIns="90475" bIns="4445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Uses of Ecological Measures</a:t>
            </a:r>
            <a:endParaRPr dirty="0"/>
          </a:p>
        </p:txBody>
      </p:sp>
      <p:sp>
        <p:nvSpPr>
          <p:cNvPr id="229" name="Google Shape;229;p26"/>
          <p:cNvSpPr txBox="1">
            <a:spLocks noGrp="1"/>
          </p:cNvSpPr>
          <p:nvPr>
            <p:ph idx="1"/>
          </p:nvPr>
        </p:nvSpPr>
        <p:spPr>
          <a:xfrm>
            <a:off x="628650" y="1596980"/>
            <a:ext cx="7886700" cy="4579983"/>
          </a:xfrm>
          <a:prstGeom prst="rect">
            <a:avLst/>
          </a:prstGeom>
          <a:noFill/>
          <a:ln>
            <a:noFill/>
          </a:ln>
        </p:spPr>
        <p:txBody>
          <a:bodyPr spcFirstLastPara="1" wrap="square" lIns="90475" tIns="44450" rIns="90475" bIns="4445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Program planning</a:t>
            </a:r>
            <a:endParaRPr dirty="0"/>
          </a:p>
          <a:p>
            <a:pPr marL="685800" lvl="1" indent="-228600" algn="l" rtl="0">
              <a:lnSpc>
                <a:spcPct val="150000"/>
              </a:lnSpc>
              <a:spcBef>
                <a:spcPts val="500"/>
              </a:spcBef>
              <a:spcAft>
                <a:spcPts val="0"/>
              </a:spcAft>
              <a:buClr>
                <a:schemeClr val="dk1"/>
              </a:buClr>
              <a:buSzPts val="2800"/>
              <a:buChar char="•"/>
            </a:pPr>
            <a:r>
              <a:rPr lang="en-US" sz="2800" dirty="0"/>
              <a:t>Identifies dimensions to improve interactions</a:t>
            </a:r>
            <a:endParaRPr dirty="0"/>
          </a:p>
          <a:p>
            <a:pPr marL="228600" lvl="0" indent="-228600" algn="l" rtl="0">
              <a:lnSpc>
                <a:spcPct val="150000"/>
              </a:lnSpc>
              <a:spcBef>
                <a:spcPts val="1000"/>
              </a:spcBef>
              <a:spcAft>
                <a:spcPts val="0"/>
              </a:spcAft>
              <a:buClr>
                <a:schemeClr val="dk1"/>
              </a:buClr>
              <a:buSzPts val="2800"/>
              <a:buChar char="•"/>
            </a:pPr>
            <a:r>
              <a:rPr lang="en-US" dirty="0"/>
              <a:t>Monitoring progress of the child’s social engagement as changes are made</a:t>
            </a:r>
            <a:endParaRPr dirty="0"/>
          </a:p>
          <a:p>
            <a:pPr marL="228600" lvl="0" indent="-228600" algn="l" rtl="0">
              <a:lnSpc>
                <a:spcPct val="150000"/>
              </a:lnSpc>
              <a:spcBef>
                <a:spcPts val="1000"/>
              </a:spcBef>
              <a:spcAft>
                <a:spcPts val="0"/>
              </a:spcAft>
              <a:buClr>
                <a:schemeClr val="dk1"/>
              </a:buClr>
              <a:buSzPts val="2800"/>
              <a:buChar char="•"/>
            </a:pPr>
            <a:r>
              <a:rPr lang="en-US" dirty="0"/>
              <a:t>Program evaluation (pre/post)</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28"/>
                                        </p:tgtEl>
                                        <p:attrNameLst>
                                          <p:attrName>style.visibility</p:attrName>
                                        </p:attrNameLst>
                                      </p:cBhvr>
                                      <p:to>
                                        <p:strVal val="visible"/>
                                      </p:to>
                                    </p:set>
                                    <p:animEffect transition="in" filter="fade">
                                      <p:cBhvr>
                                        <p:cTn id="7" dur="2000"/>
                                        <p:tgtEl>
                                          <p:spTgt spid="2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9">
                                            <p:txEl>
                                              <p:pRg st="0" end="0"/>
                                            </p:txEl>
                                          </p:spTgt>
                                        </p:tgtEl>
                                        <p:attrNameLst>
                                          <p:attrName>style.visibility</p:attrName>
                                        </p:attrNameLst>
                                      </p:cBhvr>
                                      <p:to>
                                        <p:strVal val="visible"/>
                                      </p:to>
                                    </p:set>
                                    <p:animEffect transition="in" filter="fade">
                                      <p:cBhvr>
                                        <p:cTn id="12" dur="2000"/>
                                        <p:tgtEl>
                                          <p:spTgt spid="22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9">
                                            <p:txEl>
                                              <p:pRg st="1" end="1"/>
                                            </p:txEl>
                                          </p:spTgt>
                                        </p:tgtEl>
                                        <p:attrNameLst>
                                          <p:attrName>style.visibility</p:attrName>
                                        </p:attrNameLst>
                                      </p:cBhvr>
                                      <p:to>
                                        <p:strVal val="visible"/>
                                      </p:to>
                                    </p:set>
                                    <p:animEffect transition="in" filter="fade">
                                      <p:cBhvr>
                                        <p:cTn id="17" dur="2000"/>
                                        <p:tgtEl>
                                          <p:spTgt spid="22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29">
                                            <p:txEl>
                                              <p:pRg st="2" end="2"/>
                                            </p:txEl>
                                          </p:spTgt>
                                        </p:tgtEl>
                                        <p:attrNameLst>
                                          <p:attrName>style.visibility</p:attrName>
                                        </p:attrNameLst>
                                      </p:cBhvr>
                                      <p:to>
                                        <p:strVal val="visible"/>
                                      </p:to>
                                    </p:set>
                                    <p:animEffect transition="in" filter="fade">
                                      <p:cBhvr>
                                        <p:cTn id="22" dur="2000"/>
                                        <p:tgtEl>
                                          <p:spTgt spid="22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29">
                                            <p:txEl>
                                              <p:pRg st="3" end="3"/>
                                            </p:txEl>
                                          </p:spTgt>
                                        </p:tgtEl>
                                        <p:attrNameLst>
                                          <p:attrName>style.visibility</p:attrName>
                                        </p:attrNameLst>
                                      </p:cBhvr>
                                      <p:to>
                                        <p:strVal val="visible"/>
                                      </p:to>
                                    </p:set>
                                    <p:animEffect transition="in" filter="fade">
                                      <p:cBhvr>
                                        <p:cTn id="27" dur="2000"/>
                                        <p:tgtEl>
                                          <p:spTgt spid="22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27"/>
          <p:cNvSpPr txBox="1">
            <a:spLocks noGrp="1"/>
          </p:cNvSpPr>
          <p:nvPr>
            <p:ph type="title"/>
          </p:nvPr>
        </p:nvSpPr>
        <p:spPr>
          <a:prstGeom prst="rect">
            <a:avLst/>
          </a:prstGeom>
          <a:noFill/>
          <a:ln>
            <a:noFill/>
          </a:ln>
        </p:spPr>
        <p:txBody>
          <a:bodyPr spcFirstLastPara="1" wrap="square" lIns="90475" tIns="44450" rIns="90475" bIns="4445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Limitations</a:t>
            </a:r>
            <a:br>
              <a:rPr lang="en-US" sz="3600" dirty="0"/>
            </a:br>
            <a:r>
              <a:rPr lang="en-US" sz="3600" dirty="0"/>
              <a:t>of Ecological Measures</a:t>
            </a:r>
            <a:endParaRPr dirty="0"/>
          </a:p>
        </p:txBody>
      </p:sp>
      <p:sp>
        <p:nvSpPr>
          <p:cNvPr id="236" name="Google Shape;236;p27"/>
          <p:cNvSpPr txBox="1">
            <a:spLocks noGrp="1"/>
          </p:cNvSpPr>
          <p:nvPr>
            <p:ph idx="1"/>
          </p:nvPr>
        </p:nvSpPr>
        <p:spPr>
          <a:prstGeom prst="rect">
            <a:avLst/>
          </a:prstGeom>
          <a:noFill/>
          <a:ln>
            <a:noFill/>
          </a:ln>
        </p:spPr>
        <p:txBody>
          <a:bodyPr spcFirstLastPara="1" wrap="square" lIns="90475" tIns="44450" rIns="90475" bIns="4445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May require special skills</a:t>
            </a:r>
            <a:endParaRPr dirty="0"/>
          </a:p>
          <a:p>
            <a:pPr marL="228600" lvl="0" indent="-228600" algn="l" rtl="0">
              <a:lnSpc>
                <a:spcPct val="150000"/>
              </a:lnSpc>
              <a:spcBef>
                <a:spcPts val="1000"/>
              </a:spcBef>
              <a:spcAft>
                <a:spcPts val="0"/>
              </a:spcAft>
              <a:buClr>
                <a:schemeClr val="dk1"/>
              </a:buClr>
              <a:buSzPts val="2800"/>
              <a:buChar char="•"/>
            </a:pPr>
            <a:r>
              <a:rPr lang="en-US" dirty="0"/>
              <a:t>May require a non-participant observer</a:t>
            </a:r>
            <a:endParaRPr dirty="0"/>
          </a:p>
          <a:p>
            <a:pPr marL="228600" lvl="0" indent="-228600" algn="l" rtl="0">
              <a:lnSpc>
                <a:spcPct val="150000"/>
              </a:lnSpc>
              <a:spcBef>
                <a:spcPts val="1000"/>
              </a:spcBef>
              <a:spcAft>
                <a:spcPts val="0"/>
              </a:spcAft>
              <a:buClr>
                <a:schemeClr val="dk1"/>
              </a:buClr>
              <a:buSzPts val="2800"/>
              <a:buChar char="•"/>
            </a:pPr>
            <a:r>
              <a:rPr lang="en-US" dirty="0"/>
              <a:t>Same limitations as other types of measures</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35"/>
                                        </p:tgtEl>
                                        <p:attrNameLst>
                                          <p:attrName>style.visibility</p:attrName>
                                        </p:attrNameLst>
                                      </p:cBhvr>
                                      <p:to>
                                        <p:strVal val="visible"/>
                                      </p:to>
                                    </p:set>
                                    <p:animEffect transition="in" filter="fade">
                                      <p:cBhvr>
                                        <p:cTn id="7" dur="2000"/>
                                        <p:tgtEl>
                                          <p:spTgt spid="2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36">
                                            <p:txEl>
                                              <p:pRg st="0" end="0"/>
                                            </p:txEl>
                                          </p:spTgt>
                                        </p:tgtEl>
                                        <p:attrNameLst>
                                          <p:attrName>style.visibility</p:attrName>
                                        </p:attrNameLst>
                                      </p:cBhvr>
                                      <p:to>
                                        <p:strVal val="visible"/>
                                      </p:to>
                                    </p:set>
                                    <p:animEffect transition="in" filter="fade">
                                      <p:cBhvr>
                                        <p:cTn id="12" dur="2000"/>
                                        <p:tgtEl>
                                          <p:spTgt spid="23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36">
                                            <p:txEl>
                                              <p:pRg st="1" end="1"/>
                                            </p:txEl>
                                          </p:spTgt>
                                        </p:tgtEl>
                                        <p:attrNameLst>
                                          <p:attrName>style.visibility</p:attrName>
                                        </p:attrNameLst>
                                      </p:cBhvr>
                                      <p:to>
                                        <p:strVal val="visible"/>
                                      </p:to>
                                    </p:set>
                                    <p:animEffect transition="in" filter="fade">
                                      <p:cBhvr>
                                        <p:cTn id="17" dur="2000"/>
                                        <p:tgtEl>
                                          <p:spTgt spid="23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6">
                                            <p:txEl>
                                              <p:pRg st="2" end="2"/>
                                            </p:txEl>
                                          </p:spTgt>
                                        </p:tgtEl>
                                        <p:attrNameLst>
                                          <p:attrName>style.visibility</p:attrName>
                                        </p:attrNameLst>
                                      </p:cBhvr>
                                      <p:to>
                                        <p:strVal val="visible"/>
                                      </p:to>
                                    </p:set>
                                    <p:animEffect transition="in" filter="fade">
                                      <p:cBhvr>
                                        <p:cTn id="22" dur="2000"/>
                                        <p:tgtEl>
                                          <p:spTgt spid="23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28"/>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Play-Based Measures</a:t>
            </a:r>
            <a:endParaRPr dirty="0"/>
          </a:p>
        </p:txBody>
      </p:sp>
      <p:sp>
        <p:nvSpPr>
          <p:cNvPr id="243" name="Google Shape;243;p28"/>
          <p:cNvSpPr txBox="1">
            <a:spLocks noGrp="1"/>
          </p:cNvSpPr>
          <p:nvPr>
            <p:ph idx="1"/>
          </p:nvPr>
        </p:nvSpPr>
        <p:spPr>
          <a:xfrm>
            <a:off x="628650" y="1390918"/>
            <a:ext cx="7886700" cy="4786045"/>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150000"/>
              </a:lnSpc>
              <a:spcBef>
                <a:spcPts val="0"/>
              </a:spcBef>
              <a:spcAft>
                <a:spcPts val="0"/>
              </a:spcAft>
              <a:buClr>
                <a:schemeClr val="dk1"/>
              </a:buClr>
              <a:buSzPts val="2400"/>
              <a:buChar char="•"/>
            </a:pPr>
            <a:r>
              <a:rPr lang="en-US" sz="2400" dirty="0"/>
              <a:t>Use play as an overarching framework for observing children’s developmental capacities</a:t>
            </a:r>
            <a:endParaRPr dirty="0"/>
          </a:p>
          <a:p>
            <a:pPr marL="228600" lvl="0" indent="-228600" algn="l" rtl="0">
              <a:lnSpc>
                <a:spcPct val="150000"/>
              </a:lnSpc>
              <a:spcBef>
                <a:spcPts val="1000"/>
              </a:spcBef>
              <a:spcAft>
                <a:spcPts val="0"/>
              </a:spcAft>
              <a:buClr>
                <a:schemeClr val="dk1"/>
              </a:buClr>
              <a:buSzPts val="2400"/>
              <a:buChar char="•"/>
            </a:pPr>
            <a:r>
              <a:rPr lang="en-US" sz="2400" dirty="0"/>
              <a:t>Support a holistic view of the child’s typical behavior in the context of a natural setting</a:t>
            </a:r>
            <a:endParaRPr dirty="0"/>
          </a:p>
          <a:p>
            <a:pPr marL="228600" lvl="0" indent="-228600" algn="l" rtl="0">
              <a:lnSpc>
                <a:spcPct val="150000"/>
              </a:lnSpc>
              <a:spcBef>
                <a:spcPts val="1000"/>
              </a:spcBef>
              <a:spcAft>
                <a:spcPts val="0"/>
              </a:spcAft>
              <a:buClr>
                <a:schemeClr val="dk1"/>
              </a:buClr>
              <a:buSzPts val="2400"/>
              <a:buChar char="•"/>
            </a:pPr>
            <a:r>
              <a:rPr lang="en-US" sz="2400" dirty="0"/>
              <a:t>Include opportunities to observe interactions with parents, caregivers, peers</a:t>
            </a:r>
            <a:endParaRPr dirty="0"/>
          </a:p>
          <a:p>
            <a:pPr marL="228600" lvl="0" indent="-228600" algn="l" rtl="0">
              <a:lnSpc>
                <a:spcPct val="150000"/>
              </a:lnSpc>
              <a:spcBef>
                <a:spcPts val="1000"/>
              </a:spcBef>
              <a:spcAft>
                <a:spcPts val="0"/>
              </a:spcAft>
              <a:buClr>
                <a:schemeClr val="dk1"/>
              </a:buClr>
              <a:buSzPts val="2400"/>
              <a:buChar char="•"/>
            </a:pPr>
            <a:r>
              <a:rPr lang="en-US" sz="2400" dirty="0"/>
              <a:t>Judgment-based, often criterion-referenced, and may include elements of ecological assessment</a:t>
            </a:r>
            <a:endParaRPr dirty="0"/>
          </a:p>
          <a:p>
            <a:pPr marL="0" lvl="0" indent="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Component: 4.1</a:t>
            </a:r>
            <a:endParaRPr dirty="0"/>
          </a:p>
        </p:txBody>
      </p:sp>
      <p:sp>
        <p:nvSpPr>
          <p:cNvPr id="71" name="Google Shape;71;p2"/>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400"/>
              <a:buChar char="•"/>
            </a:pPr>
            <a:r>
              <a:rPr lang="en-US" sz="2400" dirty="0"/>
              <a:t>Candidates understand the purposes of formal and informal assessment, including ethical and legal considerations, and use this information to choose developmentally, culturally, and linguistically appropriate, valid, reliable tools and methods that are responsive to the characteristics of the young child, family, and program.</a:t>
            </a:r>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29"/>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Informal Measures</a:t>
            </a:r>
            <a:endParaRPr/>
          </a:p>
        </p:txBody>
      </p:sp>
      <p:sp>
        <p:nvSpPr>
          <p:cNvPr id="250" name="Google Shape;250;p29"/>
          <p:cNvSpPr txBox="1">
            <a:spLocks noGrp="1"/>
          </p:cNvSpPr>
          <p:nvPr>
            <p:ph idx="1"/>
          </p:nvPr>
        </p:nvSpPr>
        <p:spPr>
          <a:xfrm>
            <a:off x="628650" y="1506828"/>
            <a:ext cx="7886700" cy="4670135"/>
          </a:xfrm>
          <a:prstGeom prst="rect">
            <a:avLst/>
          </a:prstGeom>
          <a:noFill/>
          <a:ln>
            <a:noFill/>
          </a:ln>
        </p:spPr>
        <p:txBody>
          <a:bodyPr spcFirstLastPara="1" wrap="square" lIns="91425" tIns="45700" rIns="91425" bIns="45700" anchor="t" anchorCtr="0">
            <a:normAutofit fontScale="92500"/>
          </a:bodyPr>
          <a:lstStyle/>
          <a:p>
            <a:pPr marL="228600" lvl="0" indent="-228600" algn="l" rtl="0">
              <a:lnSpc>
                <a:spcPct val="150000"/>
              </a:lnSpc>
              <a:spcBef>
                <a:spcPts val="0"/>
              </a:spcBef>
              <a:spcAft>
                <a:spcPts val="0"/>
              </a:spcAft>
              <a:buClr>
                <a:schemeClr val="dk1"/>
              </a:buClr>
              <a:buSzPts val="2400"/>
              <a:buChar char="•"/>
            </a:pPr>
            <a:r>
              <a:rPr lang="en-US" sz="2400" dirty="0"/>
              <a:t>Individualized checklists or rating scales designed to collect data and monitor progress</a:t>
            </a:r>
            <a:endParaRPr dirty="0"/>
          </a:p>
          <a:p>
            <a:pPr marL="228600" lvl="0" indent="-228600" algn="l" rtl="0">
              <a:lnSpc>
                <a:spcPct val="150000"/>
              </a:lnSpc>
              <a:spcBef>
                <a:spcPts val="1000"/>
              </a:spcBef>
              <a:spcAft>
                <a:spcPts val="0"/>
              </a:spcAft>
              <a:buClr>
                <a:schemeClr val="dk1"/>
              </a:buClr>
              <a:buSzPts val="2400"/>
              <a:buChar char="•"/>
            </a:pPr>
            <a:r>
              <a:rPr lang="en-US" sz="2400" dirty="0"/>
              <a:t>Teacher/provider-made</a:t>
            </a:r>
            <a:endParaRPr dirty="0"/>
          </a:p>
          <a:p>
            <a:pPr marL="228600" lvl="0" indent="-228600" algn="l" rtl="0">
              <a:lnSpc>
                <a:spcPct val="150000"/>
              </a:lnSpc>
              <a:spcBef>
                <a:spcPts val="1000"/>
              </a:spcBef>
              <a:spcAft>
                <a:spcPts val="0"/>
              </a:spcAft>
              <a:buClr>
                <a:schemeClr val="dk1"/>
              </a:buClr>
              <a:buSzPts val="2400"/>
              <a:buChar char="•"/>
            </a:pPr>
            <a:r>
              <a:rPr lang="en-US" sz="2400" dirty="0"/>
              <a:t>Informal observation/anecdotal data</a:t>
            </a:r>
            <a:endParaRPr dirty="0"/>
          </a:p>
          <a:p>
            <a:pPr marL="228600" lvl="0" indent="-228600" algn="l" rtl="0">
              <a:lnSpc>
                <a:spcPct val="150000"/>
              </a:lnSpc>
              <a:spcBef>
                <a:spcPts val="1000"/>
              </a:spcBef>
              <a:spcAft>
                <a:spcPts val="0"/>
              </a:spcAft>
              <a:buClr>
                <a:schemeClr val="dk1"/>
              </a:buClr>
              <a:buSzPts val="2400"/>
              <a:buChar char="•"/>
            </a:pPr>
            <a:r>
              <a:rPr lang="en-US" sz="2400" dirty="0"/>
              <a:t>Unstructured interviews with family, early care providers, others</a:t>
            </a:r>
            <a:endParaRPr dirty="0"/>
          </a:p>
          <a:p>
            <a:pPr marL="228600" lvl="0" indent="-228600" algn="l" rtl="0">
              <a:lnSpc>
                <a:spcPct val="150000"/>
              </a:lnSpc>
              <a:spcBef>
                <a:spcPts val="1000"/>
              </a:spcBef>
              <a:spcAft>
                <a:spcPts val="0"/>
              </a:spcAft>
              <a:buClr>
                <a:schemeClr val="dk1"/>
              </a:buClr>
              <a:buSzPts val="2400"/>
              <a:buChar char="•"/>
            </a:pPr>
            <a:r>
              <a:rPr lang="en-US" sz="2400" dirty="0"/>
              <a:t>Collection of individual artifacts/portfolios for the purpose of documentation</a:t>
            </a:r>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30"/>
          <p:cNvSpPr txBox="1">
            <a:spLocks noGrp="1"/>
          </p:cNvSpPr>
          <p:nvPr>
            <p:ph type="title"/>
          </p:nvPr>
        </p:nvSpPr>
        <p:spPr>
          <a:prstGeom prst="rect">
            <a:avLst/>
          </a:prstGeom>
          <a:noFill/>
          <a:ln>
            <a:noFill/>
          </a:ln>
        </p:spPr>
        <p:txBody>
          <a:bodyPr spcFirstLastPara="1" wrap="square" lIns="90475" tIns="44450" rIns="90475" bIns="4445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Convergent Assessment</a:t>
            </a:r>
            <a:endParaRPr dirty="0"/>
          </a:p>
        </p:txBody>
      </p:sp>
      <p:sp>
        <p:nvSpPr>
          <p:cNvPr id="256" name="Google Shape;256;p30"/>
          <p:cNvSpPr txBox="1">
            <a:spLocks noGrp="1"/>
          </p:cNvSpPr>
          <p:nvPr>
            <p:ph idx="1"/>
          </p:nvPr>
        </p:nvSpPr>
        <p:spPr>
          <a:xfrm>
            <a:off x="628650" y="1409252"/>
            <a:ext cx="7886700" cy="4767711"/>
          </a:xfrm>
          <a:prstGeom prst="rect">
            <a:avLst/>
          </a:prstGeom>
          <a:noFill/>
          <a:ln>
            <a:noFill/>
          </a:ln>
        </p:spPr>
        <p:txBody>
          <a:bodyPr spcFirstLastPara="1" wrap="square" lIns="90475" tIns="44450" rIns="90475" bIns="44450" anchor="t" anchorCtr="0">
            <a:normAutofit/>
          </a:bodyPr>
          <a:lstStyle/>
          <a:p>
            <a:pPr marL="0" lvl="0" indent="0" algn="l" rtl="0">
              <a:lnSpc>
                <a:spcPct val="150000"/>
              </a:lnSpc>
              <a:spcBef>
                <a:spcPts val="0"/>
              </a:spcBef>
              <a:spcAft>
                <a:spcPts val="0"/>
              </a:spcAft>
              <a:buClr>
                <a:schemeClr val="dk1"/>
              </a:buClr>
              <a:buSzPts val="2800"/>
              <a:buNone/>
            </a:pPr>
            <a:r>
              <a:rPr lang="en-US" dirty="0"/>
              <a:t>A synthesis of information from multiple settings, measures, persons, domains, and occasions</a:t>
            </a:r>
            <a:endParaRPr dirty="0"/>
          </a:p>
          <a:p>
            <a:pPr marL="685800" lvl="1" indent="-228600" algn="l" rtl="0">
              <a:lnSpc>
                <a:spcPct val="100000"/>
              </a:lnSpc>
              <a:spcBef>
                <a:spcPts val="500"/>
              </a:spcBef>
              <a:spcAft>
                <a:spcPts val="0"/>
              </a:spcAft>
              <a:buClr>
                <a:schemeClr val="dk1"/>
              </a:buClr>
              <a:buSzPts val="2800"/>
              <a:buChar char="•"/>
            </a:pPr>
            <a:r>
              <a:rPr lang="en-US" sz="2800" dirty="0"/>
              <a:t>to produce a valid appraisal of developmental status </a:t>
            </a:r>
            <a:endParaRPr dirty="0"/>
          </a:p>
          <a:p>
            <a:pPr marL="685800" lvl="1" indent="-228600" algn="l" rtl="0">
              <a:lnSpc>
                <a:spcPct val="100000"/>
              </a:lnSpc>
              <a:spcBef>
                <a:spcPts val="500"/>
              </a:spcBef>
              <a:spcAft>
                <a:spcPts val="0"/>
              </a:spcAft>
              <a:buClr>
                <a:schemeClr val="dk1"/>
              </a:buClr>
              <a:buSzPts val="2800"/>
              <a:buChar char="•"/>
            </a:pPr>
            <a:r>
              <a:rPr lang="en-US" sz="2800" dirty="0"/>
              <a:t>to accomplish the related assessment purposes  </a:t>
            </a:r>
            <a:endParaRP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31"/>
          <p:cNvSpPr txBox="1">
            <a:spLocks noGrp="1"/>
          </p:cNvSpPr>
          <p:nvPr>
            <p:ph type="title"/>
          </p:nvPr>
        </p:nvSpPr>
        <p:spPr>
          <a:prstGeom prst="rect">
            <a:avLst/>
          </a:prstGeom>
          <a:noFill/>
          <a:ln>
            <a:noFill/>
          </a:ln>
        </p:spPr>
        <p:txBody>
          <a:bodyPr spcFirstLastPara="1" wrap="square" lIns="67850" tIns="33325" rIns="67850" bIns="33325"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Choosing Assessments: </a:t>
            </a:r>
            <a:br>
              <a:rPr lang="en-US" sz="3600" dirty="0"/>
            </a:br>
            <a:r>
              <a:rPr lang="en-US" sz="3600" dirty="0"/>
              <a:t>LINK Criteria for EI Assessments</a:t>
            </a:r>
            <a:endParaRPr dirty="0"/>
          </a:p>
        </p:txBody>
      </p:sp>
      <p:sp>
        <p:nvSpPr>
          <p:cNvPr id="262" name="Google Shape;262;p31"/>
          <p:cNvSpPr txBox="1">
            <a:spLocks noGrp="1"/>
          </p:cNvSpPr>
          <p:nvPr>
            <p:ph idx="1"/>
          </p:nvPr>
        </p:nvSpPr>
        <p:spPr>
          <a:xfrm>
            <a:off x="457200" y="1617784"/>
            <a:ext cx="7905750" cy="4338515"/>
          </a:xfrm>
          <a:prstGeom prst="rect">
            <a:avLst/>
          </a:prstGeom>
          <a:noFill/>
          <a:ln>
            <a:noFill/>
          </a:ln>
        </p:spPr>
        <p:txBody>
          <a:bodyPr spcFirstLastPara="1" wrap="square" lIns="67850" tIns="33325" rIns="67850" bIns="33325" anchor="t" anchorCtr="0">
            <a:noAutofit/>
          </a:bodyPr>
          <a:lstStyle/>
          <a:p>
            <a:pPr marL="228600" lvl="0" indent="-228600" algn="l" rtl="0">
              <a:lnSpc>
                <a:spcPct val="150000"/>
              </a:lnSpc>
              <a:spcBef>
                <a:spcPts val="0"/>
              </a:spcBef>
              <a:spcAft>
                <a:spcPts val="0"/>
              </a:spcAft>
              <a:buClr>
                <a:schemeClr val="dk1"/>
              </a:buClr>
              <a:buSzPts val="2400"/>
              <a:buChar char="•"/>
            </a:pPr>
            <a:r>
              <a:rPr lang="en-US" sz="2400" b="1" dirty="0"/>
              <a:t>Authenticity</a:t>
            </a:r>
            <a:r>
              <a:rPr lang="en-US" sz="2400" dirty="0"/>
              <a:t>: Does the assessment focus on actual child behavior in real settings?</a:t>
            </a:r>
            <a:endParaRPr dirty="0"/>
          </a:p>
          <a:p>
            <a:pPr marL="228600" lvl="0" indent="-228600" algn="l" rtl="0">
              <a:lnSpc>
                <a:spcPct val="150000"/>
              </a:lnSpc>
              <a:spcBef>
                <a:spcPts val="1000"/>
              </a:spcBef>
              <a:spcAft>
                <a:spcPts val="0"/>
              </a:spcAft>
              <a:buClr>
                <a:schemeClr val="dk1"/>
              </a:buClr>
              <a:buSzPts val="2400"/>
              <a:buChar char="•"/>
            </a:pPr>
            <a:r>
              <a:rPr lang="en-US" sz="2400" b="1" dirty="0"/>
              <a:t>Convergence</a:t>
            </a:r>
            <a:r>
              <a:rPr lang="en-US" sz="2400" dirty="0"/>
              <a:t>: Does it rely on more than one source of information?</a:t>
            </a:r>
            <a:endParaRPr dirty="0"/>
          </a:p>
          <a:p>
            <a:pPr marL="228600" lvl="0" indent="-228600" algn="l" rtl="0">
              <a:lnSpc>
                <a:spcPct val="150000"/>
              </a:lnSpc>
              <a:spcBef>
                <a:spcPts val="1000"/>
              </a:spcBef>
              <a:spcAft>
                <a:spcPts val="0"/>
              </a:spcAft>
              <a:buClr>
                <a:schemeClr val="dk1"/>
              </a:buClr>
              <a:buSzPts val="2400"/>
              <a:buChar char="•"/>
            </a:pPr>
            <a:r>
              <a:rPr lang="en-US" sz="2400" b="1" dirty="0"/>
              <a:t>Collaboration</a:t>
            </a:r>
            <a:r>
              <a:rPr lang="en-US" sz="2400" dirty="0"/>
              <a:t>: Does it involved cooperation and sharing, especially with parents?</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61"/>
                                        </p:tgtEl>
                                        <p:attrNameLst>
                                          <p:attrName>style.visibility</p:attrName>
                                        </p:attrNameLst>
                                      </p:cBhvr>
                                      <p:to>
                                        <p:strVal val="visible"/>
                                      </p:to>
                                    </p:set>
                                    <p:animEffect transition="in" filter="fade">
                                      <p:cBhvr>
                                        <p:cTn id="7" dur="2000"/>
                                        <p:tgtEl>
                                          <p:spTgt spid="26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2">
                                            <p:txEl>
                                              <p:pRg st="0" end="0"/>
                                            </p:txEl>
                                          </p:spTgt>
                                        </p:tgtEl>
                                        <p:attrNameLst>
                                          <p:attrName>style.visibility</p:attrName>
                                        </p:attrNameLst>
                                      </p:cBhvr>
                                      <p:to>
                                        <p:strVal val="visible"/>
                                      </p:to>
                                    </p:set>
                                    <p:animEffect transition="in" filter="fade">
                                      <p:cBhvr>
                                        <p:cTn id="12" dur="2000"/>
                                        <p:tgtEl>
                                          <p:spTgt spid="26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62">
                                            <p:txEl>
                                              <p:pRg st="1" end="1"/>
                                            </p:txEl>
                                          </p:spTgt>
                                        </p:tgtEl>
                                        <p:attrNameLst>
                                          <p:attrName>style.visibility</p:attrName>
                                        </p:attrNameLst>
                                      </p:cBhvr>
                                      <p:to>
                                        <p:strVal val="visible"/>
                                      </p:to>
                                    </p:set>
                                    <p:animEffect transition="in" filter="fade">
                                      <p:cBhvr>
                                        <p:cTn id="17" dur="2000"/>
                                        <p:tgtEl>
                                          <p:spTgt spid="26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62">
                                            <p:txEl>
                                              <p:pRg st="2" end="2"/>
                                            </p:txEl>
                                          </p:spTgt>
                                        </p:tgtEl>
                                        <p:attrNameLst>
                                          <p:attrName>style.visibility</p:attrName>
                                        </p:attrNameLst>
                                      </p:cBhvr>
                                      <p:to>
                                        <p:strVal val="visible"/>
                                      </p:to>
                                    </p:set>
                                    <p:animEffect transition="in" filter="fade">
                                      <p:cBhvr>
                                        <p:cTn id="22" dur="2000"/>
                                        <p:tgtEl>
                                          <p:spTgt spid="26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32"/>
          <p:cNvSpPr txBox="1">
            <a:spLocks noGrp="1"/>
          </p:cNvSpPr>
          <p:nvPr>
            <p:ph type="title"/>
          </p:nvPr>
        </p:nvSpPr>
        <p:spPr>
          <a:prstGeom prst="rect">
            <a:avLst/>
          </a:prstGeom>
          <a:noFill/>
          <a:ln>
            <a:noFill/>
          </a:ln>
        </p:spPr>
        <p:txBody>
          <a:bodyPr spcFirstLastPara="1" wrap="square" lIns="67850" tIns="33325" rIns="67850" bIns="33325" anchor="ctr" anchorCtr="0">
            <a:noAutofit/>
          </a:bodyPr>
          <a:lstStyle/>
          <a:p>
            <a:pPr marL="0" lvl="0" indent="0" algn="ctr" rtl="0">
              <a:lnSpc>
                <a:spcPct val="90000"/>
              </a:lnSpc>
              <a:spcBef>
                <a:spcPts val="0"/>
              </a:spcBef>
              <a:spcAft>
                <a:spcPts val="0"/>
              </a:spcAft>
              <a:buClr>
                <a:schemeClr val="dk1"/>
              </a:buClr>
              <a:buSzPts val="3600"/>
              <a:buFont typeface="Calibri"/>
              <a:buNone/>
            </a:pPr>
            <a:r>
              <a:rPr lang="en-US" sz="3600" dirty="0">
                <a:latin typeface="Calibri"/>
                <a:ea typeface="Calibri"/>
                <a:cs typeface="Calibri"/>
                <a:sym typeface="Calibri"/>
              </a:rPr>
              <a:t>LINK Criteria for EI Assessments, continued</a:t>
            </a:r>
            <a:endParaRPr dirty="0"/>
          </a:p>
        </p:txBody>
      </p:sp>
      <p:sp>
        <p:nvSpPr>
          <p:cNvPr id="268" name="Google Shape;268;p32"/>
          <p:cNvSpPr txBox="1">
            <a:spLocks noGrp="1"/>
          </p:cNvSpPr>
          <p:nvPr>
            <p:ph idx="1"/>
          </p:nvPr>
        </p:nvSpPr>
        <p:spPr>
          <a:xfrm>
            <a:off x="381000" y="1690689"/>
            <a:ext cx="7620000" cy="4138611"/>
          </a:xfrm>
          <a:prstGeom prst="rect">
            <a:avLst/>
          </a:prstGeom>
          <a:noFill/>
          <a:ln>
            <a:noFill/>
          </a:ln>
        </p:spPr>
        <p:txBody>
          <a:bodyPr spcFirstLastPara="1" wrap="square" lIns="67850" tIns="33325" rIns="67850" bIns="33325" anchor="t" anchorCtr="0">
            <a:noAutofit/>
          </a:bodyPr>
          <a:lstStyle/>
          <a:p>
            <a:pPr marL="228600" lvl="0" indent="-228600" algn="l" rtl="0">
              <a:lnSpc>
                <a:spcPct val="150000"/>
              </a:lnSpc>
              <a:spcBef>
                <a:spcPts val="0"/>
              </a:spcBef>
              <a:spcAft>
                <a:spcPts val="0"/>
              </a:spcAft>
              <a:buClr>
                <a:schemeClr val="dk1"/>
              </a:buClr>
              <a:buSzPts val="2400"/>
              <a:buChar char="•"/>
            </a:pPr>
            <a:r>
              <a:rPr lang="en-US" sz="2400" b="1" dirty="0"/>
              <a:t>Equity: </a:t>
            </a:r>
            <a:r>
              <a:rPr lang="en-US" sz="2400" dirty="0"/>
              <a:t>Does it accommodate special sensory, motor, cultural, or other needs rather than penalize children who have such needs?</a:t>
            </a:r>
            <a:endParaRPr dirty="0"/>
          </a:p>
          <a:p>
            <a:pPr marL="228600" lvl="0" indent="-228600" algn="l" rtl="0">
              <a:lnSpc>
                <a:spcPct val="150000"/>
              </a:lnSpc>
              <a:spcBef>
                <a:spcPts val="1000"/>
              </a:spcBef>
              <a:spcAft>
                <a:spcPts val="0"/>
              </a:spcAft>
              <a:buClr>
                <a:schemeClr val="dk1"/>
              </a:buClr>
              <a:buSzPts val="2400"/>
              <a:buChar char="•"/>
            </a:pPr>
            <a:r>
              <a:rPr lang="en-US" sz="2400" b="1" dirty="0"/>
              <a:t>Sensitivity: </a:t>
            </a:r>
            <a:r>
              <a:rPr lang="en-US" sz="2400" dirty="0"/>
              <a:t>Does it include sufficient items for planning lessons and detecting changes?</a:t>
            </a:r>
            <a:endParaRPr dirty="0"/>
          </a:p>
          <a:p>
            <a:pPr marL="228600" lvl="0" indent="-228600" algn="l" rtl="0">
              <a:lnSpc>
                <a:spcPct val="150000"/>
              </a:lnSpc>
              <a:spcBef>
                <a:spcPts val="1000"/>
              </a:spcBef>
              <a:spcAft>
                <a:spcPts val="0"/>
              </a:spcAft>
              <a:buClr>
                <a:schemeClr val="dk1"/>
              </a:buClr>
              <a:buSzPts val="2400"/>
              <a:buChar char="•"/>
            </a:pPr>
            <a:r>
              <a:rPr lang="en-US" sz="2400" b="1" dirty="0"/>
              <a:t>Congruence: </a:t>
            </a:r>
            <a:r>
              <a:rPr lang="en-US" sz="2400" dirty="0"/>
              <a:t>Was it developed and field-tested with children similar to those being assessed?</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67"/>
                                        </p:tgtEl>
                                        <p:attrNameLst>
                                          <p:attrName>style.visibility</p:attrName>
                                        </p:attrNameLst>
                                      </p:cBhvr>
                                      <p:to>
                                        <p:strVal val="visible"/>
                                      </p:to>
                                    </p:set>
                                    <p:animEffect transition="in" filter="fade">
                                      <p:cBhvr>
                                        <p:cTn id="7" dur="2000"/>
                                        <p:tgtEl>
                                          <p:spTgt spid="26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8">
                                            <p:txEl>
                                              <p:pRg st="0" end="0"/>
                                            </p:txEl>
                                          </p:spTgt>
                                        </p:tgtEl>
                                        <p:attrNameLst>
                                          <p:attrName>style.visibility</p:attrName>
                                        </p:attrNameLst>
                                      </p:cBhvr>
                                      <p:to>
                                        <p:strVal val="visible"/>
                                      </p:to>
                                    </p:set>
                                    <p:animEffect transition="in" filter="fade">
                                      <p:cBhvr>
                                        <p:cTn id="12" dur="2000"/>
                                        <p:tgtEl>
                                          <p:spTgt spid="26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68">
                                            <p:txEl>
                                              <p:pRg st="1" end="1"/>
                                            </p:txEl>
                                          </p:spTgt>
                                        </p:tgtEl>
                                        <p:attrNameLst>
                                          <p:attrName>style.visibility</p:attrName>
                                        </p:attrNameLst>
                                      </p:cBhvr>
                                      <p:to>
                                        <p:strVal val="visible"/>
                                      </p:to>
                                    </p:set>
                                    <p:animEffect transition="in" filter="fade">
                                      <p:cBhvr>
                                        <p:cTn id="17" dur="2000"/>
                                        <p:tgtEl>
                                          <p:spTgt spid="26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68">
                                            <p:txEl>
                                              <p:pRg st="2" end="2"/>
                                            </p:txEl>
                                          </p:spTgt>
                                        </p:tgtEl>
                                        <p:attrNameLst>
                                          <p:attrName>style.visibility</p:attrName>
                                        </p:attrNameLst>
                                      </p:cBhvr>
                                      <p:to>
                                        <p:strVal val="visible"/>
                                      </p:to>
                                    </p:set>
                                    <p:animEffect transition="in" filter="fade">
                                      <p:cBhvr>
                                        <p:cTn id="22" dur="2000"/>
                                        <p:tgtEl>
                                          <p:spTgt spid="26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34"/>
          <p:cNvSpPr txBox="1">
            <a:spLocks noGrp="1"/>
          </p:cNvSpPr>
          <p:nvPr>
            <p:ph type="title"/>
          </p:nvPr>
        </p:nvSpPr>
        <p:spPr>
          <a:xfrm>
            <a:off x="628650" y="39598"/>
            <a:ext cx="78867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US" sz="3600" dirty="0"/>
              <a:t>Activity</a:t>
            </a:r>
            <a:endParaRPr sz="3600" dirty="0"/>
          </a:p>
        </p:txBody>
      </p:sp>
      <p:sp>
        <p:nvSpPr>
          <p:cNvPr id="282" name="Google Shape;282;p34"/>
          <p:cNvSpPr txBox="1">
            <a:spLocks noGrp="1"/>
          </p:cNvSpPr>
          <p:nvPr>
            <p:ph idx="1"/>
          </p:nvPr>
        </p:nvSpPr>
        <p:spPr>
          <a:xfrm>
            <a:off x="437155" y="900752"/>
            <a:ext cx="8269690" cy="5090615"/>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150000"/>
              </a:lnSpc>
              <a:spcBef>
                <a:spcPts val="0"/>
              </a:spcBef>
              <a:spcAft>
                <a:spcPts val="0"/>
              </a:spcAft>
              <a:buClr>
                <a:schemeClr val="dk1"/>
              </a:buClr>
              <a:buSzPct val="100000"/>
              <a:buNone/>
            </a:pPr>
            <a:r>
              <a:rPr lang="en-US" sz="2600" dirty="0"/>
              <a:t>Watch the “</a:t>
            </a:r>
            <a:r>
              <a:rPr lang="en-US" sz="2600" dirty="0">
                <a:hlinkClick r:id="rId3"/>
              </a:rPr>
              <a:t>Play-Based Assessment</a:t>
            </a:r>
            <a:r>
              <a:rPr lang="en-US" sz="2600" dirty="0"/>
              <a:t>” video below, before discussing the following questions; </a:t>
            </a:r>
          </a:p>
          <a:p>
            <a:pPr marL="228600" lvl="0" indent="-228600" algn="l" rtl="0">
              <a:lnSpc>
                <a:spcPct val="150000"/>
              </a:lnSpc>
              <a:spcBef>
                <a:spcPts val="0"/>
              </a:spcBef>
              <a:spcAft>
                <a:spcPts val="0"/>
              </a:spcAft>
              <a:buClr>
                <a:schemeClr val="dk1"/>
              </a:buClr>
              <a:buSzPct val="100000"/>
              <a:buChar char="•"/>
            </a:pPr>
            <a:r>
              <a:rPr lang="en-US" sz="2400" dirty="0"/>
              <a:t>What do you think might be the </a:t>
            </a:r>
            <a:r>
              <a:rPr lang="en-US" sz="2400" b="1" dirty="0">
                <a:solidFill>
                  <a:srgbClr val="002060"/>
                </a:solidFill>
              </a:rPr>
              <a:t>purpose</a:t>
            </a:r>
            <a:r>
              <a:rPr lang="en-US" sz="2400" dirty="0"/>
              <a:t>(s) of this assessment?</a:t>
            </a:r>
            <a:endParaRPr sz="2400" dirty="0"/>
          </a:p>
          <a:p>
            <a:pPr marL="228600" lvl="0" indent="-228600" algn="l" rtl="0">
              <a:lnSpc>
                <a:spcPct val="150000"/>
              </a:lnSpc>
              <a:spcBef>
                <a:spcPts val="1000"/>
              </a:spcBef>
              <a:spcAft>
                <a:spcPts val="0"/>
              </a:spcAft>
              <a:buClr>
                <a:schemeClr val="dk1"/>
              </a:buClr>
              <a:buSzPct val="100000"/>
              <a:buChar char="•"/>
            </a:pPr>
            <a:r>
              <a:rPr lang="en-US" sz="2400" dirty="0"/>
              <a:t>What</a:t>
            </a:r>
            <a:r>
              <a:rPr lang="en-US" sz="2400" b="1" dirty="0">
                <a:solidFill>
                  <a:srgbClr val="002060"/>
                </a:solidFill>
              </a:rPr>
              <a:t> types </a:t>
            </a:r>
            <a:r>
              <a:rPr lang="en-US" sz="2400" dirty="0"/>
              <a:t>of assessment did you see used here?</a:t>
            </a:r>
            <a:endParaRPr sz="2400" dirty="0"/>
          </a:p>
          <a:p>
            <a:pPr marL="228600" lvl="0" indent="-228600" algn="l" rtl="0">
              <a:lnSpc>
                <a:spcPct val="150000"/>
              </a:lnSpc>
              <a:spcBef>
                <a:spcPts val="1000"/>
              </a:spcBef>
              <a:spcAft>
                <a:spcPts val="0"/>
              </a:spcAft>
              <a:buClr>
                <a:schemeClr val="dk1"/>
              </a:buClr>
              <a:buSzPct val="100000"/>
              <a:buChar char="•"/>
            </a:pPr>
            <a:r>
              <a:rPr lang="en-US" sz="2400" dirty="0"/>
              <a:t>Using the </a:t>
            </a:r>
            <a:r>
              <a:rPr lang="en-US" sz="2400" b="1" dirty="0">
                <a:solidFill>
                  <a:srgbClr val="002060"/>
                </a:solidFill>
              </a:rPr>
              <a:t>LINK criteria</a:t>
            </a:r>
            <a:r>
              <a:rPr lang="en-US" sz="2400" dirty="0"/>
              <a:t>, did this assessment process include some or all of these elements? </a:t>
            </a:r>
            <a:endParaRPr sz="2400" dirty="0"/>
          </a:p>
          <a:p>
            <a:pPr marL="685800" lvl="1" indent="-228600" algn="l" rtl="0">
              <a:lnSpc>
                <a:spcPct val="150000"/>
              </a:lnSpc>
              <a:spcBef>
                <a:spcPts val="500"/>
              </a:spcBef>
              <a:spcAft>
                <a:spcPts val="0"/>
              </a:spcAft>
              <a:buClr>
                <a:schemeClr val="dk1"/>
              </a:buClr>
              <a:buSzPct val="100000"/>
              <a:buFont typeface="Noto Sans Symbols"/>
              <a:buChar char="✔"/>
            </a:pPr>
            <a:r>
              <a:rPr lang="en-US" dirty="0"/>
              <a:t>Authenticity – Convergence – Collaboration </a:t>
            </a:r>
            <a:endParaRPr dirty="0"/>
          </a:p>
          <a:p>
            <a:pPr marL="685800" lvl="1" indent="-228600" algn="l" rtl="0">
              <a:lnSpc>
                <a:spcPct val="150000"/>
              </a:lnSpc>
              <a:spcBef>
                <a:spcPts val="500"/>
              </a:spcBef>
              <a:spcAft>
                <a:spcPts val="0"/>
              </a:spcAft>
              <a:buClr>
                <a:schemeClr val="dk1"/>
              </a:buClr>
              <a:buSzPct val="100000"/>
              <a:buFont typeface="Noto Sans Symbols"/>
              <a:buChar char="✔"/>
            </a:pPr>
            <a:r>
              <a:rPr lang="en-US" dirty="0"/>
              <a:t>Equity – Sensitivity - Congruence</a:t>
            </a:r>
            <a:endParaRPr dirty="0"/>
          </a:p>
          <a:p>
            <a:pPr marL="228600" lvl="0" indent="-228600" algn="l" rtl="0">
              <a:lnSpc>
                <a:spcPct val="150000"/>
              </a:lnSpc>
              <a:spcBef>
                <a:spcPts val="1000"/>
              </a:spcBef>
              <a:spcAft>
                <a:spcPts val="0"/>
              </a:spcAft>
              <a:buClr>
                <a:srgbClr val="000000"/>
              </a:buClr>
              <a:buSzPct val="100000"/>
              <a:buChar char="•"/>
            </a:pPr>
            <a:r>
              <a:rPr lang="en-US" sz="2400" dirty="0">
                <a:solidFill>
                  <a:srgbClr val="000000"/>
                </a:solidFill>
              </a:rPr>
              <a:t>What else might you have wanted to include in this child’s assessment process, or know more about?</a:t>
            </a:r>
            <a:endParaRPr sz="2400" dirty="0"/>
          </a:p>
          <a:p>
            <a:pPr marL="228600" lvl="0" indent="-64135"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US"/>
              <a:t>Activity</a:t>
            </a:r>
            <a:endParaRPr/>
          </a:p>
        </p:txBody>
      </p:sp>
      <p:pic>
        <p:nvPicPr>
          <p:cNvPr id="4" name="Picture 3">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25128" y="1690689"/>
            <a:ext cx="6693744" cy="3765231"/>
          </a:xfrm>
          <a:prstGeom prst="rect">
            <a:avLst/>
          </a:prstGeom>
        </p:spPr>
      </p:pic>
      <p:sp>
        <p:nvSpPr>
          <p:cNvPr id="5" name="Rectangle 4"/>
          <p:cNvSpPr/>
          <p:nvPr/>
        </p:nvSpPr>
        <p:spPr>
          <a:xfrm>
            <a:off x="3450539" y="5611912"/>
            <a:ext cx="2242922" cy="276999"/>
          </a:xfrm>
          <a:prstGeom prst="rect">
            <a:avLst/>
          </a:prstGeom>
        </p:spPr>
        <p:txBody>
          <a:bodyPr wrap="none">
            <a:spAutoFit/>
          </a:bodyPr>
          <a:lstStyle/>
          <a:p>
            <a:r>
              <a:rPr lang="en-US" sz="1200" dirty="0">
                <a:latin typeface="+mn-lt"/>
                <a:hlinkClick r:id="rId5"/>
              </a:rPr>
              <a:t>https://youtu.be/u4kkpwc0zAA</a:t>
            </a:r>
            <a:r>
              <a:rPr lang="en-US" sz="1200" dirty="0">
                <a:latin typeface="+mn-lt"/>
              </a:rPr>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35"/>
          <p:cNvSpPr txBox="1">
            <a:spLocks noGrp="1"/>
          </p:cNvSpPr>
          <p:nvPr>
            <p:ph type="title"/>
          </p:nvPr>
        </p:nvSpPr>
        <p:spPr>
          <a:xfrm>
            <a:off x="0" y="365126"/>
            <a:ext cx="9144000" cy="1325563"/>
          </a:xfrm>
          <a:prstGeom prst="rect">
            <a:avLst/>
          </a:prstGeom>
          <a:noFill/>
          <a:ln>
            <a:noFill/>
          </a:ln>
        </p:spPr>
        <p:txBody>
          <a:bodyPr spcFirstLastPara="1" wrap="square" lIns="91425" tIns="45700" rIns="91425" bIns="45700" anchor="ctr" anchorCtr="0">
            <a:noAutofit/>
          </a:bodyPr>
          <a:lstStyle/>
          <a:p>
            <a:pPr lvl="0" algn="ctr">
              <a:spcBef>
                <a:spcPts val="0"/>
              </a:spcBef>
              <a:buClr>
                <a:schemeClr val="dk1"/>
              </a:buClr>
              <a:buSzPct val="100000"/>
            </a:pPr>
            <a:r>
              <a:rPr lang="en-US" sz="3600" dirty="0"/>
              <a:t>Planning Assessment With Linguistically Diverse Families – Asking the Right Questions</a:t>
            </a:r>
            <a:endParaRPr sz="3600" dirty="0"/>
          </a:p>
        </p:txBody>
      </p:sp>
      <p:sp>
        <p:nvSpPr>
          <p:cNvPr id="289" name="Google Shape;289;p35"/>
          <p:cNvSpPr txBox="1">
            <a:spLocks noGrp="1"/>
          </p:cNvSpPr>
          <p:nvPr>
            <p:ph idx="1"/>
          </p:nvPr>
        </p:nvSpPr>
        <p:spPr>
          <a:prstGeom prst="rect">
            <a:avLst/>
          </a:prstGeom>
          <a:noFill/>
          <a:ln>
            <a:noFill/>
          </a:ln>
        </p:spPr>
        <p:txBody>
          <a:bodyPr spcFirstLastPara="1" wrap="square" lIns="91425" tIns="45700" rIns="91425" bIns="45700" anchor="t" anchorCtr="0">
            <a:normAutofit fontScale="77500" lnSpcReduction="20000"/>
          </a:bodyPr>
          <a:lstStyle/>
          <a:p>
            <a:pPr marL="228600" lvl="0" indent="-228600" algn="l" rtl="0">
              <a:lnSpc>
                <a:spcPct val="150000"/>
              </a:lnSpc>
              <a:spcBef>
                <a:spcPts val="0"/>
              </a:spcBef>
              <a:spcAft>
                <a:spcPts val="0"/>
              </a:spcAft>
              <a:buClr>
                <a:schemeClr val="dk1"/>
              </a:buClr>
              <a:buSzPct val="100000"/>
              <a:buChar char="•"/>
            </a:pPr>
            <a:r>
              <a:rPr lang="en-US" dirty="0"/>
              <a:t>How long has the child been communicating in/exposed to home language? </a:t>
            </a:r>
            <a:endParaRPr dirty="0"/>
          </a:p>
          <a:p>
            <a:pPr marL="228600" lvl="0" indent="-228600" algn="l" rtl="0">
              <a:lnSpc>
                <a:spcPct val="150000"/>
              </a:lnSpc>
              <a:spcBef>
                <a:spcPts val="1000"/>
              </a:spcBef>
              <a:spcAft>
                <a:spcPts val="0"/>
              </a:spcAft>
              <a:buClr>
                <a:schemeClr val="dk1"/>
              </a:buClr>
              <a:buSzPct val="100000"/>
              <a:buChar char="•"/>
            </a:pPr>
            <a:r>
              <a:rPr lang="en-US" dirty="0"/>
              <a:t>Are difficulties present in both languages?</a:t>
            </a:r>
            <a:endParaRPr dirty="0"/>
          </a:p>
          <a:p>
            <a:pPr marL="228600" lvl="0" indent="-228600" algn="l" rtl="0">
              <a:lnSpc>
                <a:spcPct val="150000"/>
              </a:lnSpc>
              <a:spcBef>
                <a:spcPts val="1000"/>
              </a:spcBef>
              <a:spcAft>
                <a:spcPts val="0"/>
              </a:spcAft>
              <a:buClr>
                <a:schemeClr val="dk1"/>
              </a:buClr>
              <a:buSzPct val="100000"/>
              <a:buChar char="•"/>
            </a:pPr>
            <a:r>
              <a:rPr lang="en-US" dirty="0"/>
              <a:t>Are there concerns in multiple settings?</a:t>
            </a:r>
            <a:endParaRPr dirty="0"/>
          </a:p>
          <a:p>
            <a:pPr marL="228600" lvl="0" indent="-228600" algn="l" rtl="0">
              <a:lnSpc>
                <a:spcPct val="150000"/>
              </a:lnSpc>
              <a:spcBef>
                <a:spcPts val="1000"/>
              </a:spcBef>
              <a:spcAft>
                <a:spcPts val="0"/>
              </a:spcAft>
              <a:buClr>
                <a:schemeClr val="dk1"/>
              </a:buClr>
              <a:buSzPct val="100000"/>
              <a:buChar char="•"/>
            </a:pPr>
            <a:r>
              <a:rPr lang="en-US" dirty="0"/>
              <a:t>Will assessment be conducted in both languages? By whom?</a:t>
            </a:r>
            <a:endParaRPr dirty="0"/>
          </a:p>
          <a:p>
            <a:pPr marL="0" lvl="0" indent="0" algn="l" rtl="0">
              <a:lnSpc>
                <a:spcPct val="90000"/>
              </a:lnSpc>
              <a:spcBef>
                <a:spcPts val="1000"/>
              </a:spcBef>
              <a:spcAft>
                <a:spcPts val="0"/>
              </a:spcAft>
              <a:buClr>
                <a:schemeClr val="dk1"/>
              </a:buClr>
              <a:buSzPct val="100000"/>
              <a:buNone/>
            </a:pPr>
            <a:endParaRPr sz="3200" dirty="0">
              <a:latin typeface="Calibri"/>
              <a:ea typeface="Calibri"/>
              <a:cs typeface="Calibri"/>
              <a:sym typeface="Calibri"/>
            </a:endParaRPr>
          </a:p>
          <a:p>
            <a:pPr marL="0" lvl="0" indent="0" algn="l" rtl="0">
              <a:lnSpc>
                <a:spcPct val="90000"/>
              </a:lnSpc>
              <a:spcBef>
                <a:spcPts val="1000"/>
              </a:spcBef>
              <a:spcAft>
                <a:spcPts val="0"/>
              </a:spcAft>
              <a:buClr>
                <a:schemeClr val="dk1"/>
              </a:buClr>
              <a:buSzPct val="100000"/>
              <a:buNone/>
            </a:pPr>
            <a:br>
              <a:rPr lang="en-US" dirty="0"/>
            </a:br>
            <a:endParaRPr dirty="0"/>
          </a:p>
          <a:p>
            <a:pPr marL="228600" lvl="0" indent="-90804"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3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spcBef>
                <a:spcPts val="0"/>
              </a:spcBef>
              <a:buClr>
                <a:schemeClr val="dk1"/>
              </a:buClr>
              <a:buSzPts val="3600"/>
            </a:pPr>
            <a:r>
              <a:rPr lang="en-US" sz="3600" dirty="0"/>
              <a:t>Dual Language Learners and Disability</a:t>
            </a:r>
            <a:endParaRPr dirty="0"/>
          </a:p>
        </p:txBody>
      </p:sp>
      <p:sp>
        <p:nvSpPr>
          <p:cNvPr id="296" name="Google Shape;296;p36"/>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400"/>
              <a:buChar char="•"/>
            </a:pPr>
            <a:r>
              <a:rPr lang="en-US" sz="2400" dirty="0"/>
              <a:t>DLLs with disabilities tend to perform as well if not better on various measures of language and cognitive development than do their peers with disabilities who speak a single language</a:t>
            </a:r>
            <a:endParaRPr dirty="0"/>
          </a:p>
          <a:p>
            <a:pPr marL="228600" lvl="0" indent="-228600" algn="l" rtl="0">
              <a:lnSpc>
                <a:spcPct val="150000"/>
              </a:lnSpc>
              <a:spcBef>
                <a:spcPts val="1000"/>
              </a:spcBef>
              <a:spcAft>
                <a:spcPts val="0"/>
              </a:spcAft>
              <a:buClr>
                <a:schemeClr val="dk1"/>
              </a:buClr>
              <a:buSzPts val="2400"/>
              <a:buChar char="•"/>
            </a:pPr>
            <a:r>
              <a:rPr lang="en-US" sz="2400" dirty="0"/>
              <a:t>Can learn a new or second language successfully</a:t>
            </a:r>
            <a:endParaRPr dirty="0"/>
          </a:p>
          <a:p>
            <a:pPr marL="228600" lvl="0" indent="-228600" algn="l" rtl="0">
              <a:lnSpc>
                <a:spcPct val="150000"/>
              </a:lnSpc>
              <a:spcBef>
                <a:spcPts val="1000"/>
              </a:spcBef>
              <a:spcAft>
                <a:spcPts val="0"/>
              </a:spcAft>
              <a:buClr>
                <a:schemeClr val="dk1"/>
              </a:buClr>
              <a:buSzPts val="2400"/>
              <a:buChar char="•"/>
            </a:pPr>
            <a:r>
              <a:rPr lang="en-US" sz="2400" u="sng" dirty="0">
                <a:solidFill>
                  <a:schemeClr val="hlink"/>
                </a:solidFill>
                <a:hlinkClick r:id="rId3"/>
              </a:rPr>
              <a:t>Iris Center: Evaluating Dual Language Learners</a:t>
            </a:r>
            <a:endParaRPr sz="2400"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3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References and Resources</a:t>
            </a:r>
            <a:endParaRPr dirty="0"/>
          </a:p>
        </p:txBody>
      </p:sp>
      <p:sp>
        <p:nvSpPr>
          <p:cNvPr id="303" name="Google Shape;303;p37"/>
          <p:cNvSpPr txBox="1">
            <a:spLocks noGrp="1"/>
          </p:cNvSpPr>
          <p:nvPr>
            <p:ph idx="1"/>
          </p:nvPr>
        </p:nvSpPr>
        <p:spPr>
          <a:xfrm>
            <a:off x="628650" y="1323976"/>
            <a:ext cx="7886700" cy="4852988"/>
          </a:xfrm>
          <a:prstGeom prst="rect">
            <a:avLst/>
          </a:prstGeom>
          <a:noFill/>
          <a:ln>
            <a:noFill/>
          </a:ln>
        </p:spPr>
        <p:txBody>
          <a:bodyPr spcFirstLastPara="1" wrap="square" lIns="91425" tIns="45700" rIns="91425" bIns="45700" anchor="t" anchorCtr="0">
            <a:normAutofit fontScale="92500"/>
          </a:bodyPr>
          <a:lstStyle/>
          <a:p>
            <a:pPr lvl="0">
              <a:lnSpc>
                <a:spcPct val="150000"/>
              </a:lnSpc>
              <a:spcBef>
                <a:spcPts val="0"/>
              </a:spcBef>
              <a:buClr>
                <a:schemeClr val="dk1"/>
              </a:buClr>
              <a:buSzPct val="100000"/>
            </a:pPr>
            <a:r>
              <a:rPr lang="en-US" dirty="0" err="1"/>
              <a:t>Acar</a:t>
            </a:r>
            <a:r>
              <a:rPr lang="en-US" dirty="0"/>
              <a:t>, S., &amp; </a:t>
            </a:r>
            <a:r>
              <a:rPr lang="en-US" dirty="0" err="1"/>
              <a:t>Blasco</a:t>
            </a:r>
            <a:r>
              <a:rPr lang="en-US" dirty="0"/>
              <a:t>, P.M. (2018). </a:t>
            </a:r>
            <a:r>
              <a:rPr lang="en-US" dirty="0">
                <a:hlinkClick r:id="rId3"/>
              </a:rPr>
              <a:t>Guidelines for Collaborating With Interpreters in Early Intervention/Early Childhood Special Education</a:t>
            </a:r>
            <a:r>
              <a:rPr lang="en-US" dirty="0"/>
              <a:t>. </a:t>
            </a:r>
            <a:r>
              <a:rPr lang="en-US" i="1" dirty="0"/>
              <a:t>Young Exceptional  Children, (21)</a:t>
            </a:r>
            <a:r>
              <a:rPr lang="en-US" dirty="0"/>
              <a:t>3, 170-184</a:t>
            </a:r>
            <a:endParaRPr dirty="0"/>
          </a:p>
          <a:p>
            <a:pPr marL="228600" lvl="0" indent="-228600" algn="l" rtl="0">
              <a:lnSpc>
                <a:spcPct val="150000"/>
              </a:lnSpc>
              <a:spcBef>
                <a:spcPts val="1000"/>
              </a:spcBef>
              <a:spcAft>
                <a:spcPts val="0"/>
              </a:spcAft>
              <a:buClr>
                <a:schemeClr val="dk1"/>
              </a:buClr>
              <a:buSzPct val="100000"/>
              <a:buChar char="•"/>
            </a:pPr>
            <a:r>
              <a:rPr lang="en-US" dirty="0" err="1"/>
              <a:t>Bagnato</a:t>
            </a:r>
            <a:r>
              <a:rPr lang="en-US" dirty="0"/>
              <a:t>, S.J; </a:t>
            </a:r>
            <a:r>
              <a:rPr lang="en-US" dirty="0" err="1"/>
              <a:t>Neisworth</a:t>
            </a:r>
            <a:r>
              <a:rPr lang="en-US" dirty="0"/>
              <a:t>, J.T., </a:t>
            </a:r>
            <a:r>
              <a:rPr lang="en-US" dirty="0" err="1"/>
              <a:t>Pretti-Frontzak,K</a:t>
            </a:r>
            <a:r>
              <a:rPr lang="en-US" dirty="0"/>
              <a:t>. (2010) </a:t>
            </a:r>
            <a:r>
              <a:rPr lang="en-US" i="1" dirty="0" err="1"/>
              <a:t>LINKing</a:t>
            </a:r>
            <a:r>
              <a:rPr lang="en-US" i="1" dirty="0"/>
              <a:t> Authentic Assessment and Early Childhood Intervention: Best Measures for Best Practices, 2</a:t>
            </a:r>
            <a:r>
              <a:rPr lang="en-US" i="1" baseline="30000" dirty="0"/>
              <a:t>nd</a:t>
            </a:r>
            <a:r>
              <a:rPr lang="en-US" i="1" dirty="0"/>
              <a:t> Ed.</a:t>
            </a:r>
            <a:endParaRPr dirty="0"/>
          </a:p>
          <a:p>
            <a:pPr marL="228600" lvl="0" indent="-64135" algn="l" rtl="0">
              <a:lnSpc>
                <a:spcPct val="90000"/>
              </a:lnSpc>
              <a:spcBef>
                <a:spcPts val="1000"/>
              </a:spcBef>
              <a:spcAft>
                <a:spcPts val="0"/>
              </a:spcAft>
              <a:buClr>
                <a:schemeClr val="dk1"/>
              </a:buClr>
              <a:buSzPct val="100000"/>
              <a:buNone/>
            </a:pPr>
            <a:endParaRPr dirty="0">
              <a:latin typeface="Calibri"/>
              <a:ea typeface="Calibri"/>
              <a:cs typeface="Calibri"/>
              <a:sym typeface="Calibri"/>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38"/>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References and Resources</a:t>
            </a:r>
            <a:endParaRPr dirty="0"/>
          </a:p>
        </p:txBody>
      </p:sp>
      <p:sp>
        <p:nvSpPr>
          <p:cNvPr id="309" name="Google Shape;309;p38"/>
          <p:cNvSpPr txBox="1">
            <a:spLocks noGrp="1"/>
          </p:cNvSpPr>
          <p:nvPr>
            <p:ph idx="1"/>
          </p:nvPr>
        </p:nvSpPr>
        <p:spPr>
          <a:xfrm>
            <a:off x="628649" y="1352550"/>
            <a:ext cx="7996735" cy="4824413"/>
          </a:xfrm>
          <a:prstGeom prst="rect">
            <a:avLst/>
          </a:prstGeom>
          <a:noFill/>
          <a:ln>
            <a:noFill/>
          </a:ln>
        </p:spPr>
        <p:txBody>
          <a:bodyPr spcFirstLastPara="1" wrap="square" lIns="91425" tIns="45700" rIns="91425" bIns="45700" anchor="t" anchorCtr="0">
            <a:normAutofit fontScale="85000" lnSpcReduction="20000"/>
          </a:bodyPr>
          <a:lstStyle/>
          <a:p>
            <a:pPr marL="228600" lvl="0" indent="-228600" algn="l" rtl="0">
              <a:lnSpc>
                <a:spcPct val="150000"/>
              </a:lnSpc>
              <a:spcBef>
                <a:spcPts val="0"/>
              </a:spcBef>
              <a:spcAft>
                <a:spcPts val="0"/>
              </a:spcAft>
              <a:buClr>
                <a:schemeClr val="dk1"/>
              </a:buClr>
              <a:buSzPct val="100000"/>
              <a:buChar char="•"/>
            </a:pPr>
            <a:r>
              <a:rPr lang="en-US" dirty="0"/>
              <a:t>Cheatham, G.A; Santos, R.M; </a:t>
            </a:r>
            <a:r>
              <a:rPr lang="en-US" dirty="0" err="1"/>
              <a:t>Kerkutluoglu</a:t>
            </a:r>
            <a:r>
              <a:rPr lang="en-US" dirty="0"/>
              <a:t>, A.(2012). </a:t>
            </a:r>
            <a:r>
              <a:rPr lang="en-US" i="1" dirty="0">
                <a:hlinkClick r:id="rId3"/>
              </a:rPr>
              <a:t>Review of Comparison Studies Investigating Bilingualism and Bilingual Instruction for Students with Disabilities</a:t>
            </a:r>
            <a:r>
              <a:rPr lang="en-US" dirty="0">
                <a:hlinkClick r:id="rId3"/>
              </a:rPr>
              <a:t>.</a:t>
            </a:r>
            <a:r>
              <a:rPr lang="en-US" dirty="0"/>
              <a:t> Focus on Exceptional Children, 45(303), 1-12 </a:t>
            </a:r>
            <a:endParaRPr dirty="0"/>
          </a:p>
          <a:p>
            <a:pPr marL="228600" lvl="0" indent="-228600" algn="l" rtl="0">
              <a:lnSpc>
                <a:spcPct val="150000"/>
              </a:lnSpc>
              <a:spcBef>
                <a:spcPts val="1000"/>
              </a:spcBef>
              <a:spcAft>
                <a:spcPts val="0"/>
              </a:spcAft>
              <a:buClr>
                <a:schemeClr val="dk1"/>
              </a:buClr>
              <a:buSzPct val="100000"/>
              <a:buChar char="•"/>
            </a:pPr>
            <a:r>
              <a:rPr lang="en-US" u="sng" dirty="0">
                <a:solidFill>
                  <a:schemeClr val="hlink"/>
                </a:solidFill>
                <a:latin typeface="Calibri"/>
                <a:ea typeface="Calibri"/>
                <a:cs typeface="Calibri"/>
                <a:sym typeface="Calibri"/>
                <a:hlinkClick r:id="rId4"/>
              </a:rPr>
              <a:t>Iris Center: Evaluating Dual Language Learners</a:t>
            </a:r>
            <a:endParaRPr dirty="0">
              <a:latin typeface="Calibri"/>
              <a:ea typeface="Calibri"/>
              <a:cs typeface="Calibri"/>
              <a:sym typeface="Calibri"/>
            </a:endParaRPr>
          </a:p>
          <a:p>
            <a:pPr marL="228600" lvl="0" indent="-228600" algn="l" rtl="0">
              <a:lnSpc>
                <a:spcPct val="150000"/>
              </a:lnSpc>
              <a:spcBef>
                <a:spcPts val="1000"/>
              </a:spcBef>
              <a:spcAft>
                <a:spcPts val="0"/>
              </a:spcAft>
              <a:buClr>
                <a:schemeClr val="dk1"/>
              </a:buClr>
              <a:buSzPct val="100000"/>
              <a:buChar char="•"/>
            </a:pPr>
            <a:r>
              <a:rPr lang="en-US" dirty="0"/>
              <a:t>Linder, T. (2000). </a:t>
            </a:r>
            <a:r>
              <a:rPr lang="en-US" i="1" dirty="0"/>
              <a:t>Transdisciplinary play-based assessment.</a:t>
            </a:r>
            <a:r>
              <a:rPr lang="en-US" dirty="0"/>
              <a:t> In K. </a:t>
            </a:r>
            <a:r>
              <a:rPr lang="en-US" dirty="0" err="1"/>
              <a:t>Gitlin</a:t>
            </a:r>
            <a:r>
              <a:rPr lang="en-US" dirty="0"/>
              <a:t>-Weiner, A. </a:t>
            </a:r>
            <a:r>
              <a:rPr lang="en-US" dirty="0" err="1"/>
              <a:t>Sandgrund</a:t>
            </a:r>
            <a:r>
              <a:rPr lang="en-US" dirty="0"/>
              <a:t>, &amp; C. Schaefer (Eds.), </a:t>
            </a:r>
            <a:r>
              <a:rPr lang="en-US" i="1" dirty="0"/>
              <a:t>Play diagnosis and assessment</a:t>
            </a:r>
            <a:r>
              <a:rPr lang="en-US" dirty="0"/>
              <a:t> (p. 139–166). John Wiley &amp; Sons, Inc.</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Objectives</a:t>
            </a:r>
            <a:endParaRPr dirty="0"/>
          </a:p>
        </p:txBody>
      </p:sp>
      <p:sp>
        <p:nvSpPr>
          <p:cNvPr id="78" name="Google Shape;78;p3"/>
          <p:cNvSpPr txBox="1">
            <a:spLocks noGrp="1"/>
          </p:cNvSpPr>
          <p:nvPr>
            <p:ph idx="1"/>
          </p:nvPr>
        </p:nvSpPr>
        <p:spPr>
          <a:xfrm>
            <a:off x="628650" y="1442434"/>
            <a:ext cx="7886700" cy="4734529"/>
          </a:xfrm>
          <a:prstGeom prst="rect">
            <a:avLst/>
          </a:prstGeom>
          <a:noFill/>
          <a:ln>
            <a:noFill/>
          </a:ln>
        </p:spPr>
        <p:txBody>
          <a:bodyPr spcFirstLastPara="1" wrap="square" lIns="91425" tIns="45700" rIns="91425" bIns="45700" anchor="t" anchorCtr="0">
            <a:noAutofit/>
          </a:bodyPr>
          <a:lstStyle/>
          <a:p>
            <a:pPr marL="228600" lvl="0" indent="-228600" algn="l" rtl="0">
              <a:lnSpc>
                <a:spcPct val="150000"/>
              </a:lnSpc>
              <a:spcBef>
                <a:spcPts val="0"/>
              </a:spcBef>
              <a:spcAft>
                <a:spcPts val="0"/>
              </a:spcAft>
              <a:buClr>
                <a:schemeClr val="dk1"/>
              </a:buClr>
              <a:buSzPts val="1800"/>
              <a:buChar char="•"/>
            </a:pPr>
            <a:r>
              <a:rPr lang="en-US" sz="1800" dirty="0"/>
              <a:t>Describe the legal basis for assessment in Part C and Part B (619).</a:t>
            </a:r>
            <a:endParaRPr dirty="0"/>
          </a:p>
          <a:p>
            <a:pPr marL="228600" lvl="0" indent="-228600" algn="l" rtl="0">
              <a:lnSpc>
                <a:spcPct val="150000"/>
              </a:lnSpc>
              <a:spcBef>
                <a:spcPts val="1000"/>
              </a:spcBef>
              <a:spcAft>
                <a:spcPts val="0"/>
              </a:spcAft>
              <a:buClr>
                <a:schemeClr val="dk1"/>
              </a:buClr>
              <a:buSzPts val="1800"/>
              <a:buChar char="•"/>
            </a:pPr>
            <a:r>
              <a:rPr lang="en-US" sz="1800" dirty="0"/>
              <a:t>Describe ethical principles to guide the assessment process in Part C /Part B (619).</a:t>
            </a:r>
            <a:endParaRPr dirty="0"/>
          </a:p>
          <a:p>
            <a:pPr marL="228600" lvl="0" indent="-228600" algn="l" rtl="0">
              <a:lnSpc>
                <a:spcPct val="150000"/>
              </a:lnSpc>
              <a:spcBef>
                <a:spcPts val="1000"/>
              </a:spcBef>
              <a:spcAft>
                <a:spcPts val="0"/>
              </a:spcAft>
              <a:buClr>
                <a:schemeClr val="dk1"/>
              </a:buClr>
              <a:buSzPts val="1800"/>
              <a:buChar char="•"/>
            </a:pPr>
            <a:r>
              <a:rPr lang="en-US" sz="1800" dirty="0"/>
              <a:t>List the purpose and examples of formal assessment tools used in EI/ECSE.</a:t>
            </a:r>
            <a:endParaRPr dirty="0"/>
          </a:p>
          <a:p>
            <a:pPr marL="228600" lvl="0" indent="-228600" algn="l" rtl="0">
              <a:lnSpc>
                <a:spcPct val="150000"/>
              </a:lnSpc>
              <a:spcBef>
                <a:spcPts val="1000"/>
              </a:spcBef>
              <a:spcAft>
                <a:spcPts val="0"/>
              </a:spcAft>
              <a:buClr>
                <a:schemeClr val="dk1"/>
              </a:buClr>
              <a:buSzPts val="1800"/>
              <a:buChar char="•"/>
            </a:pPr>
            <a:r>
              <a:rPr lang="en-US" sz="1800" dirty="0"/>
              <a:t>List the purpose and examples of informal assessment tools used in EI/ECSE.</a:t>
            </a:r>
            <a:endParaRPr dirty="0"/>
          </a:p>
          <a:p>
            <a:pPr marL="228600" lvl="0" indent="-228600" algn="l" rtl="0">
              <a:lnSpc>
                <a:spcPct val="150000"/>
              </a:lnSpc>
              <a:spcBef>
                <a:spcPts val="1000"/>
              </a:spcBef>
              <a:spcAft>
                <a:spcPts val="0"/>
              </a:spcAft>
              <a:buClr>
                <a:schemeClr val="dk1"/>
              </a:buClr>
              <a:buSzPts val="1800"/>
              <a:buChar char="•"/>
            </a:pPr>
            <a:r>
              <a:rPr lang="en-US" sz="1800" dirty="0"/>
              <a:t>Identify assessment principles and strategies to use when assessing children who are culturally and linguistically diverse.</a:t>
            </a:r>
            <a:endParaRPr dirty="0"/>
          </a:p>
          <a:p>
            <a:pPr marL="228600" lvl="0" indent="-228600" algn="l" rtl="0">
              <a:lnSpc>
                <a:spcPct val="150000"/>
              </a:lnSpc>
              <a:spcBef>
                <a:spcPts val="1000"/>
              </a:spcBef>
              <a:spcAft>
                <a:spcPts val="0"/>
              </a:spcAft>
              <a:buClr>
                <a:schemeClr val="dk1"/>
              </a:buClr>
              <a:buSzPts val="1800"/>
              <a:buChar char="•"/>
            </a:pPr>
            <a:r>
              <a:rPr lang="en-US" sz="1800" dirty="0"/>
              <a:t>Describe how to ensure the assessment process is responsive to the characteristics of the young child, family, and program.</a:t>
            </a:r>
            <a:endParaRP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39"/>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spcBef>
                <a:spcPts val="0"/>
              </a:spcBef>
              <a:buClr>
                <a:srgbClr val="000000"/>
              </a:buClr>
              <a:buSzPts val="3600"/>
            </a:pPr>
            <a:r>
              <a:rPr lang="en-US" sz="3600" dirty="0"/>
              <a:t>References and Resources</a:t>
            </a:r>
            <a:endParaRPr dirty="0"/>
          </a:p>
        </p:txBody>
      </p:sp>
      <p:sp>
        <p:nvSpPr>
          <p:cNvPr id="316" name="Google Shape;316;p39"/>
          <p:cNvSpPr txBox="1">
            <a:spLocks noGrp="1"/>
          </p:cNvSpPr>
          <p:nvPr>
            <p:ph idx="1"/>
          </p:nvPr>
        </p:nvSpPr>
        <p:spPr>
          <a:xfrm>
            <a:off x="628650" y="1609725"/>
            <a:ext cx="7886700" cy="4567238"/>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McLean, M.E; </a:t>
            </a:r>
            <a:r>
              <a:rPr lang="en-US" dirty="0" err="1"/>
              <a:t>Wolery</a:t>
            </a:r>
            <a:r>
              <a:rPr lang="en-US" dirty="0"/>
              <a:t>, M., Bailey, D.B. (2004). </a:t>
            </a:r>
            <a:r>
              <a:rPr lang="en-US" i="1" dirty="0"/>
              <a:t>Assessing Infants and Preschoolers with Special Needs. </a:t>
            </a:r>
            <a:r>
              <a:rPr lang="en-US" dirty="0"/>
              <a:t>Brookes</a:t>
            </a:r>
            <a:endParaRPr dirty="0"/>
          </a:p>
          <a:p>
            <a:pPr marL="228600" lvl="0" indent="-228600" algn="l" rtl="0">
              <a:lnSpc>
                <a:spcPct val="150000"/>
              </a:lnSpc>
              <a:spcBef>
                <a:spcPts val="1000"/>
              </a:spcBef>
              <a:spcAft>
                <a:spcPts val="0"/>
              </a:spcAft>
              <a:buClr>
                <a:schemeClr val="dk1"/>
              </a:buClr>
              <a:buSzPts val="2800"/>
              <a:buChar char="•"/>
            </a:pPr>
            <a:r>
              <a:rPr lang="en-US" dirty="0"/>
              <a:t>Pena, E.D., Halle, T.G., (2011). </a:t>
            </a:r>
            <a:r>
              <a:rPr lang="en-US" i="1" dirty="0"/>
              <a:t>Assessing Preschool Dual Language Learners: Traveling a </a:t>
            </a:r>
            <a:r>
              <a:rPr lang="en-US" i="1" dirty="0" err="1"/>
              <a:t>Multiforked</a:t>
            </a:r>
            <a:r>
              <a:rPr lang="en-US" i="1" dirty="0"/>
              <a:t> Road. Child Development Perspectives, 5(1), 28-32</a:t>
            </a:r>
            <a:endParaRP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68BDD-7C46-4A80-8131-E5933DDC4BD7}"/>
              </a:ext>
            </a:extLst>
          </p:cNvPr>
          <p:cNvSpPr txBox="1">
            <a:spLocks/>
          </p:cNvSpPr>
          <p:nvPr/>
        </p:nvSpPr>
        <p:spPr>
          <a:xfrm>
            <a:off x="628650" y="763929"/>
            <a:ext cx="7886700" cy="926760"/>
          </a:xfrm>
          <a:prstGeom prst="rect">
            <a:avLst/>
          </a:prstGeom>
        </p:spPr>
        <p:txBody>
          <a:bodyPr>
            <a:normAutofit/>
          </a:bodyPr>
          <a:lstStyle>
            <a:lvl1pPr algn="l" defTabSz="914400" rtl="0" eaLnBrk="1" latinLnBrk="0" hangingPunct="1">
              <a:lnSpc>
                <a:spcPct val="90000"/>
              </a:lnSpc>
              <a:spcBef>
                <a:spcPct val="0"/>
              </a:spcBef>
              <a:buNone/>
              <a:defRPr sz="4400" b="1" kern="1200">
                <a:solidFill>
                  <a:srgbClr val="121F88"/>
                </a:solidFill>
                <a:latin typeface="+mj-lt"/>
                <a:ea typeface="+mj-ea"/>
                <a:cs typeface="+mj-cs"/>
              </a:defRPr>
            </a:lvl1pPr>
          </a:lstStyle>
          <a:p>
            <a:pPr algn="ctr"/>
            <a:r>
              <a:rPr lang="en-US" sz="3600" dirty="0">
                <a:latin typeface="+mn-lt"/>
              </a:rPr>
              <a:t>Disclaimer</a:t>
            </a:r>
          </a:p>
        </p:txBody>
      </p:sp>
    </p:spTree>
    <p:extLst>
      <p:ext uri="{BB962C8B-B14F-4D97-AF65-F5344CB8AC3E}">
        <p14:creationId xmlns:p14="http://schemas.microsoft.com/office/powerpoint/2010/main" val="1243859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4"/>
          <p:cNvSpPr txBox="1">
            <a:spLocks noGrp="1"/>
          </p:cNvSpPr>
          <p:nvPr>
            <p:ph type="title"/>
          </p:nvPr>
        </p:nvSpPr>
        <p:spPr>
          <a:prstGeom prst="rect">
            <a:avLst/>
          </a:prstGeom>
          <a:noFill/>
          <a:ln>
            <a:noFill/>
          </a:ln>
        </p:spPr>
        <p:txBody>
          <a:bodyPr spcFirstLastPara="1" wrap="square" lIns="90475" tIns="44450" rIns="90475" bIns="4445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Definitions</a:t>
            </a:r>
            <a:endParaRPr dirty="0"/>
          </a:p>
        </p:txBody>
      </p:sp>
      <p:sp>
        <p:nvSpPr>
          <p:cNvPr id="84" name="Google Shape;84;p4"/>
          <p:cNvSpPr txBox="1">
            <a:spLocks noGrp="1"/>
          </p:cNvSpPr>
          <p:nvPr>
            <p:ph idx="1"/>
          </p:nvPr>
        </p:nvSpPr>
        <p:spPr>
          <a:xfrm>
            <a:off x="628650" y="1428750"/>
            <a:ext cx="7886700" cy="4748213"/>
          </a:xfrm>
          <a:prstGeom prst="rect">
            <a:avLst/>
          </a:prstGeom>
          <a:noFill/>
          <a:ln>
            <a:noFill/>
          </a:ln>
        </p:spPr>
        <p:txBody>
          <a:bodyPr spcFirstLastPara="1" wrap="square" lIns="90475" tIns="44450" rIns="90475" bIns="44450" anchor="t" anchorCtr="0">
            <a:noAutofit/>
          </a:bodyPr>
          <a:lstStyle/>
          <a:p>
            <a:pPr marL="228600" lvl="0" indent="-228600" algn="l" rtl="0">
              <a:lnSpc>
                <a:spcPct val="150000"/>
              </a:lnSpc>
              <a:spcBef>
                <a:spcPts val="0"/>
              </a:spcBef>
              <a:spcAft>
                <a:spcPts val="0"/>
              </a:spcAft>
              <a:buClr>
                <a:schemeClr val="dk1"/>
              </a:buClr>
              <a:buSzPts val="2800"/>
              <a:buChar char="•"/>
            </a:pPr>
            <a:r>
              <a:rPr lang="en-US" dirty="0"/>
              <a:t>Assessment:  Gathering quantitative and qualitative information for purposes of educational decision-making</a:t>
            </a:r>
            <a:endParaRPr dirty="0"/>
          </a:p>
          <a:p>
            <a:pPr marL="228600" lvl="0" indent="-228600" algn="l" rtl="0">
              <a:lnSpc>
                <a:spcPct val="150000"/>
              </a:lnSpc>
              <a:spcBef>
                <a:spcPts val="1000"/>
              </a:spcBef>
              <a:spcAft>
                <a:spcPts val="0"/>
              </a:spcAft>
              <a:buClr>
                <a:schemeClr val="dk1"/>
              </a:buClr>
              <a:buSzPts val="2800"/>
              <a:buChar char="•"/>
            </a:pPr>
            <a:r>
              <a:rPr lang="en-US" dirty="0"/>
              <a:t>Standardized Test: Reliability established by obtaining an average score of a significantly large number of individuals as a standard of comparison</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4">
                                            <p:txEl>
                                              <p:pRg st="0" end="0"/>
                                            </p:txEl>
                                          </p:spTgt>
                                        </p:tgtEl>
                                        <p:attrNameLst>
                                          <p:attrName>style.visibility</p:attrName>
                                        </p:attrNameLst>
                                      </p:cBhvr>
                                      <p:to>
                                        <p:strVal val="visible"/>
                                      </p:to>
                                    </p:set>
                                    <p:animEffect transition="in" filter="fade">
                                      <p:cBhvr>
                                        <p:cTn id="7" dur="2000"/>
                                        <p:tgtEl>
                                          <p:spTgt spid="8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4">
                                            <p:txEl>
                                              <p:pRg st="1" end="1"/>
                                            </p:txEl>
                                          </p:spTgt>
                                        </p:tgtEl>
                                        <p:attrNameLst>
                                          <p:attrName>style.visibility</p:attrName>
                                        </p:attrNameLst>
                                      </p:cBhvr>
                                      <p:to>
                                        <p:strVal val="visible"/>
                                      </p:to>
                                    </p:set>
                                    <p:animEffect transition="in" filter="fade">
                                      <p:cBhvr>
                                        <p:cTn id="12" dur="2000"/>
                                        <p:tgtEl>
                                          <p:spTgt spid="8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spcBef>
                <a:spcPts val="0"/>
              </a:spcBef>
              <a:buClr>
                <a:schemeClr val="dk1"/>
              </a:buClr>
              <a:buSzPts val="3600"/>
            </a:pPr>
            <a:r>
              <a:rPr lang="en-US" sz="3600" dirty="0"/>
              <a:t>Legal Basis for Assessment in Part B/619 and Part C of IDEA</a:t>
            </a:r>
            <a:endParaRPr dirty="0"/>
          </a:p>
        </p:txBody>
      </p:sp>
      <p:sp>
        <p:nvSpPr>
          <p:cNvPr id="91" name="Google Shape;91;p5"/>
          <p:cNvSpPr txBox="1">
            <a:spLocks noGrp="1"/>
          </p:cNvSpPr>
          <p:nvPr>
            <p:ph idx="1"/>
          </p:nvPr>
        </p:nvSpPr>
        <p:spPr>
          <a:xfrm>
            <a:off x="628650" y="1584101"/>
            <a:ext cx="8146860" cy="4592862"/>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400"/>
              <a:buChar char="•"/>
            </a:pPr>
            <a:r>
              <a:rPr lang="en-US" sz="2400" b="1" dirty="0"/>
              <a:t>1975 – PL 94-152</a:t>
            </a:r>
            <a:r>
              <a:rPr lang="en-US" sz="2400" dirty="0"/>
              <a:t>: Education of All Handicapped Children Act</a:t>
            </a:r>
            <a:endParaRPr dirty="0"/>
          </a:p>
          <a:p>
            <a:pPr marL="228600" lvl="0" indent="-228600" algn="l" rtl="0">
              <a:lnSpc>
                <a:spcPct val="150000"/>
              </a:lnSpc>
              <a:spcBef>
                <a:spcPts val="1000"/>
              </a:spcBef>
              <a:spcAft>
                <a:spcPts val="0"/>
              </a:spcAft>
              <a:buClr>
                <a:schemeClr val="dk1"/>
              </a:buClr>
              <a:buSzPts val="2400"/>
              <a:buChar char="•"/>
            </a:pPr>
            <a:r>
              <a:rPr lang="en-US" sz="2400" b="1" dirty="0"/>
              <a:t>1986 – PL 99-457</a:t>
            </a:r>
            <a:r>
              <a:rPr lang="en-US" sz="2400" dirty="0"/>
              <a:t>: Mandated FAPE for 3-5 (Part B/619), incentives for serving infants and toddlers  (Part H)</a:t>
            </a:r>
            <a:endParaRPr dirty="0"/>
          </a:p>
          <a:p>
            <a:pPr marL="228600" lvl="0" indent="-228600" algn="l" rtl="0">
              <a:lnSpc>
                <a:spcPct val="150000"/>
              </a:lnSpc>
              <a:spcBef>
                <a:spcPts val="1000"/>
              </a:spcBef>
              <a:spcAft>
                <a:spcPts val="0"/>
              </a:spcAft>
              <a:buClr>
                <a:schemeClr val="dk1"/>
              </a:buClr>
              <a:buSzPts val="2400"/>
              <a:buChar char="•"/>
            </a:pPr>
            <a:r>
              <a:rPr lang="en-US" sz="2400" b="1" dirty="0"/>
              <a:t>1990 – PL 102-119 </a:t>
            </a:r>
            <a:r>
              <a:rPr lang="en-US" sz="2400" dirty="0"/>
              <a:t>Reauthorized and extended Part H and amended Part B/619</a:t>
            </a:r>
            <a:endParaRPr dirty="0"/>
          </a:p>
          <a:p>
            <a:pPr marL="228600" lvl="0" indent="-228600" algn="l" rtl="0">
              <a:lnSpc>
                <a:spcPct val="150000"/>
              </a:lnSpc>
              <a:spcBef>
                <a:spcPts val="1000"/>
              </a:spcBef>
              <a:spcAft>
                <a:spcPts val="0"/>
              </a:spcAft>
              <a:buClr>
                <a:schemeClr val="dk1"/>
              </a:buClr>
              <a:buSzPts val="2400"/>
              <a:buChar char="•"/>
            </a:pPr>
            <a:r>
              <a:rPr lang="en-US" sz="2400" b="1" dirty="0"/>
              <a:t>1997 – PL 105-17/IDEA ‘97</a:t>
            </a:r>
            <a:r>
              <a:rPr lang="en-US" sz="2400" dirty="0"/>
              <a:t> reauthorized IDEA, changed Part H to Part C and strengthened expectations</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6"/>
          <p:cNvSpPr txBox="1">
            <a:spLocks noGrp="1"/>
          </p:cNvSpPr>
          <p:nvPr>
            <p:ph type="title"/>
          </p:nvPr>
        </p:nvSpPr>
        <p:spPr>
          <a:prstGeom prst="rect">
            <a:avLst/>
          </a:prstGeom>
          <a:noFill/>
          <a:ln>
            <a:noFill/>
          </a:ln>
        </p:spPr>
        <p:txBody>
          <a:bodyPr spcFirstLastPara="1" wrap="square" lIns="90475" tIns="44450" rIns="90475" bIns="44450" anchor="ctr" anchorCtr="0">
            <a:normAutofit/>
          </a:bodyPr>
          <a:lstStyle/>
          <a:p>
            <a:pPr lvl="0" algn="ctr">
              <a:spcBef>
                <a:spcPts val="0"/>
              </a:spcBef>
              <a:buClr>
                <a:schemeClr val="dk1"/>
              </a:buClr>
              <a:buSzPts val="3600"/>
            </a:pPr>
            <a:r>
              <a:rPr lang="en-US" sz="3600" dirty="0"/>
              <a:t>Non-Discriminatory Practices</a:t>
            </a:r>
            <a:endParaRPr dirty="0"/>
          </a:p>
        </p:txBody>
      </p:sp>
      <p:sp>
        <p:nvSpPr>
          <p:cNvPr id="97" name="Google Shape;97;p6"/>
          <p:cNvSpPr txBox="1">
            <a:spLocks noGrp="1"/>
          </p:cNvSpPr>
          <p:nvPr>
            <p:ph idx="1"/>
          </p:nvPr>
        </p:nvSpPr>
        <p:spPr>
          <a:xfrm>
            <a:off x="628650" y="1537398"/>
            <a:ext cx="7886700" cy="4639565"/>
          </a:xfrm>
          <a:prstGeom prst="rect">
            <a:avLst/>
          </a:prstGeom>
          <a:noFill/>
          <a:ln>
            <a:noFill/>
          </a:ln>
        </p:spPr>
        <p:txBody>
          <a:bodyPr spcFirstLastPara="1" wrap="square" lIns="90475" tIns="44450" rIns="90475" bIns="4445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Part C (under 3 years)</a:t>
            </a:r>
            <a:endParaRPr dirty="0"/>
          </a:p>
          <a:p>
            <a:pPr marL="685800" lvl="1" indent="-228600" algn="l" rtl="0">
              <a:lnSpc>
                <a:spcPct val="150000"/>
              </a:lnSpc>
              <a:spcBef>
                <a:spcPts val="500"/>
              </a:spcBef>
              <a:spcAft>
                <a:spcPts val="0"/>
              </a:spcAft>
              <a:buClr>
                <a:schemeClr val="dk1"/>
              </a:buClr>
              <a:buSzPts val="2800"/>
              <a:buChar char="•"/>
            </a:pPr>
            <a:r>
              <a:rPr lang="en-US" sz="2800" dirty="0"/>
              <a:t>Native language/other communication mode</a:t>
            </a:r>
            <a:endParaRPr dirty="0"/>
          </a:p>
          <a:p>
            <a:pPr marL="685800" lvl="1" indent="-228600" algn="l" rtl="0">
              <a:lnSpc>
                <a:spcPct val="150000"/>
              </a:lnSpc>
              <a:spcBef>
                <a:spcPts val="500"/>
              </a:spcBef>
              <a:spcAft>
                <a:spcPts val="0"/>
              </a:spcAft>
              <a:buClr>
                <a:schemeClr val="dk1"/>
              </a:buClr>
              <a:buSzPts val="2800"/>
              <a:buChar char="•"/>
            </a:pPr>
            <a:r>
              <a:rPr lang="en-US" sz="2800" dirty="0"/>
              <a:t>Administered by qualified personnel</a:t>
            </a:r>
            <a:endParaRPr dirty="0"/>
          </a:p>
          <a:p>
            <a:pPr marL="685800" lvl="1" indent="-228600" algn="l" rtl="0">
              <a:lnSpc>
                <a:spcPct val="150000"/>
              </a:lnSpc>
              <a:spcBef>
                <a:spcPts val="500"/>
              </a:spcBef>
              <a:spcAft>
                <a:spcPts val="0"/>
              </a:spcAft>
              <a:buClr>
                <a:schemeClr val="dk1"/>
              </a:buClr>
              <a:buSzPts val="2800"/>
              <a:buChar char="•"/>
            </a:pPr>
            <a:r>
              <a:rPr lang="en-US" sz="2800" dirty="0"/>
              <a:t>No single procedure is sole eligibility criterion</a:t>
            </a:r>
            <a:endParaRPr dirty="0"/>
          </a:p>
          <a:p>
            <a:pPr marL="685800" lvl="1" indent="-228600" algn="l" rtl="0">
              <a:lnSpc>
                <a:spcPct val="150000"/>
              </a:lnSpc>
              <a:spcBef>
                <a:spcPts val="500"/>
              </a:spcBef>
              <a:spcAft>
                <a:spcPts val="0"/>
              </a:spcAft>
              <a:buClr>
                <a:schemeClr val="dk1"/>
              </a:buClr>
              <a:buSzPts val="2800"/>
              <a:buChar char="•"/>
            </a:pPr>
            <a:r>
              <a:rPr lang="en-US" sz="2800" dirty="0"/>
              <a:t>Procedures not racially or culturally biased</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animEffect transition="in" filter="fade">
                                      <p:cBhvr>
                                        <p:cTn id="7" dur="2000"/>
                                        <p:tgtEl>
                                          <p:spTgt spid="9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7">
                                            <p:txEl>
                                              <p:pRg st="1" end="1"/>
                                            </p:txEl>
                                          </p:spTgt>
                                        </p:tgtEl>
                                        <p:attrNameLst>
                                          <p:attrName>style.visibility</p:attrName>
                                        </p:attrNameLst>
                                      </p:cBhvr>
                                      <p:to>
                                        <p:strVal val="visible"/>
                                      </p:to>
                                    </p:set>
                                    <p:animEffect transition="in" filter="fade">
                                      <p:cBhvr>
                                        <p:cTn id="12" dur="2000"/>
                                        <p:tgtEl>
                                          <p:spTgt spid="9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7">
                                            <p:txEl>
                                              <p:pRg st="2" end="2"/>
                                            </p:txEl>
                                          </p:spTgt>
                                        </p:tgtEl>
                                        <p:attrNameLst>
                                          <p:attrName>style.visibility</p:attrName>
                                        </p:attrNameLst>
                                      </p:cBhvr>
                                      <p:to>
                                        <p:strVal val="visible"/>
                                      </p:to>
                                    </p:set>
                                    <p:animEffect transition="in" filter="fade">
                                      <p:cBhvr>
                                        <p:cTn id="17" dur="2000"/>
                                        <p:tgtEl>
                                          <p:spTgt spid="9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7">
                                            <p:txEl>
                                              <p:pRg st="3" end="3"/>
                                            </p:txEl>
                                          </p:spTgt>
                                        </p:tgtEl>
                                        <p:attrNameLst>
                                          <p:attrName>style.visibility</p:attrName>
                                        </p:attrNameLst>
                                      </p:cBhvr>
                                      <p:to>
                                        <p:strVal val="visible"/>
                                      </p:to>
                                    </p:set>
                                    <p:animEffect transition="in" filter="fade">
                                      <p:cBhvr>
                                        <p:cTn id="22" dur="2000"/>
                                        <p:tgtEl>
                                          <p:spTgt spid="9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7">
                                            <p:txEl>
                                              <p:pRg st="4" end="4"/>
                                            </p:txEl>
                                          </p:spTgt>
                                        </p:tgtEl>
                                        <p:attrNameLst>
                                          <p:attrName>style.visibility</p:attrName>
                                        </p:attrNameLst>
                                      </p:cBhvr>
                                      <p:to>
                                        <p:strVal val="visible"/>
                                      </p:to>
                                    </p:set>
                                    <p:animEffect transition="in" filter="fade">
                                      <p:cBhvr>
                                        <p:cTn id="27" dur="2000"/>
                                        <p:tgtEl>
                                          <p:spTgt spid="9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Non-Discriminatory Practices</a:t>
            </a:r>
            <a:endParaRPr dirty="0"/>
          </a:p>
        </p:txBody>
      </p:sp>
      <p:sp>
        <p:nvSpPr>
          <p:cNvPr id="104" name="Google Shape;104;p7"/>
          <p:cNvSpPr txBox="1">
            <a:spLocks noGrp="1"/>
          </p:cNvSpPr>
          <p:nvPr>
            <p:ph idx="1"/>
          </p:nvPr>
        </p:nvSpPr>
        <p:spPr>
          <a:xfrm>
            <a:off x="628650" y="1376624"/>
            <a:ext cx="7886700" cy="4800339"/>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150000"/>
              </a:lnSpc>
              <a:spcBef>
                <a:spcPts val="0"/>
              </a:spcBef>
              <a:spcAft>
                <a:spcPts val="0"/>
              </a:spcAft>
              <a:buClr>
                <a:schemeClr val="dk1"/>
              </a:buClr>
              <a:buSzPts val="2400"/>
              <a:buNone/>
            </a:pPr>
            <a:r>
              <a:rPr lang="en-US" sz="2400" dirty="0"/>
              <a:t>Part B (Preschool)</a:t>
            </a:r>
            <a:endParaRPr dirty="0"/>
          </a:p>
          <a:p>
            <a:pPr marL="685800" lvl="1" indent="-228600" algn="l" rtl="0">
              <a:lnSpc>
                <a:spcPct val="150000"/>
              </a:lnSpc>
              <a:spcBef>
                <a:spcPts val="500"/>
              </a:spcBef>
              <a:spcAft>
                <a:spcPts val="0"/>
              </a:spcAft>
              <a:buClr>
                <a:schemeClr val="dk1"/>
              </a:buClr>
              <a:buSzPts val="2400"/>
              <a:buChar char="•"/>
            </a:pPr>
            <a:r>
              <a:rPr lang="en-US" dirty="0"/>
              <a:t>Native language/other communication mode</a:t>
            </a:r>
            <a:endParaRPr dirty="0"/>
          </a:p>
          <a:p>
            <a:pPr marL="685800" lvl="1" indent="-228600" algn="l" rtl="0">
              <a:lnSpc>
                <a:spcPct val="150000"/>
              </a:lnSpc>
              <a:spcBef>
                <a:spcPts val="500"/>
              </a:spcBef>
              <a:spcAft>
                <a:spcPts val="0"/>
              </a:spcAft>
              <a:buClr>
                <a:schemeClr val="dk1"/>
              </a:buClr>
              <a:buSzPts val="2400"/>
              <a:buChar char="•"/>
            </a:pPr>
            <a:r>
              <a:rPr lang="en-US" dirty="0"/>
              <a:t>Administered by qualified personnel</a:t>
            </a:r>
            <a:endParaRPr dirty="0"/>
          </a:p>
          <a:p>
            <a:pPr marL="685800" lvl="1" indent="-228600" algn="l" rtl="0">
              <a:lnSpc>
                <a:spcPct val="150000"/>
              </a:lnSpc>
              <a:spcBef>
                <a:spcPts val="500"/>
              </a:spcBef>
              <a:spcAft>
                <a:spcPts val="0"/>
              </a:spcAft>
              <a:buClr>
                <a:schemeClr val="dk1"/>
              </a:buClr>
              <a:buSzPts val="2400"/>
              <a:buChar char="•"/>
            </a:pPr>
            <a:r>
              <a:rPr lang="en-US" dirty="0"/>
              <a:t>No single procedure is sole eligibility criterion</a:t>
            </a:r>
            <a:endParaRPr dirty="0"/>
          </a:p>
          <a:p>
            <a:pPr marL="685800" lvl="1" indent="-228600" algn="l" rtl="0">
              <a:lnSpc>
                <a:spcPct val="150000"/>
              </a:lnSpc>
              <a:spcBef>
                <a:spcPts val="500"/>
              </a:spcBef>
              <a:spcAft>
                <a:spcPts val="0"/>
              </a:spcAft>
              <a:buClr>
                <a:schemeClr val="dk1"/>
              </a:buClr>
              <a:buSzPts val="2400"/>
              <a:buChar char="•"/>
            </a:pPr>
            <a:r>
              <a:rPr lang="en-US" dirty="0"/>
              <a:t>Procedures not biased against the disability</a:t>
            </a:r>
            <a:endParaRPr dirty="0"/>
          </a:p>
          <a:p>
            <a:pPr marL="685800" lvl="1" indent="-228600" algn="l" rtl="0">
              <a:lnSpc>
                <a:spcPct val="150000"/>
              </a:lnSpc>
              <a:spcBef>
                <a:spcPts val="500"/>
              </a:spcBef>
              <a:spcAft>
                <a:spcPts val="0"/>
              </a:spcAft>
              <a:buClr>
                <a:schemeClr val="dk1"/>
              </a:buClr>
              <a:buSzPts val="2400"/>
              <a:buChar char="•"/>
            </a:pPr>
            <a:r>
              <a:rPr lang="en-US" dirty="0"/>
              <a:t>Use of multidisciplinary team, including an expert in suspected disability</a:t>
            </a:r>
            <a:endParaRPr dirty="0"/>
          </a:p>
          <a:p>
            <a:pPr marL="685800" lvl="1" indent="-228600" algn="l" rtl="0">
              <a:lnSpc>
                <a:spcPct val="150000"/>
              </a:lnSpc>
              <a:spcBef>
                <a:spcPts val="500"/>
              </a:spcBef>
              <a:spcAft>
                <a:spcPts val="0"/>
              </a:spcAft>
              <a:buClr>
                <a:schemeClr val="dk1"/>
              </a:buClr>
              <a:buSzPts val="2400"/>
              <a:buChar char="•"/>
            </a:pPr>
            <a:r>
              <a:rPr lang="en-US" dirty="0"/>
              <a:t>Tests validated for intended use</a:t>
            </a:r>
            <a:endParaRPr dirty="0"/>
          </a:p>
          <a:p>
            <a:pPr marL="228600" lvl="0" indent="-69850" algn="l" rtl="0">
              <a:lnSpc>
                <a:spcPct val="90000"/>
              </a:lnSpc>
              <a:spcBef>
                <a:spcPts val="1000"/>
              </a:spcBef>
              <a:spcAft>
                <a:spcPts val="0"/>
              </a:spcAft>
              <a:buClr>
                <a:schemeClr val="dk1"/>
              </a:buClr>
              <a:buSzPts val="2500"/>
              <a:buNone/>
            </a:pPr>
            <a:endParaRPr sz="2500" dirty="0">
              <a:latin typeface="Verdana"/>
              <a:ea typeface="Verdana"/>
              <a:cs typeface="Verdana"/>
              <a:sym typeface="Verdan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4">
                                            <p:txEl>
                                              <p:pRg st="0" end="0"/>
                                            </p:txEl>
                                          </p:spTgt>
                                        </p:tgtEl>
                                        <p:attrNameLst>
                                          <p:attrName>style.visibility</p:attrName>
                                        </p:attrNameLst>
                                      </p:cBhvr>
                                      <p:to>
                                        <p:strVal val="visible"/>
                                      </p:to>
                                    </p:set>
                                    <p:animEffect transition="in" filter="fade">
                                      <p:cBhvr>
                                        <p:cTn id="7" dur="2000"/>
                                        <p:tgtEl>
                                          <p:spTgt spid="10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4">
                                            <p:txEl>
                                              <p:pRg st="1" end="1"/>
                                            </p:txEl>
                                          </p:spTgt>
                                        </p:tgtEl>
                                        <p:attrNameLst>
                                          <p:attrName>style.visibility</p:attrName>
                                        </p:attrNameLst>
                                      </p:cBhvr>
                                      <p:to>
                                        <p:strVal val="visible"/>
                                      </p:to>
                                    </p:set>
                                    <p:animEffect transition="in" filter="fade">
                                      <p:cBhvr>
                                        <p:cTn id="12" dur="2000"/>
                                        <p:tgtEl>
                                          <p:spTgt spid="10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4">
                                            <p:txEl>
                                              <p:pRg st="2" end="2"/>
                                            </p:txEl>
                                          </p:spTgt>
                                        </p:tgtEl>
                                        <p:attrNameLst>
                                          <p:attrName>style.visibility</p:attrName>
                                        </p:attrNameLst>
                                      </p:cBhvr>
                                      <p:to>
                                        <p:strVal val="visible"/>
                                      </p:to>
                                    </p:set>
                                    <p:animEffect transition="in" filter="fade">
                                      <p:cBhvr>
                                        <p:cTn id="17" dur="2000"/>
                                        <p:tgtEl>
                                          <p:spTgt spid="10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4">
                                            <p:txEl>
                                              <p:pRg st="3" end="3"/>
                                            </p:txEl>
                                          </p:spTgt>
                                        </p:tgtEl>
                                        <p:attrNameLst>
                                          <p:attrName>style.visibility</p:attrName>
                                        </p:attrNameLst>
                                      </p:cBhvr>
                                      <p:to>
                                        <p:strVal val="visible"/>
                                      </p:to>
                                    </p:set>
                                    <p:animEffect transition="in" filter="fade">
                                      <p:cBhvr>
                                        <p:cTn id="22" dur="2000"/>
                                        <p:tgtEl>
                                          <p:spTgt spid="10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4">
                                            <p:txEl>
                                              <p:pRg st="4" end="4"/>
                                            </p:txEl>
                                          </p:spTgt>
                                        </p:tgtEl>
                                        <p:attrNameLst>
                                          <p:attrName>style.visibility</p:attrName>
                                        </p:attrNameLst>
                                      </p:cBhvr>
                                      <p:to>
                                        <p:strVal val="visible"/>
                                      </p:to>
                                    </p:set>
                                    <p:animEffect transition="in" filter="fade">
                                      <p:cBhvr>
                                        <p:cTn id="27" dur="2000"/>
                                        <p:tgtEl>
                                          <p:spTgt spid="10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4">
                                            <p:txEl>
                                              <p:pRg st="5" end="5"/>
                                            </p:txEl>
                                          </p:spTgt>
                                        </p:tgtEl>
                                        <p:attrNameLst>
                                          <p:attrName>style.visibility</p:attrName>
                                        </p:attrNameLst>
                                      </p:cBhvr>
                                      <p:to>
                                        <p:strVal val="visible"/>
                                      </p:to>
                                    </p:set>
                                    <p:animEffect transition="in" filter="fade">
                                      <p:cBhvr>
                                        <p:cTn id="32" dur="2000"/>
                                        <p:tgtEl>
                                          <p:spTgt spid="10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04">
                                            <p:txEl>
                                              <p:pRg st="6" end="6"/>
                                            </p:txEl>
                                          </p:spTgt>
                                        </p:tgtEl>
                                        <p:attrNameLst>
                                          <p:attrName>style.visibility</p:attrName>
                                        </p:attrNameLst>
                                      </p:cBhvr>
                                      <p:to>
                                        <p:strVal val="visible"/>
                                      </p:to>
                                    </p:set>
                                    <p:animEffect transition="in" filter="fade">
                                      <p:cBhvr>
                                        <p:cTn id="37" dur="2000"/>
                                        <p:tgtEl>
                                          <p:spTgt spid="10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8"/>
          <p:cNvSpPr txBox="1">
            <a:spLocks noGrp="1"/>
          </p:cNvSpPr>
          <p:nvPr>
            <p:ph type="title"/>
          </p:nvPr>
        </p:nvSpPr>
        <p:spPr>
          <a:xfrm>
            <a:off x="623888" y="1455313"/>
            <a:ext cx="7886700" cy="3107163"/>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4400"/>
              <a:buFont typeface="Calibri"/>
              <a:buNone/>
            </a:pPr>
            <a:r>
              <a:rPr lang="en-US" sz="4000" dirty="0"/>
              <a:t>Types and Purposes of Assessment</a:t>
            </a:r>
            <a:endParaRPr sz="4000" dirty="0"/>
          </a:p>
        </p:txBody>
      </p:sp>
      <p:sp>
        <p:nvSpPr>
          <p:cNvPr id="110" name="Google Shape;110;p8"/>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n-US" dirty="0"/>
              <a:t>In EI/ECSE Practice</a:t>
            </a:r>
            <a:endParaRPr dirty="0"/>
          </a:p>
        </p:txBody>
      </p:sp>
    </p:spTree>
  </p:cSld>
  <p:clrMapOvr>
    <a:masterClrMapping/>
  </p:clrMapOvr>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ceptual framework" id="{2EB3D6CF-8678-4B2C-8160-1091A07A243C}" vid="{A51B28CF-7AEB-454A-87CC-F5EE92733CD5}"/>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TotalTime>
  <Words>3829</Words>
  <Application>Microsoft Office PowerPoint</Application>
  <PresentationFormat>On-screen Show (4:3)</PresentationFormat>
  <Paragraphs>312</Paragraphs>
  <Slides>41</Slides>
  <Notes>40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Arial</vt:lpstr>
      <vt:lpstr>Calibri</vt:lpstr>
      <vt:lpstr>Calibri Light</vt:lpstr>
      <vt:lpstr>Noto Sans Symbols</vt:lpstr>
      <vt:lpstr>Times</vt:lpstr>
      <vt:lpstr>Verdana</vt:lpstr>
      <vt:lpstr>2_Office Theme</vt:lpstr>
      <vt:lpstr>Assessment Processes</vt:lpstr>
      <vt:lpstr>Standard 4</vt:lpstr>
      <vt:lpstr>Component: 4.1</vt:lpstr>
      <vt:lpstr>Objectives</vt:lpstr>
      <vt:lpstr>Definitions</vt:lpstr>
      <vt:lpstr>Legal Basis for Assessment in Part B/619 and Part C of IDEA</vt:lpstr>
      <vt:lpstr>Non-Discriminatory Practices</vt:lpstr>
      <vt:lpstr>Non-Discriminatory Practices</vt:lpstr>
      <vt:lpstr>Types and Purposes of Assessment</vt:lpstr>
      <vt:lpstr>Formative and Summative Assessment </vt:lpstr>
      <vt:lpstr>Purposes of Assessment</vt:lpstr>
      <vt:lpstr>Purposes of Assessment: Screening</vt:lpstr>
      <vt:lpstr>Screening assessment, continued</vt:lpstr>
      <vt:lpstr>Activity</vt:lpstr>
      <vt:lpstr>Evaluation:  Types of Assessment Measures</vt:lpstr>
      <vt:lpstr>Norm-Referenced Measures</vt:lpstr>
      <vt:lpstr>Uses of Norm-Referenced Measures</vt:lpstr>
      <vt:lpstr>Limitations of  Norm-Referenced Measures</vt:lpstr>
      <vt:lpstr>Criterion/Curriculum - Referenced Measures</vt:lpstr>
      <vt:lpstr>Uses of Criterion/  Curriculum - Referenced Measures</vt:lpstr>
      <vt:lpstr>Limitations of Criterion/  Curriculum – Referenced Measures</vt:lpstr>
      <vt:lpstr>Discuss</vt:lpstr>
      <vt:lpstr>Judgment-Based </vt:lpstr>
      <vt:lpstr>Uses of Judgment-Based Measures</vt:lpstr>
      <vt:lpstr>Limitations of Judgment-Based</vt:lpstr>
      <vt:lpstr>Ecological Measures</vt:lpstr>
      <vt:lpstr>Uses of Ecological Measures</vt:lpstr>
      <vt:lpstr>Limitations of Ecological Measures</vt:lpstr>
      <vt:lpstr>Play-Based Measures</vt:lpstr>
      <vt:lpstr>Informal Measures</vt:lpstr>
      <vt:lpstr>Convergent Assessment</vt:lpstr>
      <vt:lpstr>Choosing Assessments:  LINK Criteria for EI Assessments</vt:lpstr>
      <vt:lpstr>LINK Criteria for EI Assessments, continued</vt:lpstr>
      <vt:lpstr>Activity</vt:lpstr>
      <vt:lpstr>Activity</vt:lpstr>
      <vt:lpstr>Planning Assessment With Linguistically Diverse Families – Asking the Right Questions</vt:lpstr>
      <vt:lpstr>Dual Language Learners and Disability</vt:lpstr>
      <vt:lpstr>References and Resources</vt:lpstr>
      <vt:lpstr>References and Resources</vt:lpstr>
      <vt:lpstr>References and 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Processes</dc:title>
  <dc:creator>Killmeyer,Susan</dc:creator>
  <cp:lastModifiedBy>Darla Gundler</cp:lastModifiedBy>
  <cp:revision>21</cp:revision>
  <dcterms:created xsi:type="dcterms:W3CDTF">2021-03-15T13:58:23Z</dcterms:created>
  <dcterms:modified xsi:type="dcterms:W3CDTF">2023-09-14T21:08:53Z</dcterms:modified>
</cp:coreProperties>
</file>