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37"/>
  </p:notesMasterIdLst>
  <p:sldIdLst>
    <p:sldId id="256" r:id="rId2"/>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8" r:id="rId29"/>
    <p:sldId id="282" r:id="rId30"/>
    <p:sldId id="283" r:id="rId31"/>
    <p:sldId id="284" r:id="rId32"/>
    <p:sldId id="285" r:id="rId33"/>
    <p:sldId id="286" r:id="rId34"/>
    <p:sldId id="287" r:id="rId35"/>
    <p:sldId id="290"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8" roundtripDataSignature="AMtx7mhwueJb4b8igMeytYE2IzSvLXsq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10"/>
    <p:restoredTop sz="80233" autoAdjust="0"/>
  </p:normalViewPr>
  <p:slideViewPr>
    <p:cSldViewPr snapToGrid="0">
      <p:cViewPr varScale="1">
        <p:scale>
          <a:sx n="99" d="100"/>
          <a:sy n="99" d="100"/>
        </p:scale>
        <p:origin x="1584" y="90"/>
      </p:cViewPr>
      <p:guideLst>
        <p:guide orient="horz" pos="2160"/>
        <p:guide pos="2880"/>
      </p:guideLst>
    </p:cSldViewPr>
  </p:slideViewPr>
  <p:notesTextViewPr>
    <p:cViewPr>
      <p:scale>
        <a:sx n="1" d="1"/>
        <a:sy n="1" d="1"/>
      </p:scale>
      <p:origin x="0" y="0"/>
    </p:cViewPr>
  </p:notesTextViewPr>
  <p:sorterViewPr>
    <p:cViewPr varScale="1">
      <p:scale>
        <a:sx n="1" d="1"/>
        <a:sy n="1" d="1"/>
      </p:scale>
      <p:origin x="0" y="-27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ies.ed.gov/ncee/wwc/"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ceedar.education.ufl.edu/" TargetMode="External"/><Relationship Id="rId5" Type="http://schemas.openxmlformats.org/officeDocument/2006/relationships/hyperlink" Target="https://ectacenter.org/practices.asp" TargetMode="External"/><Relationship Id="rId4" Type="http://schemas.openxmlformats.org/officeDocument/2006/relationships/hyperlink" Target="https://www.dec-sped.org/dec-recommended-practices"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puckett.org/Research-Foundations-for%20Evidence-Informed-Early-Childhood-Intervention-Performance-Checklists.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puckett.org/Research-Foundations-for%20Evidence-Informed-Early-Childhood-Intervention-Performance-Checklists.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puckett.org/Research-Foundations-for%20Evidence-Informed-Early-Childhood-Intervention-Performance-Checklists.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iris.peabody.vanderbilt.edu/module/ebp_03/cresource/q3/p05/"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Empirical evidence what we need to review to decide if any given practice is supported by science. </a:t>
            </a:r>
            <a:endParaRPr/>
          </a:p>
        </p:txBody>
      </p:sp>
      <p:sp>
        <p:nvSpPr>
          <p:cNvPr id="114" name="Google Shape;11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We support families through our knowledge of evidence-based practices – and we are obliged to know where to look to get the answers we need to these questions – not often a simple task</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e.g., Researchers</a:t>
            </a:r>
          </a:p>
        </p:txBody>
      </p:sp>
      <p:sp>
        <p:nvSpPr>
          <p:cNvPr id="121" name="Google Shape;12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defTabSz="914400" rtl="0" eaLnBrk="1" fontAlgn="auto" latinLnBrk="0" hangingPunct="1">
              <a:lnSpc>
                <a:spcPct val="150000"/>
              </a:lnSpc>
              <a:spcBef>
                <a:spcPts val="0"/>
              </a:spcBef>
              <a:spcAft>
                <a:spcPts val="0"/>
              </a:spcAft>
              <a:buClr>
                <a:schemeClr val="dk1"/>
              </a:buClr>
              <a:buSzPts val="2400"/>
              <a:buFont typeface="Arial"/>
              <a:buNone/>
              <a:tabLst/>
              <a:defRPr/>
            </a:pPr>
            <a:r>
              <a:rPr lang="en-US" sz="2600" dirty="0">
                <a:hlinkClick r:id="rId3"/>
              </a:rPr>
              <a:t>WWC | Find What Works! (ed.gov) </a:t>
            </a:r>
            <a:r>
              <a:rPr lang="en-US" sz="2800" dirty="0"/>
              <a:t>https://ies.ed.gov/ncee/wwc/</a:t>
            </a:r>
          </a:p>
          <a:p>
            <a:pPr marL="457200" marR="0" lvl="0" indent="-228600" algn="l" defTabSz="914400" rtl="0" eaLnBrk="1" fontAlgn="auto" latinLnBrk="0" hangingPunct="1">
              <a:lnSpc>
                <a:spcPct val="150000"/>
              </a:lnSpc>
              <a:spcBef>
                <a:spcPts val="0"/>
              </a:spcBef>
              <a:spcAft>
                <a:spcPts val="0"/>
              </a:spcAft>
              <a:buClr>
                <a:schemeClr val="dk1"/>
              </a:buClr>
              <a:buSzPts val="2400"/>
              <a:buFont typeface="Arial" panose="020B0604020202020204" pitchFamily="34" charset="0"/>
              <a:buChar char="•"/>
              <a:tabLst/>
              <a:defRPr/>
            </a:pPr>
            <a:r>
              <a:rPr lang="en-US" dirty="0"/>
              <a:t>Children and Youth with Disabilities</a:t>
            </a:r>
          </a:p>
          <a:p>
            <a:pPr marL="457200" marR="0" lvl="0" indent="-228600" algn="l" defTabSz="914400" rtl="0" eaLnBrk="1" fontAlgn="auto" latinLnBrk="0" hangingPunct="1">
              <a:lnSpc>
                <a:spcPct val="150000"/>
              </a:lnSpc>
              <a:spcBef>
                <a:spcPts val="0"/>
              </a:spcBef>
              <a:spcAft>
                <a:spcPts val="0"/>
              </a:spcAft>
              <a:buClr>
                <a:schemeClr val="dk1"/>
              </a:buClr>
              <a:buSzPts val="2400"/>
              <a:buFont typeface="Arial" panose="020B0604020202020204" pitchFamily="34" charset="0"/>
              <a:buChar char="•"/>
              <a:tabLst/>
              <a:defRPr/>
            </a:pPr>
            <a:r>
              <a:rPr lang="en-US" dirty="0"/>
              <a:t>Early Childhood Education</a:t>
            </a:r>
          </a:p>
          <a:p>
            <a:pPr marL="0" lvl="0" indent="0" algn="l" rtl="0">
              <a:lnSpc>
                <a:spcPct val="150000"/>
              </a:lnSpc>
              <a:spcBef>
                <a:spcPts val="1000"/>
              </a:spcBef>
              <a:spcAft>
                <a:spcPts val="0"/>
              </a:spcAft>
              <a:buClr>
                <a:schemeClr val="dk1"/>
              </a:buClr>
              <a:buSzPts val="2400"/>
              <a:buNone/>
            </a:pPr>
            <a:r>
              <a:rPr lang="en-US" sz="2600" dirty="0">
                <a:hlinkClick r:id="rId4"/>
              </a:rPr>
              <a:t>RPs - DEC Recommended Practices Home | DEC (dec-sped.org)</a:t>
            </a:r>
            <a:endParaRPr lang="en-US" sz="2600" dirty="0"/>
          </a:p>
          <a:p>
            <a:pPr marL="0" marR="0" lvl="0" indent="0" algn="l" defTabSz="914400" rtl="0" eaLnBrk="1" fontAlgn="auto" latinLnBrk="0" hangingPunct="1">
              <a:lnSpc>
                <a:spcPct val="150000"/>
              </a:lnSpc>
              <a:spcBef>
                <a:spcPts val="1000"/>
              </a:spcBef>
              <a:spcAft>
                <a:spcPts val="0"/>
              </a:spcAft>
              <a:buClr>
                <a:schemeClr val="dk1"/>
              </a:buClr>
              <a:buSzPts val="2400"/>
              <a:buFont typeface="Arial"/>
              <a:buNone/>
              <a:tabLst/>
              <a:defRPr/>
            </a:pPr>
            <a:r>
              <a:rPr lang="en-US" sz="2600" dirty="0">
                <a:hlinkClick r:id="rId5"/>
              </a:rPr>
              <a:t>ECTA Center: Practices</a:t>
            </a:r>
            <a:r>
              <a:rPr lang="en-US" sz="2600" dirty="0"/>
              <a:t> </a:t>
            </a:r>
            <a:r>
              <a:rPr lang="en-US" sz="2800" dirty="0"/>
              <a:t>https://ectacenter.org/practices.asp</a:t>
            </a:r>
          </a:p>
          <a:p>
            <a:pPr marL="228600" lvl="0" indent="-228600" algn="l" rtl="0">
              <a:lnSpc>
                <a:spcPct val="150000"/>
              </a:lnSpc>
              <a:spcBef>
                <a:spcPts val="1000"/>
              </a:spcBef>
              <a:spcAft>
                <a:spcPts val="0"/>
              </a:spcAft>
              <a:buClr>
                <a:schemeClr val="dk1"/>
              </a:buClr>
              <a:buSzPts val="2400"/>
              <a:buChar char="•"/>
            </a:pPr>
            <a:endParaRPr lang="en-US" sz="2600" dirty="0"/>
          </a:p>
          <a:p>
            <a:pPr marL="0" marR="0" lvl="0" indent="0" algn="l" defTabSz="914400" rtl="0" eaLnBrk="1" fontAlgn="auto" latinLnBrk="0" hangingPunct="1">
              <a:lnSpc>
                <a:spcPct val="150000"/>
              </a:lnSpc>
              <a:spcBef>
                <a:spcPts val="1000"/>
              </a:spcBef>
              <a:spcAft>
                <a:spcPts val="0"/>
              </a:spcAft>
              <a:buClr>
                <a:schemeClr val="dk1"/>
              </a:buClr>
              <a:buSzPts val="2400"/>
              <a:buFont typeface="Arial"/>
              <a:buNone/>
              <a:tabLst/>
              <a:defRPr/>
            </a:pPr>
            <a:r>
              <a:rPr lang="en-US" sz="2400" dirty="0"/>
              <a:t>The Collaboration for Effective Educator Development, Accountability and Reform (</a:t>
            </a:r>
            <a:r>
              <a:rPr lang="en-US" sz="2400" u="sng" dirty="0">
                <a:solidFill>
                  <a:schemeClr val="hlink"/>
                </a:solidFill>
                <a:hlinkClick r:id="rId6"/>
              </a:rPr>
              <a:t>The CEEDAR Center</a:t>
            </a:r>
            <a:r>
              <a:rPr lang="en-US" sz="2400" dirty="0"/>
              <a:t>) </a:t>
            </a:r>
            <a:r>
              <a:rPr lang="en-US" dirty="0"/>
              <a:t>https://ceedar.education.ufl.edu/</a:t>
            </a:r>
          </a:p>
          <a:p>
            <a:pPr marL="228600" lvl="0" indent="-228600" algn="l" rtl="0">
              <a:lnSpc>
                <a:spcPct val="150000"/>
              </a:lnSpc>
              <a:spcBef>
                <a:spcPts val="1000"/>
              </a:spcBef>
              <a:spcAft>
                <a:spcPts val="0"/>
              </a:spcAft>
              <a:buClr>
                <a:schemeClr val="dk1"/>
              </a:buClr>
              <a:buSzPts val="2400"/>
              <a:buChar char="•"/>
            </a:pPr>
            <a:endParaRPr lang="en-US" dirty="0"/>
          </a:p>
          <a:p>
            <a:pPr marL="0" lvl="0" indent="0" algn="l" rtl="0">
              <a:spcBef>
                <a:spcPts val="0"/>
              </a:spcBef>
              <a:spcAft>
                <a:spcPts val="0"/>
              </a:spcAft>
              <a:buNone/>
            </a:pPr>
            <a:endParaRPr lang="en-US" u="sng" dirty="0">
              <a:solidFill>
                <a:schemeClr val="hlink"/>
              </a:solidFill>
            </a:endParaRPr>
          </a:p>
        </p:txBody>
      </p:sp>
      <p:sp>
        <p:nvSpPr>
          <p:cNvPr id="128" name="Google Shape;128;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https://autismpdc.fpg.unc.edu/</a:t>
            </a:r>
          </a:p>
          <a:p>
            <a:pPr marL="0" lvl="0" indent="0" algn="l" rtl="0">
              <a:spcBef>
                <a:spcPts val="0"/>
              </a:spcBef>
              <a:spcAft>
                <a:spcPts val="0"/>
              </a:spcAft>
              <a:buNone/>
            </a:pPr>
            <a:r>
              <a:rPr lang="en-US" dirty="0"/>
              <a:t>https://ncaep.fpg.unc.edu/</a:t>
            </a:r>
          </a:p>
          <a:p>
            <a:pPr marL="0" lvl="0" indent="0" algn="l" rtl="0">
              <a:spcBef>
                <a:spcPts val="0"/>
              </a:spcBef>
              <a:spcAft>
                <a:spcPts val="0"/>
              </a:spcAft>
              <a:buNone/>
            </a:pPr>
            <a:r>
              <a:rPr lang="en-US" dirty="0"/>
              <a:t>http://csefel.vanderbilt.edu/resources/what_works.html</a:t>
            </a:r>
            <a:endParaRPr dirty="0"/>
          </a:p>
        </p:txBody>
      </p:sp>
      <p:sp>
        <p:nvSpPr>
          <p:cNvPr id="134" name="Google Shape;134;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Especially in the EI/ECSE field, where individualization of intervention and instruction makes it hard to draw conclusions about a group of children as a whole – for instance, young children with ASD – we must both carefully examine existing empirical evidence, and combine that knowledge based on a consensus of professional wisdom accumulated over time – what experienced, well-trained practitioners have learned over the course of a career.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All these things provide a relatively complete understanding about how the effectiveness of a given intervention/instructional practice.</a:t>
            </a:r>
            <a:endParaRPr dirty="0"/>
          </a:p>
        </p:txBody>
      </p:sp>
      <p:sp>
        <p:nvSpPr>
          <p:cNvPr id="147" name="Google Shape;14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From:  </a:t>
            </a:r>
            <a:r>
              <a:rPr lang="en-US" u="sng">
                <a:solidFill>
                  <a:schemeClr val="hlink"/>
                </a:solidFill>
                <a:hlinkClick r:id="rId3"/>
              </a:rPr>
              <a:t>Research Foundations for Evidence-Informed Early Childhood Intervention Performance Checklists (puckett.org)</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Lets take a look at a group of practices that have a robust evidence base, and that you are in position to use consistently in your daily EI/ECSE practice:</a:t>
            </a:r>
            <a:endParaRPr/>
          </a:p>
          <a:p>
            <a:pPr marL="0" lvl="0" indent="0" algn="l" rtl="0">
              <a:spcBef>
                <a:spcPts val="0"/>
              </a:spcBef>
              <a:spcAft>
                <a:spcPts val="0"/>
              </a:spcAft>
              <a:buNone/>
            </a:pPr>
            <a:endParaRPr/>
          </a:p>
          <a:p>
            <a:pPr marL="0" lvl="0" indent="0" algn="l" rtl="0">
              <a:spcBef>
                <a:spcPts val="0"/>
              </a:spcBef>
              <a:spcAft>
                <a:spcPts val="0"/>
              </a:spcAft>
              <a:buNone/>
            </a:pPr>
            <a:r>
              <a:rPr lang="en-US" b="1"/>
              <a:t>Authentic child assessment practices </a:t>
            </a:r>
            <a:r>
              <a:rPr lang="en-US"/>
              <a:t>is the process of identifying child, adult, and setting factors that influence child engagement and learning in everyday activities - and the use of this information for planning and implementing interventions for promoting child learning and development</a:t>
            </a:r>
            <a:endParaRPr/>
          </a:p>
          <a:p>
            <a:pPr marL="0" lvl="0" indent="0" algn="l" rtl="0">
              <a:spcBef>
                <a:spcPts val="0"/>
              </a:spcBef>
              <a:spcAft>
                <a:spcPts val="0"/>
              </a:spcAft>
              <a:buNone/>
            </a:pPr>
            <a:endParaRPr/>
          </a:p>
          <a:p>
            <a:pPr marL="0" lvl="0" indent="0" algn="l" rtl="0">
              <a:lnSpc>
                <a:spcPct val="150000"/>
              </a:lnSpc>
              <a:spcBef>
                <a:spcPts val="0"/>
              </a:spcBef>
              <a:spcAft>
                <a:spcPts val="0"/>
              </a:spcAft>
              <a:buNone/>
            </a:pPr>
            <a:r>
              <a:rPr lang="en-US" b="1"/>
              <a:t>Environmental Adaptation and Assistive technology</a:t>
            </a:r>
            <a:r>
              <a:rPr lang="en-US"/>
              <a:t>, including </a:t>
            </a:r>
            <a:r>
              <a:rPr lang="en-US" sz="800">
                <a:solidFill>
                  <a:schemeClr val="dk1"/>
                </a:solidFill>
                <a:latin typeface="Calibri"/>
                <a:ea typeface="Calibri"/>
                <a:cs typeface="Calibri"/>
                <a:sym typeface="Calibri"/>
              </a:rPr>
              <a:t>natural environment learning opportunities, environmental arrangements, environmental adaptations and assistive technology is a critical element of evidence-based practices in the EI/ECSE field.</a:t>
            </a:r>
            <a:endParaRPr/>
          </a:p>
          <a:p>
            <a:pPr marL="0" lvl="0" indent="0" algn="l" rtl="0">
              <a:lnSpc>
                <a:spcPct val="150000"/>
              </a:lnSpc>
              <a:spcBef>
                <a:spcPts val="0"/>
              </a:spcBef>
              <a:spcAft>
                <a:spcPts val="0"/>
              </a:spcAft>
              <a:buNone/>
            </a:pPr>
            <a:endParaRPr sz="8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US" sz="800" b="1">
                <a:solidFill>
                  <a:schemeClr val="dk1"/>
                </a:solidFill>
                <a:latin typeface="Calibri"/>
                <a:ea typeface="Calibri"/>
                <a:cs typeface="Calibri"/>
                <a:sym typeface="Calibri"/>
              </a:rPr>
              <a:t>Family-based practices </a:t>
            </a:r>
            <a:r>
              <a:rPr lang="en-US" sz="800">
                <a:solidFill>
                  <a:schemeClr val="dk1"/>
                </a:solidFill>
                <a:latin typeface="Calibri"/>
                <a:ea typeface="Calibri"/>
                <a:cs typeface="Calibri"/>
                <a:sym typeface="Calibri"/>
              </a:rPr>
              <a:t>lie at the center of all evidence-based practice with young children who have delays/disabilities and their families, including Relational and participatory practices, Engaging families as partners and Building family capacity</a:t>
            </a:r>
            <a:endParaRPr/>
          </a:p>
          <a:p>
            <a:pPr marL="0" lvl="0" indent="0" algn="l" rtl="0">
              <a:lnSpc>
                <a:spcPct val="150000"/>
              </a:lnSpc>
              <a:spcBef>
                <a:spcPts val="0"/>
              </a:spcBef>
              <a:spcAft>
                <a:spcPts val="0"/>
              </a:spcAft>
              <a:buNone/>
            </a:pPr>
            <a:endParaRPr sz="8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endParaRPr sz="8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endParaRPr sz="8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67" name="Google Shape;16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From:  </a:t>
            </a:r>
            <a:r>
              <a:rPr lang="en-US" u="sng" dirty="0">
                <a:solidFill>
                  <a:schemeClr val="hlink"/>
                </a:solidFill>
                <a:hlinkClick r:id="rId3"/>
              </a:rPr>
              <a:t>Research Foundations for Evidence-Informed Early Childhood Intervention Performance Checklists (puckett.org)</a:t>
            </a:r>
            <a:r>
              <a:rPr lang="en-US" dirty="0"/>
              <a:t> and </a:t>
            </a:r>
            <a:r>
              <a:rPr lang="en-US" sz="1200" b="0" i="0" dirty="0">
                <a:solidFill>
                  <a:schemeClr val="dk1"/>
                </a:solidFill>
                <a:latin typeface="Calibri"/>
                <a:ea typeface="Calibri"/>
                <a:cs typeface="Calibri"/>
                <a:sym typeface="Calibri"/>
              </a:rPr>
              <a:t>Division for Early Childhood. (2015). </a:t>
            </a:r>
            <a:r>
              <a:rPr lang="en-US" sz="1200" b="0" i="1" dirty="0">
                <a:solidFill>
                  <a:schemeClr val="dk1"/>
                </a:solidFill>
                <a:latin typeface="Calibri"/>
                <a:ea typeface="Calibri"/>
                <a:cs typeface="Calibri"/>
                <a:sym typeface="Calibri"/>
              </a:rPr>
              <a:t>DEC recommended practices: Enhancing services for young children with disabilities and their families. </a:t>
            </a:r>
            <a:r>
              <a:rPr lang="en-US" sz="1200" b="0" i="0" dirty="0">
                <a:solidFill>
                  <a:schemeClr val="dk1"/>
                </a:solidFill>
                <a:latin typeface="Calibri"/>
                <a:ea typeface="Calibri"/>
                <a:cs typeface="Calibri"/>
                <a:sym typeface="Calibri"/>
              </a:rPr>
              <a:t>(DEC Recommended Practices  Monograph Series No. 1). DEC.</a:t>
            </a:r>
            <a:endParaRPr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1" dirty="0">
                <a:solidFill>
                  <a:schemeClr val="dk1"/>
                </a:solidFill>
                <a:latin typeface="Calibri"/>
                <a:ea typeface="Calibri"/>
                <a:cs typeface="Calibri"/>
                <a:sym typeface="Calibri"/>
              </a:rPr>
              <a:t>Child strength-based practices: </a:t>
            </a:r>
            <a:r>
              <a:rPr lang="en-US" sz="1200" dirty="0">
                <a:solidFill>
                  <a:schemeClr val="dk1"/>
                </a:solidFill>
                <a:latin typeface="Calibri"/>
                <a:ea typeface="Calibri"/>
                <a:cs typeface="Calibri"/>
                <a:sym typeface="Calibri"/>
              </a:rPr>
              <a:t>Factors related to child interests and motivation that have been found to be particularly important to optimal learning, no matter how complex a child’s developmental needs may be.</a:t>
            </a:r>
            <a:endParaRPr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1" dirty="0">
                <a:solidFill>
                  <a:schemeClr val="dk1"/>
                </a:solidFill>
                <a:latin typeface="Calibri"/>
                <a:ea typeface="Calibri"/>
                <a:cs typeface="Calibri"/>
                <a:sym typeface="Calibri"/>
              </a:rPr>
              <a:t>Situational interests </a:t>
            </a:r>
            <a:r>
              <a:rPr lang="en-US" sz="1200" dirty="0">
                <a:solidFill>
                  <a:schemeClr val="dk1"/>
                </a:solidFill>
                <a:latin typeface="Calibri"/>
                <a:ea typeface="Calibri"/>
                <a:cs typeface="Calibri"/>
                <a:sym typeface="Calibri"/>
              </a:rPr>
              <a:t>include the child’s unique affinities for social and nonsocial environmental (setting) factors that evoke and sustain child engagement in everyday activities</a:t>
            </a:r>
            <a:endParaRPr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1" dirty="0">
                <a:solidFill>
                  <a:schemeClr val="dk1"/>
                </a:solidFill>
                <a:latin typeface="Calibri"/>
                <a:ea typeface="Calibri"/>
                <a:cs typeface="Calibri"/>
                <a:sym typeface="Calibri"/>
              </a:rPr>
              <a:t>Personal interests </a:t>
            </a:r>
            <a:r>
              <a:rPr lang="en-US" sz="1200" dirty="0">
                <a:solidFill>
                  <a:schemeClr val="dk1"/>
                </a:solidFill>
                <a:latin typeface="Calibri"/>
                <a:ea typeface="Calibri"/>
                <a:cs typeface="Calibri"/>
                <a:sym typeface="Calibri"/>
              </a:rPr>
              <a:t>include a child’s preferences, likes, favorites, etc. that motivate him or her to engage in desired activities or actions. </a:t>
            </a:r>
            <a:endParaRPr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dirty="0">
                <a:solidFill>
                  <a:schemeClr val="dk1"/>
                </a:solidFill>
                <a:latin typeface="Calibri"/>
                <a:ea typeface="Calibri"/>
                <a:cs typeface="Calibri"/>
                <a:sym typeface="Calibri"/>
              </a:rPr>
              <a:t>Findings in research syntheses of young children with and without disabilities indicate that both personal and situational interests are associated with a host of positive child behavior consequences</a:t>
            </a:r>
            <a:endParaRPr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1" dirty="0">
                <a:solidFill>
                  <a:schemeClr val="dk1"/>
                </a:solidFill>
                <a:latin typeface="Calibri"/>
                <a:ea typeface="Calibri"/>
                <a:cs typeface="Calibri"/>
                <a:sym typeface="Calibri"/>
              </a:rPr>
              <a:t>Naturalistic Practices – learning in the context of everyday activities</a:t>
            </a:r>
            <a:endParaRPr dirty="0"/>
          </a:p>
          <a:p>
            <a:pPr marL="0" lvl="0" indent="0" algn="l" rtl="0">
              <a:spcBef>
                <a:spcPts val="0"/>
              </a:spcBef>
              <a:spcAft>
                <a:spcPts val="0"/>
              </a:spcAft>
              <a:buNone/>
            </a:pPr>
            <a:endParaRPr sz="1200" b="1"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dirty="0">
                <a:solidFill>
                  <a:schemeClr val="dk1"/>
                </a:solidFill>
                <a:latin typeface="Calibri"/>
                <a:ea typeface="Calibri"/>
                <a:cs typeface="Calibri"/>
                <a:sym typeface="Calibri"/>
              </a:rPr>
              <a:t>Everyday activities serve as sources of child learning opportunities and result in more child learning opportunities compared to embedding traditional intervention practices in everyday activities. In addition, the child and parent benefits of using everyday activities as sources of child learning opportunities are far superior to those associated with implementing traditional intervention practices in everyday activities such as:</a:t>
            </a:r>
            <a:endParaRPr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457200" lvl="1" indent="0" algn="l" rtl="0">
              <a:spcBef>
                <a:spcPts val="0"/>
              </a:spcBef>
              <a:spcAft>
                <a:spcPts val="0"/>
              </a:spcAft>
              <a:buNone/>
            </a:pPr>
            <a:r>
              <a:rPr lang="en-US" sz="1200" b="1" dirty="0">
                <a:solidFill>
                  <a:schemeClr val="dk1"/>
                </a:solidFill>
                <a:latin typeface="Calibri"/>
                <a:ea typeface="Calibri"/>
                <a:cs typeface="Calibri"/>
                <a:sym typeface="Calibri"/>
              </a:rPr>
              <a:t>Parent-implemented intervention</a:t>
            </a:r>
            <a:r>
              <a:rPr lang="en-US" sz="1200" dirty="0">
                <a:solidFill>
                  <a:schemeClr val="dk1"/>
                </a:solidFill>
                <a:latin typeface="Calibri"/>
                <a:ea typeface="Calibri"/>
                <a:cs typeface="Calibri"/>
                <a:sym typeface="Calibri"/>
              </a:rPr>
              <a:t>: Parents provide individualized intervention to their child to improve/increase a wide variety of skills and/or to reduce interfering behaviors. Parents learn to deliver interventions in their home and/or community through a structured parent training program.</a:t>
            </a:r>
            <a:endParaRPr dirty="0"/>
          </a:p>
          <a:p>
            <a:pPr marL="457200" lvl="1" indent="0" algn="l" rtl="0">
              <a:spcBef>
                <a:spcPts val="0"/>
              </a:spcBef>
              <a:spcAft>
                <a:spcPts val="0"/>
              </a:spcAft>
              <a:buNone/>
            </a:pPr>
            <a:r>
              <a:rPr lang="en-US" sz="1200" b="1" dirty="0">
                <a:solidFill>
                  <a:schemeClr val="dk1"/>
                </a:solidFill>
                <a:latin typeface="Calibri"/>
                <a:ea typeface="Calibri"/>
                <a:cs typeface="Calibri"/>
                <a:sym typeface="Calibri"/>
              </a:rPr>
              <a:t>Peer-mediated instruction and intervention</a:t>
            </a:r>
            <a:r>
              <a:rPr lang="en-US" sz="1200" dirty="0">
                <a:solidFill>
                  <a:schemeClr val="dk1"/>
                </a:solidFill>
                <a:latin typeface="Calibri"/>
                <a:ea typeface="Calibri"/>
                <a:cs typeface="Calibri"/>
                <a:sym typeface="Calibri"/>
              </a:rPr>
              <a:t>: Typically developing peers interact with and/or help children and youth with ASD to acquire new behavior, communication, and social skills by increasing social and learning opportunities within natural environments. Teachers/service providers systematically teach peers strategies for engaging children and youth with ASD in positive and extended social interactions in both teacher-directed and learner-initiated activities</a:t>
            </a:r>
            <a:endParaRPr dirty="0"/>
          </a:p>
          <a:p>
            <a:pPr marL="457200" lvl="1"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1" dirty="0">
                <a:solidFill>
                  <a:schemeClr val="dk1"/>
                </a:solidFill>
                <a:latin typeface="Calibri"/>
                <a:ea typeface="Calibri"/>
                <a:cs typeface="Calibri"/>
                <a:sym typeface="Calibri"/>
              </a:rPr>
              <a:t> Embedded instruction </a:t>
            </a:r>
            <a:r>
              <a:rPr lang="en-US" sz="1200" dirty="0">
                <a:solidFill>
                  <a:schemeClr val="dk1"/>
                </a:solidFill>
                <a:latin typeface="Calibri"/>
                <a:ea typeface="Calibri"/>
                <a:cs typeface="Calibri"/>
                <a:sym typeface="Calibri"/>
              </a:rPr>
              <a:t>involves multiple, brief teaching interactions between a teacher and child during everyday classroom activities. By identifying functional behavior targets, selecting classroom activities best suited for embedded learning opportunities, and using planned and intentional instructional strategies, teachers can help children learn new behavior for participating in classroom activities throughout the day.</a:t>
            </a:r>
            <a:endParaRPr dirty="0"/>
          </a:p>
          <a:p>
            <a:pPr marL="0" lvl="0" indent="0" algn="l" rtl="0">
              <a:spcBef>
                <a:spcPts val="0"/>
              </a:spcBef>
              <a:spcAft>
                <a:spcPts val="0"/>
              </a:spcAft>
              <a:buNone/>
            </a:pPr>
            <a:endParaRPr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1" dirty="0">
                <a:solidFill>
                  <a:schemeClr val="dk1"/>
                </a:solidFill>
                <a:latin typeface="Calibri"/>
                <a:ea typeface="Calibri"/>
                <a:cs typeface="Calibri"/>
                <a:sym typeface="Calibri"/>
              </a:rPr>
              <a:t>Systematic Instruction </a:t>
            </a:r>
            <a:r>
              <a:rPr lang="en-US" dirty="0"/>
              <a:t>Systematic instructional strategies refer to systematic teaching procedures used within and across environments, activities, or routines to promote children’s learning and participation. These strategies include response shaping, prompting and prompt fading procedures, naturalistic teaching procedures such as models, expansions, incidental teaching, </a:t>
            </a:r>
            <a:r>
              <a:rPr lang="en-US" dirty="0" err="1"/>
              <a:t>mand</a:t>
            </a:r>
            <a:r>
              <a:rPr lang="en-US" dirty="0"/>
              <a:t>-model procedure, naturalistic time delay, differential reinforcement, high probability procedures (i.e., behavioral momentum) and correspondence training. </a:t>
            </a:r>
            <a:endParaRPr sz="1200" b="1" dirty="0">
              <a:solidFill>
                <a:schemeClr val="dk1"/>
              </a:solidFill>
              <a:latin typeface="Calibri"/>
              <a:ea typeface="Calibri"/>
              <a:cs typeface="Calibri"/>
              <a:sym typeface="Calibri"/>
            </a:endParaRPr>
          </a:p>
        </p:txBody>
      </p:sp>
      <p:sp>
        <p:nvSpPr>
          <p:cNvPr id="174" name="Google Shape;174;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1" indent="0" algn="l" rtl="0">
              <a:lnSpc>
                <a:spcPct val="100000"/>
              </a:lnSpc>
              <a:spcBef>
                <a:spcPts val="0"/>
              </a:spcBef>
              <a:spcAft>
                <a:spcPts val="0"/>
              </a:spcAft>
              <a:buClr>
                <a:schemeClr val="dk1"/>
              </a:buClr>
              <a:buSzPts val="1200"/>
              <a:buFont typeface="Calibri"/>
              <a:buNone/>
            </a:pPr>
            <a:r>
              <a:rPr lang="en-US" dirty="0"/>
              <a:t>From:  </a:t>
            </a:r>
            <a:r>
              <a:rPr lang="en-US" u="sng" dirty="0">
                <a:solidFill>
                  <a:schemeClr val="hlink"/>
                </a:solidFill>
                <a:hlinkClick r:id="rId3"/>
              </a:rPr>
              <a:t>Research Foundations for Evidence-Informed Early Childhood Intervention Performance Checklists (puckett.org)</a:t>
            </a:r>
            <a:endParaRPr dirty="0"/>
          </a:p>
          <a:p>
            <a:pPr marL="457200" marR="0" lvl="1" indent="0" algn="l" rtl="0">
              <a:lnSpc>
                <a:spcPct val="100000"/>
              </a:lnSpc>
              <a:spcBef>
                <a:spcPts val="0"/>
              </a:spcBef>
              <a:spcAft>
                <a:spcPts val="0"/>
              </a:spcAft>
              <a:buClr>
                <a:srgbClr val="1F3864"/>
              </a:buClr>
              <a:buSzPts val="1200"/>
              <a:buFont typeface="Calibri"/>
              <a:buNone/>
            </a:pPr>
            <a:r>
              <a:rPr lang="en-US" b="1" dirty="0">
                <a:solidFill>
                  <a:srgbClr val="1F3864"/>
                </a:solidFill>
                <a:latin typeface="Calibri"/>
                <a:ea typeface="Calibri"/>
                <a:cs typeface="Calibri"/>
                <a:sym typeface="Calibri"/>
              </a:rPr>
              <a:t>Finally, these three practices are also supported by a strong research base:</a:t>
            </a:r>
            <a:endParaRPr dirty="0"/>
          </a:p>
          <a:p>
            <a:pPr marL="457200" marR="0" lvl="1" indent="0" algn="l" rtl="0">
              <a:lnSpc>
                <a:spcPct val="100000"/>
              </a:lnSpc>
              <a:spcBef>
                <a:spcPts val="0"/>
              </a:spcBef>
              <a:spcAft>
                <a:spcPts val="0"/>
              </a:spcAft>
              <a:buClr>
                <a:schemeClr val="dk1"/>
              </a:buClr>
              <a:buSzPts val="1200"/>
              <a:buFont typeface="Calibri"/>
              <a:buNone/>
            </a:pPr>
            <a:endParaRPr b="1" dirty="0">
              <a:solidFill>
                <a:srgbClr val="1F3864"/>
              </a:solidFill>
              <a:latin typeface="Calibri"/>
              <a:ea typeface="Calibri"/>
              <a:cs typeface="Calibri"/>
              <a:sym typeface="Calibri"/>
            </a:endParaRPr>
          </a:p>
          <a:p>
            <a:pPr marL="457200" lvl="1" indent="0" algn="l" rtl="0">
              <a:spcBef>
                <a:spcPts val="0"/>
              </a:spcBef>
              <a:spcAft>
                <a:spcPts val="0"/>
              </a:spcAft>
              <a:buNone/>
            </a:pPr>
            <a:r>
              <a:rPr lang="en-US" b="1" dirty="0"/>
              <a:t>Interactional practices: </a:t>
            </a:r>
            <a:r>
              <a:rPr lang="en-US" sz="1200" dirty="0">
                <a:solidFill>
                  <a:schemeClr val="dk1"/>
                </a:solidFill>
                <a:latin typeface="Calibri"/>
                <a:ea typeface="Calibri"/>
                <a:cs typeface="Calibri"/>
                <a:sym typeface="Calibri"/>
              </a:rPr>
              <a:t>The basis for fostering all children’s learning. For children who have or are at risk for developmental delays/disabilities, they represent a critical set of strategies for fostering children’s social-emotional competence, communication, cognitive development, problem-solving, autonomy, and persistence” (Division for Early Childhood, 2014, p. 14). </a:t>
            </a:r>
            <a:endParaRPr dirty="0"/>
          </a:p>
          <a:p>
            <a:pPr marL="457200" lvl="1" indent="0" algn="l" rtl="0">
              <a:spcBef>
                <a:spcPts val="0"/>
              </a:spcBef>
              <a:spcAft>
                <a:spcPts val="0"/>
              </a:spcAft>
              <a:buNone/>
            </a:pPr>
            <a:r>
              <a:rPr lang="en-US" sz="1200" dirty="0">
                <a:solidFill>
                  <a:schemeClr val="dk1"/>
                </a:solidFill>
                <a:latin typeface="Calibri"/>
                <a:ea typeface="Calibri"/>
                <a:cs typeface="Calibri"/>
                <a:sym typeface="Calibri"/>
              </a:rPr>
              <a:t>Include: Child observation, interpretation of behaviors and actions, and contingent responding. The use of modeling and feedback, commenting and expansions on child communications, needs, preferences, or interests, the provision of developmentally-appropriate scaffolding and support of the ability of the child to access regulation. </a:t>
            </a:r>
            <a:endParaRPr dirty="0"/>
          </a:p>
          <a:p>
            <a:pPr marL="457200" marR="0" lvl="1" indent="0" algn="l" rtl="0">
              <a:lnSpc>
                <a:spcPct val="100000"/>
              </a:lnSpc>
              <a:spcBef>
                <a:spcPts val="0"/>
              </a:spcBef>
              <a:spcAft>
                <a:spcPts val="0"/>
              </a:spcAft>
              <a:buClr>
                <a:schemeClr val="dk1"/>
              </a:buClr>
              <a:buSzPts val="1200"/>
              <a:buFont typeface="Calibri"/>
              <a:buNone/>
            </a:pPr>
            <a:endParaRPr sz="1200" b="0" dirty="0">
              <a:solidFill>
                <a:schemeClr val="dk1"/>
              </a:solidFill>
              <a:latin typeface="Calibri"/>
              <a:ea typeface="Calibri"/>
              <a:cs typeface="Calibri"/>
              <a:sym typeface="Calibri"/>
            </a:endParaRPr>
          </a:p>
          <a:p>
            <a:pPr marL="457200" marR="0" lvl="1" indent="0" algn="l" rtl="0">
              <a:lnSpc>
                <a:spcPct val="100000"/>
              </a:lnSpc>
              <a:spcBef>
                <a:spcPts val="0"/>
              </a:spcBef>
              <a:spcAft>
                <a:spcPts val="0"/>
              </a:spcAft>
              <a:buClr>
                <a:srgbClr val="1F3864"/>
              </a:buClr>
              <a:buSzPts val="1200"/>
              <a:buFont typeface="Calibri"/>
              <a:buNone/>
            </a:pPr>
            <a:r>
              <a:rPr lang="en-US" b="1" dirty="0">
                <a:solidFill>
                  <a:srgbClr val="1F3864"/>
                </a:solidFill>
                <a:latin typeface="Calibri"/>
                <a:ea typeface="Calibri"/>
                <a:cs typeface="Calibri"/>
                <a:sym typeface="Calibri"/>
              </a:rPr>
              <a:t>Teaming and Collaboration Practices: </a:t>
            </a:r>
            <a:r>
              <a:rPr lang="en-US" sz="1200" b="0" i="0" u="none" strike="noStrike" dirty="0">
                <a:solidFill>
                  <a:schemeClr val="dk1"/>
                </a:solidFill>
                <a:latin typeface="Calibri"/>
                <a:ea typeface="Calibri"/>
                <a:cs typeface="Calibri"/>
                <a:sym typeface="Calibri"/>
              </a:rPr>
              <a:t>six key evidence-based characteristics of effective teaming and collaboration have been identified and include effective communication, shared problem-solving, collective goal setting, and shared team member responsibilities for intervention planning and implementation.  In addition, research syntheses found that practitioner knowledge and skills not only contributed to improved shared team functioning, but also contributed to meaningful family member involvement in team processing and team decision making.</a:t>
            </a:r>
            <a:endParaRPr sz="1200" b="1" i="0" u="none" strike="noStrike" dirty="0">
              <a:solidFill>
                <a:srgbClr val="1F3864"/>
              </a:solidFill>
              <a:latin typeface="Calibri"/>
              <a:ea typeface="Calibri"/>
              <a:cs typeface="Calibri"/>
              <a:sym typeface="Calibri"/>
            </a:endParaRPr>
          </a:p>
          <a:p>
            <a:pPr marL="457200" marR="0" lvl="1" indent="0" algn="l" rtl="0">
              <a:lnSpc>
                <a:spcPct val="100000"/>
              </a:lnSpc>
              <a:spcBef>
                <a:spcPts val="0"/>
              </a:spcBef>
              <a:spcAft>
                <a:spcPts val="0"/>
              </a:spcAft>
              <a:buClr>
                <a:schemeClr val="dk1"/>
              </a:buClr>
              <a:buSzPts val="1200"/>
              <a:buFont typeface="Calibri"/>
              <a:buNone/>
            </a:pPr>
            <a:endParaRPr sz="1200" b="1" i="0" u="none" strike="noStrike" dirty="0">
              <a:solidFill>
                <a:srgbClr val="1F3864"/>
              </a:solidFill>
              <a:latin typeface="Calibri"/>
              <a:ea typeface="Calibri"/>
              <a:cs typeface="Calibri"/>
              <a:sym typeface="Calibri"/>
            </a:endParaRPr>
          </a:p>
          <a:p>
            <a:pPr marL="457200" marR="0" lvl="1" indent="0" algn="l" rtl="0">
              <a:lnSpc>
                <a:spcPct val="100000"/>
              </a:lnSpc>
              <a:spcBef>
                <a:spcPts val="0"/>
              </a:spcBef>
              <a:spcAft>
                <a:spcPts val="0"/>
              </a:spcAft>
              <a:buClr>
                <a:srgbClr val="1F3864"/>
              </a:buClr>
              <a:buSzPts val="1200"/>
              <a:buFont typeface="Calibri"/>
              <a:buNone/>
            </a:pPr>
            <a:r>
              <a:rPr lang="en-US" b="1" dirty="0">
                <a:solidFill>
                  <a:srgbClr val="1F3864"/>
                </a:solidFill>
                <a:latin typeface="Calibri"/>
                <a:ea typeface="Calibri"/>
                <a:cs typeface="Calibri"/>
                <a:sym typeface="Calibri"/>
              </a:rPr>
              <a:t>Transitions: </a:t>
            </a:r>
            <a:r>
              <a:rPr lang="en-US" sz="1200" b="0" i="0" u="none" strike="noStrike" dirty="0">
                <a:solidFill>
                  <a:schemeClr val="dk1"/>
                </a:solidFill>
                <a:latin typeface="Calibri"/>
                <a:ea typeface="Calibri"/>
                <a:cs typeface="Calibri"/>
                <a:sym typeface="Calibri"/>
              </a:rPr>
              <a:t>Converging evidence from research syntheses of transition studies point to a number of conditions that contribute to successful transitions. These conditions include transition planning between both transitioning and receiving program practitioners, parent and family involvement in transition planning and implementation, explicit attention to the types of transition experiences promoting continuity in children’s learning and development, and use of family-centered practices to reduce parent stress and promote positive child and family adaptations and adjustment prior to, during, and</a:t>
            </a:r>
            <a:endParaRPr dirty="0"/>
          </a:p>
          <a:p>
            <a:pPr marL="457200" marR="0" lvl="1" indent="0" algn="l" rtl="0">
              <a:lnSpc>
                <a:spcPct val="100000"/>
              </a:lnSpc>
              <a:spcBef>
                <a:spcPts val="0"/>
              </a:spcBef>
              <a:spcAft>
                <a:spcPts val="0"/>
              </a:spcAft>
              <a:buClr>
                <a:schemeClr val="dk1"/>
              </a:buClr>
              <a:buSzPts val="1200"/>
              <a:buFont typeface="Calibri"/>
              <a:buNone/>
            </a:pPr>
            <a:r>
              <a:rPr lang="en-US" sz="1200" b="0" i="0" u="none" strike="noStrike" dirty="0">
                <a:solidFill>
                  <a:schemeClr val="dk1"/>
                </a:solidFill>
                <a:latin typeface="Calibri"/>
                <a:ea typeface="Calibri"/>
                <a:cs typeface="Calibri"/>
                <a:sym typeface="Calibri"/>
              </a:rPr>
              <a:t>following a transition. </a:t>
            </a:r>
            <a:endParaRPr b="1" dirty="0"/>
          </a:p>
        </p:txBody>
      </p:sp>
      <p:sp>
        <p:nvSpPr>
          <p:cNvPr id="181" name="Google Shape;181;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Child strength-based </a:t>
            </a:r>
            <a:r>
              <a:rPr lang="en-US"/>
              <a:t>– building in this child’s strength at assembling structures with Legos – which include fine motor, cognitive domains and could easily be built into goals for communication and social-emotional domains through the use of </a:t>
            </a:r>
            <a:r>
              <a:rPr lang="en-US" b="1"/>
              <a:t>embedded instruction </a:t>
            </a:r>
            <a:r>
              <a:rPr lang="en-US"/>
              <a:t>- incorporating this </a:t>
            </a:r>
            <a:r>
              <a:rPr lang="en-US" b="1"/>
              <a:t>child’s preferences </a:t>
            </a:r>
            <a:r>
              <a:rPr lang="en-US"/>
              <a:t>to facilitate </a:t>
            </a:r>
            <a:r>
              <a:rPr lang="en-US" b="1"/>
              <a:t>interactional practices </a:t>
            </a:r>
            <a:r>
              <a:rPr lang="en-US"/>
              <a:t>in </a:t>
            </a:r>
            <a:r>
              <a:rPr lang="en-US" b="1"/>
              <a:t>natural settings</a:t>
            </a:r>
            <a:r>
              <a:rPr lang="en-US"/>
              <a:t>.  </a:t>
            </a:r>
            <a:r>
              <a:rPr lang="en-US" b="1"/>
              <a:t>Family-centered practices </a:t>
            </a:r>
            <a:r>
              <a:rPr lang="en-US"/>
              <a:t>are used here as the information they report on for their child is valued and incorporated into planning. We might want to ask the family how they can join the child in his or her interest in Legos to increase levels of social engagement.</a:t>
            </a:r>
            <a:endParaRPr/>
          </a:p>
          <a:p>
            <a:pPr marL="0" lvl="0" indent="0" algn="l" rtl="0">
              <a:spcBef>
                <a:spcPts val="0"/>
              </a:spcBef>
              <a:spcAft>
                <a:spcPts val="0"/>
              </a:spcAft>
              <a:buNone/>
            </a:pPr>
            <a:endParaRPr/>
          </a:p>
          <a:p>
            <a:pPr marL="0" lvl="0" indent="0" algn="l" rtl="0">
              <a:spcBef>
                <a:spcPts val="0"/>
              </a:spcBef>
              <a:spcAft>
                <a:spcPts val="0"/>
              </a:spcAft>
              <a:buNone/>
            </a:pPr>
            <a:r>
              <a:rPr lang="en-US"/>
              <a:t>In a preschool setting,  information from the family that the child loves Legos can </a:t>
            </a:r>
            <a:r>
              <a:rPr lang="en-US" b="1"/>
              <a:t>inform reinforcement value for systematic programming </a:t>
            </a:r>
            <a:r>
              <a:rPr lang="en-US"/>
              <a:t>– and inform plans to </a:t>
            </a:r>
            <a:r>
              <a:rPr lang="en-US" b="1"/>
              <a:t>embed child-preferred activities </a:t>
            </a:r>
            <a:r>
              <a:rPr lang="en-US"/>
              <a:t>into daily instruction as a mean to </a:t>
            </a:r>
            <a:r>
              <a:rPr lang="en-US" b="1"/>
              <a:t>increase interaction.</a:t>
            </a:r>
            <a:endParaRPr/>
          </a:p>
          <a:p>
            <a:pPr marL="0" lvl="0" indent="0" algn="l" rtl="0">
              <a:spcBef>
                <a:spcPts val="0"/>
              </a:spcBef>
              <a:spcAft>
                <a:spcPts val="0"/>
              </a:spcAft>
              <a:buNone/>
            </a:pPr>
            <a:endParaRPr/>
          </a:p>
          <a:p>
            <a:pPr marL="0" lvl="0" indent="0" algn="l" rtl="0">
              <a:spcBef>
                <a:spcPts val="0"/>
              </a:spcBef>
              <a:spcAft>
                <a:spcPts val="0"/>
              </a:spcAft>
              <a:buNone/>
            </a:pPr>
            <a:r>
              <a:rPr lang="en-US"/>
              <a:t>Example: A Center can be planned where the child and 2  other peers who like Legos will have their own space to play with Legos – and are sitting at a round table so that they are facing each other (environmental adaptation). Each child will have their own pot of Legos by color, and each child will have different colors. Support the targeted child to use eye gaze, sound, or word to request another color when needed, and support peers to notice the targeted child’s cues.  Teacher can join in the play as well, and provide comments about the children’s play,  prompting when needed – but creating space for social initiations. </a:t>
            </a:r>
            <a:r>
              <a:rPr lang="en-US" b="1"/>
              <a:t>Data can be collected in a systematic way</a:t>
            </a:r>
            <a:r>
              <a:rPr lang="en-US"/>
              <a:t>, and can inform the way the activity is set up when used subsequently.</a:t>
            </a:r>
            <a:endParaRPr/>
          </a:p>
        </p:txBody>
      </p:sp>
      <p:sp>
        <p:nvSpPr>
          <p:cNvPr id="188" name="Google Shape;188;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4715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u="none">
              <a:solidFill>
                <a:schemeClr val="dk1"/>
              </a:solidFill>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Although high-quality research is always the basis for defining an EBP in the field of early intervention, professional expertise plays a role in identifying and selecting an appropriate practice or program. </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Because family members should always be encouraged to be active participants and decision-makers in EI/ECSE services and practice, it is important to gather information from them in an intentional and transparent manner as a means to inform what evidence-based practices will be right for them.</a:t>
            </a:r>
            <a:endParaRPr u="none">
              <a:solidFill>
                <a:schemeClr val="dk1"/>
              </a:solidFill>
            </a:endParaRPr>
          </a:p>
        </p:txBody>
      </p:sp>
      <p:sp>
        <p:nvSpPr>
          <p:cNvPr id="195" name="Google Shape;195;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a:solidFill>
                  <a:schemeClr val="dk1"/>
                </a:solidFill>
                <a:latin typeface="Calibri"/>
                <a:ea typeface="Calibri"/>
                <a:cs typeface="Calibri"/>
                <a:sym typeface="Calibri"/>
              </a:rPr>
              <a:t>With family, identify resources needed to support dual language learners both at home and at school</a:t>
            </a:r>
            <a:endParaRPr/>
          </a:p>
          <a:p>
            <a:pPr marL="457200" lvl="1" indent="0" algn="l" rtl="0">
              <a:spcBef>
                <a:spcPts val="0"/>
              </a:spcBef>
              <a:spcAft>
                <a:spcPts val="0"/>
              </a:spcAft>
              <a:buNone/>
            </a:pPr>
            <a:r>
              <a:rPr lang="en-US" sz="1200">
                <a:solidFill>
                  <a:schemeClr val="dk1"/>
                </a:solidFill>
                <a:latin typeface="Calibri"/>
                <a:ea typeface="Calibri"/>
                <a:cs typeface="Calibri"/>
                <a:sym typeface="Calibri"/>
              </a:rPr>
              <a:t>Books, other instructional materials</a:t>
            </a:r>
            <a:endParaRPr/>
          </a:p>
          <a:p>
            <a:pPr marL="457200" lvl="1" indent="0" algn="l" rtl="0">
              <a:spcBef>
                <a:spcPts val="0"/>
              </a:spcBef>
              <a:spcAft>
                <a:spcPts val="0"/>
              </a:spcAft>
              <a:buNone/>
            </a:pPr>
            <a:r>
              <a:rPr lang="en-US" sz="1200">
                <a:solidFill>
                  <a:schemeClr val="dk1"/>
                </a:solidFill>
                <a:latin typeface="Calibri"/>
                <a:ea typeface="Calibri"/>
                <a:cs typeface="Calibri"/>
                <a:sym typeface="Calibri"/>
              </a:rPr>
              <a:t>Interpreters to support intervention/instructional implementation of EBPs at home and at school</a:t>
            </a:r>
            <a:endParaRPr/>
          </a:p>
          <a:p>
            <a:pPr marL="457200" lvl="1" indent="0" algn="l" rtl="0">
              <a:spcBef>
                <a:spcPts val="0"/>
              </a:spcBef>
              <a:spcAft>
                <a:spcPts val="0"/>
              </a:spcAft>
              <a:buNone/>
            </a:pPr>
            <a:r>
              <a:rPr lang="en-US" sz="1200">
                <a:solidFill>
                  <a:schemeClr val="dk1"/>
                </a:solidFill>
                <a:latin typeface="Calibri"/>
                <a:ea typeface="Calibri"/>
                <a:cs typeface="Calibri"/>
                <a:sym typeface="Calibri"/>
              </a:rPr>
              <a:t>Support for family to access information about service provisions, rights, and advocacy in their first language</a:t>
            </a:r>
            <a:endParaRPr/>
          </a:p>
          <a:p>
            <a:pPr marL="0" lvl="0" indent="0" algn="l" rtl="0">
              <a:spcBef>
                <a:spcPts val="0"/>
              </a:spcBef>
              <a:spcAft>
                <a:spcPts val="0"/>
              </a:spcAft>
              <a:buNone/>
            </a:pPr>
            <a:endParaRPr/>
          </a:p>
        </p:txBody>
      </p:sp>
      <p:sp>
        <p:nvSpPr>
          <p:cNvPr id="202" name="Google Shape;202;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Gather information from the family about what they know about the </a:t>
            </a:r>
            <a:r>
              <a:rPr lang="en-US" b="1"/>
              <a:t>child’s strengths, preferences and interests </a:t>
            </a:r>
            <a:r>
              <a:rPr lang="en-US"/>
              <a:t>to collaboratively plan for the child to be engaged in active learning</a:t>
            </a:r>
            <a:endParaRPr/>
          </a:p>
          <a:p>
            <a:pPr marL="0" lvl="0" indent="0" algn="l" rtl="0">
              <a:spcBef>
                <a:spcPts val="0"/>
              </a:spcBef>
              <a:spcAft>
                <a:spcPts val="0"/>
              </a:spcAft>
              <a:buNone/>
            </a:pPr>
            <a:endParaRPr/>
          </a:p>
        </p:txBody>
      </p:sp>
      <p:sp>
        <p:nvSpPr>
          <p:cNvPr id="209" name="Google Shape;209;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https://www.draccess.org/videolibrary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Support discussion around the need to operationalize the definition of a “step with feet flat on the floor”.  Acknowledge how counting steps can be difficult – for instance, you can ask the group to watch again and count steps in the first clip and see how the group count is the same or different.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Discuss how parents might need support to gather data for themselves in a systematic way</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Support the importance of incorporating parent/adult support data into each observation – operationalizing levels of support for levels of prompts, levels of active control of the walker vs. Crystal controlling the walker independently. We can measure real progress by accurately capturing the behaviors of both the child and the adults who are interacting with her.</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Discuss the use of video to help capture important data in a systematic way.</a:t>
            </a:r>
            <a:endParaRPr dirty="0"/>
          </a:p>
        </p:txBody>
      </p:sp>
      <p:sp>
        <p:nvSpPr>
          <p:cNvPr id="241" name="Google Shape;241;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https://vimeo.com/155919002</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426043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https://iris.peabody.vanderbilt.edu/module/ebp_03/cresource/q3/p05/</a:t>
            </a:r>
          </a:p>
          <a:p>
            <a:pPr marL="0" lvl="0" indent="0" algn="l" rtl="0">
              <a:spcBef>
                <a:spcPts val="0"/>
              </a:spcBef>
              <a:spcAft>
                <a:spcPts val="0"/>
              </a:spcAft>
              <a:buNone/>
            </a:pPr>
            <a:endParaRPr lang="en-US"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Adherence—Following the instructional procedures of the practice or program as they were intended and implementing all components of the EBP in the correct order</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Exposure/duration—Implementing the practice or program for the recommended:</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Length of session (e.g., 40 minutes)</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Duration of EBP (e.g., 12 weeks, one semester, one academic year)</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Frequency (e.g., daily, three times per week)</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Quality of delivery—Delivering the EBP using good teacher practices (e.g., implementing with enthusiasm, providing time for student questions and feedback, managing transitions)</a:t>
            </a:r>
            <a:endParaRPr dirty="0"/>
          </a:p>
          <a:p>
            <a:pPr marL="0" lvl="0" indent="0" algn="l" rtl="0">
              <a:spcBef>
                <a:spcPts val="0"/>
              </a:spcBef>
              <a:spcAft>
                <a:spcPts val="0"/>
              </a:spcAft>
              <a:buNone/>
            </a:pPr>
            <a:endParaRPr dirty="0"/>
          </a:p>
        </p:txBody>
      </p:sp>
      <p:sp>
        <p:nvSpPr>
          <p:cNvPr id="248" name="Google Shape;248;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https://challengingbehavior.cbcs.usf.edu/docs/Pyramid-Practices-Checklist.pdf</a:t>
            </a:r>
          </a:p>
          <a:p>
            <a:pPr marL="0" lvl="0" indent="0" algn="l" rtl="0">
              <a:spcBef>
                <a:spcPts val="0"/>
              </a:spcBef>
              <a:spcAft>
                <a:spcPts val="0"/>
              </a:spcAft>
              <a:buNone/>
            </a:pPr>
            <a:r>
              <a:rPr lang="en-US" dirty="0"/>
              <a:t>https://www.esdm.co/</a:t>
            </a:r>
          </a:p>
          <a:p>
            <a:pPr marL="0" lvl="0" indent="0" algn="l" rtl="0">
              <a:spcBef>
                <a:spcPts val="0"/>
              </a:spcBef>
              <a:spcAft>
                <a:spcPts val="0"/>
              </a:spcAft>
              <a:buNone/>
            </a:pPr>
            <a:r>
              <a:rPr lang="en-US" dirty="0"/>
              <a:t>https://ectacenter.org/decrp/type-checklists.asp</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255" name="Google Shape;255;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Google Shape;261;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u="sng" dirty="0">
                <a:solidFill>
                  <a:schemeClr val="hlink"/>
                </a:solidFill>
                <a:hlinkClick r:id="rId3"/>
              </a:rPr>
              <a:t>https://iris.peabody.vanderbilt.edu/module/ebp_03/cresource/q3/p05/</a:t>
            </a:r>
            <a:endParaRPr dirty="0"/>
          </a:p>
        </p:txBody>
      </p:sp>
      <p:sp>
        <p:nvSpPr>
          <p:cNvPr id="262" name="Google Shape;262;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8" name="Google Shape;268;p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https://www.mdpi.com/2227-7102/7/4/78/htm</a:t>
            </a:r>
          </a:p>
          <a:p>
            <a:pPr marL="0" lvl="0" indent="0" algn="l" rtl="0">
              <a:spcBef>
                <a:spcPts val="0"/>
              </a:spcBef>
              <a:spcAft>
                <a:spcPts val="0"/>
              </a:spcAft>
              <a:buNone/>
            </a:pPr>
            <a:r>
              <a:rPr lang="en-US" dirty="0"/>
              <a:t>https://files.eric.ed.gov/fulltext/EJ785946.pdf</a:t>
            </a:r>
            <a:endParaRPr dirty="0"/>
          </a:p>
        </p:txBody>
      </p:sp>
      <p:sp>
        <p:nvSpPr>
          <p:cNvPr id="275" name="Google Shape;275;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https://iris.peabody.vanderbilt.edu/module/ebp_03/cresource/q3/p05/</a:t>
            </a:r>
          </a:p>
          <a:p>
            <a:pPr marL="0" lvl="0" indent="0" algn="l" rtl="0">
              <a:spcBef>
                <a:spcPts val="0"/>
              </a:spcBef>
              <a:spcAft>
                <a:spcPts val="0"/>
              </a:spcAft>
              <a:buNone/>
            </a:pPr>
            <a:r>
              <a:rPr lang="en-US" dirty="0"/>
              <a:t>https://www.draccess.org/videolibrary</a:t>
            </a:r>
            <a:endParaRPr dirty="0"/>
          </a:p>
        </p:txBody>
      </p:sp>
      <p:sp>
        <p:nvSpPr>
          <p:cNvPr id="281" name="Google Shape;281;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https://www.everystudentsucceedsact.org/</a:t>
            </a:r>
          </a:p>
          <a:p>
            <a:pPr marL="0" lvl="0" indent="0" algn="l" rtl="0">
              <a:spcBef>
                <a:spcPts val="0"/>
              </a:spcBef>
              <a:spcAft>
                <a:spcPts val="0"/>
              </a:spcAft>
              <a:buNone/>
            </a:pPr>
            <a:r>
              <a:rPr lang="en-US" dirty="0"/>
              <a:t>https://sites.ed.gov/idea/</a:t>
            </a:r>
            <a:endParaRPr dirty="0"/>
          </a:p>
        </p:txBody>
      </p:sp>
      <p:sp>
        <p:nvSpPr>
          <p:cNvPr id="79" name="Google Shape;7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a:solidFill>
                  <a:schemeClr val="dk1"/>
                </a:solidFill>
                <a:latin typeface="Calibri"/>
                <a:ea typeface="Calibri"/>
                <a:cs typeface="Calibri"/>
                <a:sym typeface="Calibri"/>
              </a:rPr>
              <a:t>Odom, S. L., &amp; Wolery, M. (2003). A unified theory of practice in early intervention/early childhood special education: Evidence-based practices. </a:t>
            </a:r>
            <a:r>
              <a:rPr lang="en-US" sz="1200" b="0" i="1">
                <a:solidFill>
                  <a:schemeClr val="dk1"/>
                </a:solidFill>
                <a:latin typeface="Calibri"/>
                <a:ea typeface="Calibri"/>
                <a:cs typeface="Calibri"/>
                <a:sym typeface="Calibri"/>
              </a:rPr>
              <a:t>The Journal of Special Education</a:t>
            </a:r>
            <a:endParaRPr/>
          </a:p>
        </p:txBody>
      </p:sp>
      <p:sp>
        <p:nvSpPr>
          <p:cNvPr id="86" name="Google Shape;8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US"/>
              <a:t>Whether or not a practice is evidence-based depends not only on the research that supports a given practices efficacy with a given population, but whether it will work in the context of the family, the professionals that are working with the family, and it’s relevance to the characteristics, strengths, and needs of the unique child.</a:t>
            </a:r>
            <a:endParaRPr/>
          </a:p>
          <a:p>
            <a:pPr marL="0" lvl="0" indent="0" algn="l" rtl="0">
              <a:spcBef>
                <a:spcPts val="0"/>
              </a:spcBef>
              <a:spcAft>
                <a:spcPts val="0"/>
              </a:spcAft>
              <a:buNone/>
            </a:pPr>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Buysse, V., Wesley, P. W., Snyder, P., &amp; Winton, P. (2006). Evidence-based practice: What does it really mean for the early childhood field? </a:t>
            </a:r>
            <a:r>
              <a:rPr lang="en-US" sz="1200" b="0" i="1">
                <a:solidFill>
                  <a:schemeClr val="dk1"/>
                </a:solidFill>
                <a:latin typeface="Calibri"/>
                <a:ea typeface="Calibri"/>
                <a:cs typeface="Calibri"/>
                <a:sym typeface="Calibri"/>
              </a:rPr>
              <a:t>Young Exceptional Children</a:t>
            </a:r>
            <a:r>
              <a:rPr lang="en-US" sz="1200" b="0" i="0">
                <a:solidFill>
                  <a:schemeClr val="dk1"/>
                </a:solidFill>
                <a:latin typeface="Calibri"/>
                <a:ea typeface="Calibri"/>
                <a:cs typeface="Calibri"/>
                <a:sym typeface="Calibri"/>
              </a:rPr>
              <a:t>, </a:t>
            </a:r>
            <a:r>
              <a:rPr lang="en-US" sz="1200" b="0" i="1">
                <a:solidFill>
                  <a:schemeClr val="dk1"/>
                </a:solidFill>
                <a:latin typeface="Calibri"/>
                <a:ea typeface="Calibri"/>
                <a:cs typeface="Calibri"/>
                <a:sym typeface="Calibri"/>
              </a:rPr>
              <a:t>9</a:t>
            </a:r>
            <a:r>
              <a:rPr lang="en-US" sz="1200" b="0" i="0">
                <a:solidFill>
                  <a:schemeClr val="dk1"/>
                </a:solidFill>
                <a:latin typeface="Calibri"/>
                <a:ea typeface="Calibri"/>
                <a:cs typeface="Calibri"/>
                <a:sym typeface="Calibri"/>
              </a:rPr>
              <a:t>(4), 2-11</a:t>
            </a:r>
            <a:endParaRPr/>
          </a:p>
        </p:txBody>
      </p:sp>
      <p:sp>
        <p:nvSpPr>
          <p:cNvPr id="93" name="Google Shape;9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Families whose children have been newly identified with a delay or a disorder are of course anxious to find out as much as they can about ways to optimize their child’s development. The information they get is often delivered by well-meaning family and friends or discovered on the internet. </a:t>
            </a:r>
            <a:endParaRPr/>
          </a:p>
          <a:p>
            <a:pPr marL="0" lvl="0" indent="0" algn="l" rtl="0">
              <a:spcBef>
                <a:spcPts val="0"/>
              </a:spcBef>
              <a:spcAft>
                <a:spcPts val="0"/>
              </a:spcAft>
              <a:buNone/>
            </a:pPr>
            <a:endParaRPr/>
          </a:p>
          <a:p>
            <a:pPr marL="0" lvl="0" indent="0" algn="l" rtl="0">
              <a:spcBef>
                <a:spcPts val="0"/>
              </a:spcBef>
              <a:spcAft>
                <a:spcPts val="0"/>
              </a:spcAft>
              <a:buNone/>
            </a:pPr>
            <a:r>
              <a:rPr lang="en-US"/>
              <a:t>When we begin our partnership with families, we let them know that there are ways for us to determine if a given method is supported by research. </a:t>
            </a:r>
            <a:endParaRPr/>
          </a:p>
        </p:txBody>
      </p:sp>
      <p:sp>
        <p:nvSpPr>
          <p:cNvPr id="100" name="Google Shape;10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 experience garnered over time by a professional who works with children and families is indeed valuable, but needs to be combined with hard evidence gathered in a systematic and peer-reviewed process in order to ensure that what a professional thinks is working is not biased by his or her personal beliefs </a:t>
            </a:r>
            <a:endParaRPr dirty="0"/>
          </a:p>
        </p:txBody>
      </p:sp>
      <p:sp>
        <p:nvSpPr>
          <p:cNvPr id="107" name="Google Shape;10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160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3221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62319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1B0E09F6-985B-094C-9604-A3B45E92B5D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264734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7925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43917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00033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8363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13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8096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314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605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497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es.ed.gov/ncee/ww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ceedar.education.ufl.edu/" TargetMode="External"/><Relationship Id="rId5" Type="http://schemas.openxmlformats.org/officeDocument/2006/relationships/hyperlink" Target="https://ectacenter.org/practices.asp" TargetMode="External"/><Relationship Id="rId4" Type="http://schemas.openxmlformats.org/officeDocument/2006/relationships/hyperlink" Target="https://www.dec-sped.org/dec-recommended-practice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autismpdc.fpg.unc.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csefel.vanderbilt.edu/resources/what_works.html" TargetMode="External"/><Relationship Id="rId4" Type="http://schemas.openxmlformats.org/officeDocument/2006/relationships/hyperlink" Target="https://ncaep.fpg.unc.edu/"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vimeo.com/155919002"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vimeo.com/155919002"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hyperlink" Target="https://iris.peabody.vanderbilt.edu/module/ebp_03/cresource/q3/p05/"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hallengingbehavior.cbcs.usf.edu/docs/Pyramid-Practices-Checklist.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ectacenter.org/decrp/type-checklists.asp" TargetMode="External"/><Relationship Id="rId4" Type="http://schemas.openxmlformats.org/officeDocument/2006/relationships/hyperlink" Target="https://www.esdm.co/"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iris.peabody.vanderbilt.edu/module/ebp_03/cresource/q3/p05/"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mdpi.com/2227-7102/7/4/78/ht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files.eric.ed.gov/fulltext/EJ785946.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draccess.org/videolibrary"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iris.peabody.vanderbilt.edu/module/ebp_03/cresource/q3/p05/"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verystudentsucceedsact.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sites.ed.gov/ide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xfrm>
            <a:off x="1143000" y="1214438"/>
            <a:ext cx="6858000"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4400" dirty="0"/>
              <a:t>Using Responsive and Reciprocal Interactions, Interventions, and Instruction</a:t>
            </a:r>
            <a:br>
              <a:rPr lang="en-US" b="1" dirty="0"/>
            </a:br>
            <a:endParaRPr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latin typeface="Calibri"/>
                <a:ea typeface="Calibri"/>
                <a:cs typeface="Calibri"/>
                <a:sym typeface="Calibri"/>
              </a:rPr>
              <a:t>Initial Practice-Based Professional Preparation Standards Early Interventionists/Early Childhood Special Educators </a:t>
            </a:r>
            <a:endParaRPr dirty="0"/>
          </a:p>
          <a:p>
            <a:pPr marL="0" lvl="0" indent="0" algn="ctr" rtl="0">
              <a:lnSpc>
                <a:spcPct val="90000"/>
              </a:lnSpc>
              <a:spcBef>
                <a:spcPts val="1000"/>
              </a:spcBef>
              <a:spcAft>
                <a:spcPts val="0"/>
              </a:spcAft>
              <a:buClr>
                <a:schemeClr val="dk1"/>
              </a:buClr>
              <a:buSzPts val="2400"/>
              <a:buNone/>
            </a:pPr>
            <a:r>
              <a:rPr lang="en-US" dirty="0"/>
              <a:t>6.1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How Do Families and Professionals Know if a Practice Is Effective?</a:t>
            </a:r>
            <a:endParaRPr dirty="0"/>
          </a:p>
        </p:txBody>
      </p:sp>
      <p:sp>
        <p:nvSpPr>
          <p:cNvPr id="117" name="Google Shape;117;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b="1" dirty="0"/>
              <a:t>Empirical (data-based) research</a:t>
            </a:r>
            <a:endParaRPr dirty="0"/>
          </a:p>
          <a:p>
            <a:pPr marL="685800" lvl="1" indent="-228600" algn="l" rtl="0">
              <a:lnSpc>
                <a:spcPct val="150000"/>
              </a:lnSpc>
              <a:spcBef>
                <a:spcPts val="500"/>
              </a:spcBef>
              <a:spcAft>
                <a:spcPts val="0"/>
              </a:spcAft>
              <a:buClr>
                <a:schemeClr val="dk1"/>
              </a:buClr>
              <a:buSzPts val="3200"/>
              <a:buChar char="•"/>
            </a:pPr>
            <a:r>
              <a:rPr lang="en-US" sz="3200" dirty="0"/>
              <a:t>I gathered empirical evidence on the effectiveness of this intervention/instruction</a:t>
            </a:r>
            <a:endParaRPr dirty="0"/>
          </a:p>
          <a:p>
            <a:pPr marL="685800" lvl="1" indent="-228600" algn="l" rtl="0">
              <a:lnSpc>
                <a:spcPct val="150000"/>
              </a:lnSpc>
              <a:spcBef>
                <a:spcPts val="500"/>
              </a:spcBef>
              <a:spcAft>
                <a:spcPts val="0"/>
              </a:spcAft>
              <a:buClr>
                <a:schemeClr val="dk1"/>
              </a:buClr>
              <a:buSzPts val="3200"/>
              <a:buChar char="•"/>
            </a:pPr>
            <a:r>
              <a:rPr lang="en-US" sz="3200" dirty="0"/>
              <a:t>The effects were replicated over time</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Asking the Right Questions</a:t>
            </a:r>
            <a:endParaRPr dirty="0"/>
          </a:p>
        </p:txBody>
      </p:sp>
      <p:sp>
        <p:nvSpPr>
          <p:cNvPr id="124" name="Google Shape;124;p1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a:t>What works?</a:t>
            </a:r>
            <a:endParaRPr/>
          </a:p>
          <a:p>
            <a:pPr marL="228600" lvl="0" indent="-228600" algn="l" rtl="0">
              <a:lnSpc>
                <a:spcPct val="150000"/>
              </a:lnSpc>
              <a:spcBef>
                <a:spcPts val="1000"/>
              </a:spcBef>
              <a:spcAft>
                <a:spcPts val="0"/>
              </a:spcAft>
              <a:buClr>
                <a:schemeClr val="dk1"/>
              </a:buClr>
              <a:buSzPts val="3200"/>
              <a:buChar char="•"/>
            </a:pPr>
            <a:r>
              <a:rPr lang="en-US" sz="3200"/>
              <a:t>For whom does it work best?</a:t>
            </a:r>
            <a:endParaRPr/>
          </a:p>
          <a:p>
            <a:pPr marL="228600" lvl="0" indent="-228600" algn="l" rtl="0">
              <a:lnSpc>
                <a:spcPct val="150000"/>
              </a:lnSpc>
              <a:spcBef>
                <a:spcPts val="1000"/>
              </a:spcBef>
              <a:spcAft>
                <a:spcPts val="0"/>
              </a:spcAft>
              <a:buClr>
                <a:schemeClr val="dk1"/>
              </a:buClr>
              <a:buSzPts val="3200"/>
              <a:buChar char="•"/>
            </a:pPr>
            <a:r>
              <a:rPr lang="en-US" sz="3200"/>
              <a:t>Under what conditions?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Knowing Your EBP Resources</a:t>
            </a:r>
            <a:endParaRPr dirty="0"/>
          </a:p>
        </p:txBody>
      </p:sp>
      <p:sp>
        <p:nvSpPr>
          <p:cNvPr id="131" name="Google Shape;131;p11"/>
          <p:cNvSpPr txBox="1">
            <a:spLocks noGrp="1"/>
          </p:cNvSpPr>
          <p:nvPr>
            <p:ph idx="1"/>
          </p:nvPr>
        </p:nvSpPr>
        <p:spPr>
          <a:xfrm>
            <a:off x="628649" y="1690689"/>
            <a:ext cx="8182841" cy="4486274"/>
          </a:xfrm>
          <a:prstGeom prst="rect">
            <a:avLst/>
          </a:prstGeom>
          <a:noFill/>
          <a:ln>
            <a:noFill/>
          </a:ln>
        </p:spPr>
        <p:txBody>
          <a:bodyPr spcFirstLastPara="1" wrap="square" lIns="91425" tIns="45700" rIns="91425" bIns="45700" anchor="t" anchorCtr="0">
            <a:normAutofit fontScale="92500"/>
          </a:bodyPr>
          <a:lstStyle/>
          <a:p>
            <a:pPr>
              <a:lnSpc>
                <a:spcPct val="150000"/>
              </a:lnSpc>
              <a:spcBef>
                <a:spcPts val="0"/>
              </a:spcBef>
              <a:buClr>
                <a:schemeClr val="dk1"/>
              </a:buClr>
              <a:buSzPts val="2400"/>
            </a:pPr>
            <a:r>
              <a:rPr lang="en-US" sz="2600" dirty="0">
                <a:hlinkClick r:id="rId3"/>
              </a:rPr>
              <a:t>WWC | Find What Works! (ed.gov) </a:t>
            </a:r>
            <a:endParaRPr lang="en-US" sz="2600" dirty="0"/>
          </a:p>
          <a:p>
            <a:pPr lvl="1">
              <a:lnSpc>
                <a:spcPct val="150000"/>
              </a:lnSpc>
              <a:spcBef>
                <a:spcPts val="0"/>
              </a:spcBef>
              <a:buClr>
                <a:schemeClr val="dk1"/>
              </a:buClr>
              <a:buSzPts val="2400"/>
            </a:pPr>
            <a:r>
              <a:rPr lang="en-US" dirty="0"/>
              <a:t>Children and Youth with Disabilities</a:t>
            </a:r>
            <a:endParaRPr dirty="0"/>
          </a:p>
          <a:p>
            <a:pPr marL="685800" lvl="1" indent="-228600" algn="l" rtl="0">
              <a:lnSpc>
                <a:spcPct val="150000"/>
              </a:lnSpc>
              <a:spcBef>
                <a:spcPts val="500"/>
              </a:spcBef>
              <a:spcAft>
                <a:spcPts val="0"/>
              </a:spcAft>
              <a:buClr>
                <a:schemeClr val="dk1"/>
              </a:buClr>
              <a:buSzPts val="2400"/>
              <a:buChar char="•"/>
            </a:pPr>
            <a:r>
              <a:rPr lang="en-US" dirty="0"/>
              <a:t>Early Childhood Education</a:t>
            </a:r>
            <a:endParaRPr dirty="0"/>
          </a:p>
          <a:p>
            <a:pPr marL="228600" lvl="0" indent="-228600" algn="l" rtl="0">
              <a:lnSpc>
                <a:spcPct val="150000"/>
              </a:lnSpc>
              <a:spcBef>
                <a:spcPts val="1000"/>
              </a:spcBef>
              <a:spcAft>
                <a:spcPts val="0"/>
              </a:spcAft>
              <a:buClr>
                <a:schemeClr val="dk1"/>
              </a:buClr>
              <a:buSzPts val="2400"/>
              <a:buChar char="•"/>
            </a:pPr>
            <a:r>
              <a:rPr lang="en-US" sz="2600" dirty="0">
                <a:hlinkClick r:id="rId4"/>
              </a:rPr>
              <a:t>RPs - DEC Recommended Practices Home | DEC (dec-sped.org)</a:t>
            </a:r>
            <a:endParaRPr lang="en-US" sz="2600" dirty="0"/>
          </a:p>
          <a:p>
            <a:pPr marL="228600" lvl="0" indent="-228600" algn="l" rtl="0">
              <a:lnSpc>
                <a:spcPct val="150000"/>
              </a:lnSpc>
              <a:spcBef>
                <a:spcPts val="1000"/>
              </a:spcBef>
              <a:spcAft>
                <a:spcPts val="0"/>
              </a:spcAft>
              <a:buClr>
                <a:schemeClr val="dk1"/>
              </a:buClr>
              <a:buSzPts val="2400"/>
              <a:buChar char="•"/>
            </a:pPr>
            <a:r>
              <a:rPr lang="en-US" sz="2600" dirty="0">
                <a:hlinkClick r:id="rId5"/>
              </a:rPr>
              <a:t>ECTA Center: Practices</a:t>
            </a:r>
            <a:endParaRPr lang="en-US" sz="2600" dirty="0"/>
          </a:p>
          <a:p>
            <a:pPr marL="228600" lvl="0" indent="-228600" algn="l" rtl="0">
              <a:lnSpc>
                <a:spcPct val="150000"/>
              </a:lnSpc>
              <a:spcBef>
                <a:spcPts val="1000"/>
              </a:spcBef>
              <a:spcAft>
                <a:spcPts val="0"/>
              </a:spcAft>
              <a:buClr>
                <a:schemeClr val="dk1"/>
              </a:buClr>
              <a:buSzPts val="2400"/>
              <a:buChar char="•"/>
            </a:pPr>
            <a:r>
              <a:rPr lang="en-US" sz="2400" dirty="0"/>
              <a:t>The Collaboration for Effective Educator Development, Accountability and Reform (</a:t>
            </a:r>
            <a:r>
              <a:rPr lang="en-US" sz="2400" u="sng" dirty="0">
                <a:solidFill>
                  <a:schemeClr val="hlink"/>
                </a:solidFill>
                <a:hlinkClick r:id="rId6"/>
              </a:rPr>
              <a:t>The CEEDAR Center</a:t>
            </a:r>
            <a:r>
              <a:rPr lang="en-US" sz="2400" dirty="0"/>
              <a:t>) </a:t>
            </a:r>
            <a:endParaRPr dirty="0"/>
          </a:p>
          <a:p>
            <a:pPr marL="685800" lvl="1" indent="-76200" algn="l" rtl="0">
              <a:lnSpc>
                <a:spcPct val="90000"/>
              </a:lnSpc>
              <a:spcBef>
                <a:spcPts val="500"/>
              </a:spcBef>
              <a:spcAft>
                <a:spcPts val="0"/>
              </a:spcAft>
              <a:buClr>
                <a:schemeClr val="dk1"/>
              </a:buClr>
              <a:buSzPts val="2400"/>
              <a:buNone/>
            </a:pPr>
            <a:endParaRPr dirty="0"/>
          </a:p>
          <a:p>
            <a:pPr marL="685800" lvl="1" indent="-76200" algn="l" rtl="0">
              <a:lnSpc>
                <a:spcPct val="90000"/>
              </a:lnSpc>
              <a:spcBef>
                <a:spcPts val="500"/>
              </a:spcBef>
              <a:spcAft>
                <a:spcPts val="0"/>
              </a:spcAft>
              <a:buClr>
                <a:schemeClr val="dk1"/>
              </a:buClr>
              <a:buSzPts val="24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Disability-Specific Resources on EBP</a:t>
            </a:r>
            <a:endParaRPr/>
          </a:p>
        </p:txBody>
      </p:sp>
      <p:sp>
        <p:nvSpPr>
          <p:cNvPr id="137" name="Google Shape;137;p12"/>
          <p:cNvSpPr txBox="1">
            <a:spLocks noGrp="1"/>
          </p:cNvSpPr>
          <p:nvPr>
            <p:ph idx="1"/>
          </p:nvPr>
        </p:nvSpPr>
        <p:spPr>
          <a:xfrm>
            <a:off x="628650" y="1449238"/>
            <a:ext cx="7886700" cy="4382219"/>
          </a:xfrm>
          <a:prstGeom prst="rect">
            <a:avLst/>
          </a:prstGeom>
          <a:noFill/>
          <a:ln>
            <a:noFill/>
          </a:ln>
        </p:spPr>
        <p:txBody>
          <a:bodyPr spcFirstLastPara="1" wrap="square" lIns="91425" tIns="45700" rIns="91425" bIns="45700" anchor="t" anchorCtr="0">
            <a:normAutofit/>
          </a:bodyPr>
          <a:lstStyle/>
          <a:p>
            <a:pPr marL="685800" lvl="1" indent="-228600" algn="l" rtl="0">
              <a:lnSpc>
                <a:spcPct val="150000"/>
              </a:lnSpc>
              <a:spcBef>
                <a:spcPts val="0"/>
              </a:spcBef>
              <a:spcAft>
                <a:spcPts val="0"/>
              </a:spcAft>
              <a:buClr>
                <a:srgbClr val="000000"/>
              </a:buClr>
              <a:buSzPts val="2800"/>
              <a:buChar char="•"/>
            </a:pPr>
            <a:r>
              <a:rPr lang="en-US" sz="2800" u="sng" dirty="0">
                <a:solidFill>
                  <a:srgbClr val="000000"/>
                </a:solidFill>
                <a:hlinkClick r:id="rId3"/>
              </a:rPr>
              <a:t>National Professional Development Center on ASD</a:t>
            </a:r>
            <a:endParaRPr sz="2800" dirty="0">
              <a:solidFill>
                <a:srgbClr val="000000"/>
              </a:solidFill>
            </a:endParaRPr>
          </a:p>
          <a:p>
            <a:pPr marL="685800" lvl="1" indent="-228600" algn="l" rtl="0">
              <a:lnSpc>
                <a:spcPct val="150000"/>
              </a:lnSpc>
              <a:spcBef>
                <a:spcPts val="500"/>
              </a:spcBef>
              <a:spcAft>
                <a:spcPts val="0"/>
              </a:spcAft>
              <a:buClr>
                <a:srgbClr val="000000"/>
              </a:buClr>
              <a:buSzPts val="2800"/>
              <a:buChar char="•"/>
            </a:pPr>
            <a:r>
              <a:rPr lang="en-US" sz="2800" u="sng" dirty="0">
                <a:solidFill>
                  <a:srgbClr val="0070C0"/>
                </a:solidFill>
                <a:hlinkClick r:id="rId4">
                  <a:extLst>
                    <a:ext uri="{A12FA001-AC4F-418D-AE19-62706E023703}">
                      <ahyp:hlinkClr xmlns:ahyp="http://schemas.microsoft.com/office/drawing/2018/hyperlinkcolor" val="tx"/>
                    </a:ext>
                  </a:extLst>
                </a:hlinkClick>
              </a:rPr>
              <a:t>National Clearinghouse on Autism Evidence and Practice</a:t>
            </a:r>
            <a:endParaRPr sz="2800" u="sng" dirty="0">
              <a:solidFill>
                <a:srgbClr val="0070C0"/>
              </a:solidFill>
              <a:hlinkClick r:id="rId5">
                <a:extLst>
                  <a:ext uri="{A12FA001-AC4F-418D-AE19-62706E023703}">
                    <ahyp:hlinkClr xmlns:ahyp="http://schemas.microsoft.com/office/drawing/2018/hyperlinkcolor" val="tx"/>
                  </a:ext>
                </a:extLst>
              </a:hlinkClick>
            </a:endParaRPr>
          </a:p>
          <a:p>
            <a:pPr marL="685800" lvl="1" indent="-228600" algn="l" rtl="0">
              <a:lnSpc>
                <a:spcPct val="150000"/>
              </a:lnSpc>
              <a:spcBef>
                <a:spcPts val="500"/>
              </a:spcBef>
              <a:spcAft>
                <a:spcPts val="0"/>
              </a:spcAft>
              <a:buClr>
                <a:srgbClr val="000000"/>
              </a:buClr>
              <a:buSzPts val="2800"/>
              <a:buChar char="•"/>
            </a:pPr>
            <a:r>
              <a:rPr lang="en-US" sz="2800" u="sng" dirty="0">
                <a:solidFill>
                  <a:srgbClr val="0070C0"/>
                </a:solidFill>
                <a:hlinkClick r:id="rId5">
                  <a:extLst>
                    <a:ext uri="{A12FA001-AC4F-418D-AE19-62706E023703}">
                      <ahyp:hlinkClr xmlns:ahyp="http://schemas.microsoft.com/office/drawing/2018/hyperlinkcolor" val="tx"/>
                    </a:ext>
                  </a:extLst>
                </a:hlinkClick>
              </a:rPr>
              <a:t>CSEFEL: Center on the Social and Emotional Foundations for Early Learning (vanderbilt.edu)</a:t>
            </a:r>
            <a:endParaRPr sz="2800" dirty="0">
              <a:solidFill>
                <a:srgbClr val="0070C0"/>
              </a:solidFill>
            </a:endParaRPr>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143" name="Google Shape;143;p13"/>
          <p:cNvSpPr txBox="1">
            <a:spLocks noGrp="1"/>
          </p:cNvSpPr>
          <p:nvPr>
            <p:ph idx="1"/>
          </p:nvPr>
        </p:nvSpPr>
        <p:spPr>
          <a:xfrm>
            <a:off x="628650" y="1466491"/>
            <a:ext cx="7886700" cy="4710472"/>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Identify an EI/ECSE instruction/intervention method that you are interested in</a:t>
            </a:r>
            <a:endParaRPr dirty="0"/>
          </a:p>
          <a:p>
            <a:pPr marL="228600" lvl="0" indent="-228600" algn="l" rtl="0">
              <a:lnSpc>
                <a:spcPct val="150000"/>
              </a:lnSpc>
              <a:spcBef>
                <a:spcPts val="1000"/>
              </a:spcBef>
              <a:spcAft>
                <a:spcPts val="0"/>
              </a:spcAft>
              <a:buClr>
                <a:schemeClr val="dk1"/>
              </a:buClr>
              <a:buSzPts val="2800"/>
              <a:buChar char="•"/>
            </a:pPr>
            <a:r>
              <a:rPr lang="en-US" dirty="0"/>
              <a:t>Explore the resources we just reviewed to determine what is known about the effectiveness of that practice</a:t>
            </a:r>
            <a:endParaRPr dirty="0"/>
          </a:p>
          <a:p>
            <a:pPr marL="228600" lvl="0" indent="-228600" algn="l" rtl="0">
              <a:lnSpc>
                <a:spcPct val="150000"/>
              </a:lnSpc>
              <a:spcBef>
                <a:spcPts val="1000"/>
              </a:spcBef>
              <a:spcAft>
                <a:spcPts val="0"/>
              </a:spcAft>
              <a:buClr>
                <a:schemeClr val="dk1"/>
              </a:buClr>
              <a:buSzPts val="2800"/>
              <a:buChar char="•"/>
            </a:pPr>
            <a:r>
              <a:rPr lang="en-US" dirty="0"/>
              <a:t>Report out your findings to the group </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grpSp>
        <p:nvGrpSpPr>
          <p:cNvPr id="149" name="Google Shape;149;p14"/>
          <p:cNvGrpSpPr/>
          <p:nvPr/>
        </p:nvGrpSpPr>
        <p:grpSpPr>
          <a:xfrm>
            <a:off x="574537" y="384180"/>
            <a:ext cx="8223524" cy="5467339"/>
            <a:chOff x="3037" y="3180"/>
            <a:chExt cx="8223524" cy="5467339"/>
          </a:xfrm>
        </p:grpSpPr>
        <p:sp>
          <p:nvSpPr>
            <p:cNvPr id="150" name="Google Shape;150;p14"/>
            <p:cNvSpPr/>
            <p:nvPr/>
          </p:nvSpPr>
          <p:spPr>
            <a:xfrm>
              <a:off x="3037" y="3180"/>
              <a:ext cx="8223524" cy="2009874"/>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4"/>
            <p:cNvSpPr txBox="1"/>
            <p:nvPr/>
          </p:nvSpPr>
          <p:spPr>
            <a:xfrm>
              <a:off x="61904" y="62047"/>
              <a:ext cx="8105790" cy="1892140"/>
            </a:xfrm>
            <a:prstGeom prst="rect">
              <a:avLst/>
            </a:prstGeom>
            <a:noFill/>
            <a:ln>
              <a:noFill/>
            </a:ln>
          </p:spPr>
          <p:txBody>
            <a:bodyPr spcFirstLastPara="1" wrap="square" lIns="137150" tIns="137150" rIns="137150" bIns="137150" anchor="ctr" anchorCtr="0">
              <a:noAutofit/>
            </a:bodyPr>
            <a:lstStyle/>
            <a:p>
              <a:pPr marL="0" marR="0" lvl="0" indent="0" algn="ctr" rtl="0">
                <a:lnSpc>
                  <a:spcPct val="9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Evaluating Instructional Practices</a:t>
              </a:r>
              <a:endParaRPr/>
            </a:p>
          </p:txBody>
        </p:sp>
        <p:sp>
          <p:nvSpPr>
            <p:cNvPr id="152" name="Google Shape;152;p14"/>
            <p:cNvSpPr/>
            <p:nvPr/>
          </p:nvSpPr>
          <p:spPr>
            <a:xfrm>
              <a:off x="783263" y="2182275"/>
              <a:ext cx="2476633" cy="1109149"/>
            </a:xfrm>
            <a:prstGeom prst="roundRect">
              <a:avLst>
                <a:gd name="adj" fmla="val 10000"/>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4"/>
            <p:cNvSpPr txBox="1"/>
            <p:nvPr/>
          </p:nvSpPr>
          <p:spPr>
            <a:xfrm>
              <a:off x="815749" y="2214761"/>
              <a:ext cx="2411661" cy="1044177"/>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lt1"/>
                </a:buClr>
                <a:buSzPts val="2900"/>
                <a:buFont typeface="Calibri"/>
                <a:buNone/>
              </a:pPr>
              <a:r>
                <a:rPr lang="en-US" sz="2900" b="0" i="0" u="none" strike="noStrike" cap="none">
                  <a:solidFill>
                    <a:schemeClr val="lt1"/>
                  </a:solidFill>
                  <a:latin typeface="Calibri"/>
                  <a:ea typeface="Calibri"/>
                  <a:cs typeface="Calibri"/>
                  <a:sym typeface="Calibri"/>
                </a:rPr>
                <a:t>Professional Wisdom</a:t>
              </a:r>
              <a:endParaRPr/>
            </a:p>
          </p:txBody>
        </p:sp>
        <p:sp>
          <p:nvSpPr>
            <p:cNvPr id="154" name="Google Shape;154;p14"/>
            <p:cNvSpPr/>
            <p:nvPr/>
          </p:nvSpPr>
          <p:spPr>
            <a:xfrm>
              <a:off x="11064" y="3460645"/>
              <a:ext cx="1969162" cy="2009874"/>
            </a:xfrm>
            <a:prstGeom prst="roundRect">
              <a:avLst>
                <a:gd name="adj" fmla="val 10000"/>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4"/>
            <p:cNvSpPr txBox="1"/>
            <p:nvPr/>
          </p:nvSpPr>
          <p:spPr>
            <a:xfrm>
              <a:off x="68739" y="3518320"/>
              <a:ext cx="1853812" cy="1894524"/>
            </a:xfrm>
            <a:prstGeom prst="rect">
              <a:avLst/>
            </a:prstGeom>
            <a:noFill/>
            <a:ln>
              <a:noFill/>
            </a:ln>
          </p:spPr>
          <p:txBody>
            <a:bodyPr spcFirstLastPara="1" wrap="square" lIns="95250" tIns="95250" rIns="95250" bIns="95250" anchor="ctr" anchorCtr="0">
              <a:noAutofit/>
            </a:bodyPr>
            <a:lstStyle/>
            <a:p>
              <a:pPr marL="0" marR="0" lvl="0" indent="0" algn="ctr" rtl="0">
                <a:lnSpc>
                  <a:spcPct val="90000"/>
                </a:lnSpc>
                <a:spcBef>
                  <a:spcPts val="0"/>
                </a:spcBef>
                <a:spcAft>
                  <a:spcPts val="0"/>
                </a:spcAft>
                <a:buClr>
                  <a:schemeClr val="lt1"/>
                </a:buClr>
                <a:buSzPts val="2500"/>
                <a:buFont typeface="Calibri"/>
                <a:buNone/>
              </a:pPr>
              <a:r>
                <a:rPr lang="en-US" sz="2500" b="0" i="0" u="none" strike="noStrike" cap="none">
                  <a:solidFill>
                    <a:schemeClr val="lt1"/>
                  </a:solidFill>
                  <a:latin typeface="Calibri"/>
                  <a:ea typeface="Calibri"/>
                  <a:cs typeface="Calibri"/>
                  <a:sym typeface="Calibri"/>
                </a:rPr>
                <a:t>Individual Experience</a:t>
              </a:r>
              <a:endParaRPr/>
            </a:p>
          </p:txBody>
        </p:sp>
        <p:sp>
          <p:nvSpPr>
            <p:cNvPr id="156" name="Google Shape;156;p14"/>
            <p:cNvSpPr/>
            <p:nvPr/>
          </p:nvSpPr>
          <p:spPr>
            <a:xfrm>
              <a:off x="2062932" y="3460645"/>
              <a:ext cx="1969162" cy="2009874"/>
            </a:xfrm>
            <a:prstGeom prst="roundRect">
              <a:avLst>
                <a:gd name="adj" fmla="val 10000"/>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4"/>
            <p:cNvSpPr txBox="1"/>
            <p:nvPr/>
          </p:nvSpPr>
          <p:spPr>
            <a:xfrm>
              <a:off x="2120607" y="3518320"/>
              <a:ext cx="1853812" cy="1894524"/>
            </a:xfrm>
            <a:prstGeom prst="rect">
              <a:avLst/>
            </a:prstGeom>
            <a:noFill/>
            <a:ln>
              <a:noFill/>
            </a:ln>
          </p:spPr>
          <p:txBody>
            <a:bodyPr spcFirstLastPara="1" wrap="square" lIns="95250" tIns="95250" rIns="95250" bIns="95250" anchor="ctr" anchorCtr="0">
              <a:noAutofit/>
            </a:bodyPr>
            <a:lstStyle/>
            <a:p>
              <a:pPr marL="0" marR="0" lvl="0" indent="0" algn="ctr" rtl="0">
                <a:lnSpc>
                  <a:spcPct val="90000"/>
                </a:lnSpc>
                <a:spcBef>
                  <a:spcPts val="0"/>
                </a:spcBef>
                <a:spcAft>
                  <a:spcPts val="0"/>
                </a:spcAft>
                <a:buClr>
                  <a:schemeClr val="lt1"/>
                </a:buClr>
                <a:buSzPts val="2500"/>
                <a:buFont typeface="Calibri"/>
                <a:buNone/>
              </a:pPr>
              <a:r>
                <a:rPr lang="en-US" sz="2500" b="0" i="0" u="none" strike="noStrike" cap="none">
                  <a:solidFill>
                    <a:schemeClr val="lt1"/>
                  </a:solidFill>
                  <a:latin typeface="Calibri"/>
                  <a:ea typeface="Calibri"/>
                  <a:cs typeface="Calibri"/>
                  <a:sym typeface="Calibri"/>
                </a:rPr>
                <a:t>Consensus </a:t>
              </a:r>
              <a:endParaRPr/>
            </a:p>
          </p:txBody>
        </p:sp>
        <p:sp>
          <p:nvSpPr>
            <p:cNvPr id="158" name="Google Shape;158;p14"/>
            <p:cNvSpPr/>
            <p:nvPr/>
          </p:nvSpPr>
          <p:spPr>
            <a:xfrm>
              <a:off x="4616415" y="2182275"/>
              <a:ext cx="3183208" cy="1109149"/>
            </a:xfrm>
            <a:prstGeom prst="roundRect">
              <a:avLst>
                <a:gd name="adj" fmla="val 10000"/>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4"/>
            <p:cNvSpPr txBox="1"/>
            <p:nvPr/>
          </p:nvSpPr>
          <p:spPr>
            <a:xfrm>
              <a:off x="4648901" y="2214761"/>
              <a:ext cx="3118236" cy="1044177"/>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lt1"/>
                </a:buClr>
                <a:buSzPts val="2900"/>
                <a:buFont typeface="Calibri"/>
                <a:buNone/>
              </a:pPr>
              <a:r>
                <a:rPr lang="en-US" sz="2900" b="0" i="0" u="none" strike="noStrike" cap="none">
                  <a:solidFill>
                    <a:schemeClr val="lt1"/>
                  </a:solidFill>
                  <a:latin typeface="Calibri"/>
                  <a:ea typeface="Calibri"/>
                  <a:cs typeface="Calibri"/>
                  <a:sym typeface="Calibri"/>
                </a:rPr>
                <a:t>Empirical Evidence</a:t>
              </a:r>
              <a:endParaRPr/>
            </a:p>
          </p:txBody>
        </p:sp>
        <p:sp>
          <p:nvSpPr>
            <p:cNvPr id="160" name="Google Shape;160;p14"/>
            <p:cNvSpPr/>
            <p:nvPr/>
          </p:nvSpPr>
          <p:spPr>
            <a:xfrm>
              <a:off x="4197504" y="3460645"/>
              <a:ext cx="1969162" cy="2009874"/>
            </a:xfrm>
            <a:prstGeom prst="roundRect">
              <a:avLst>
                <a:gd name="adj" fmla="val 10000"/>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4"/>
            <p:cNvSpPr txBox="1"/>
            <p:nvPr/>
          </p:nvSpPr>
          <p:spPr>
            <a:xfrm>
              <a:off x="4255179" y="3518320"/>
              <a:ext cx="1853812" cy="1894524"/>
            </a:xfrm>
            <a:prstGeom prst="rect">
              <a:avLst/>
            </a:prstGeom>
            <a:noFill/>
            <a:ln>
              <a:noFill/>
            </a:ln>
          </p:spPr>
          <p:txBody>
            <a:bodyPr spcFirstLastPara="1" wrap="square" lIns="95250" tIns="95250" rIns="95250" bIns="95250" anchor="ctr" anchorCtr="0">
              <a:noAutofit/>
            </a:bodyPr>
            <a:lstStyle/>
            <a:p>
              <a:pPr marL="0" marR="0" lvl="0" indent="0" algn="ctr" rtl="0">
                <a:lnSpc>
                  <a:spcPct val="90000"/>
                </a:lnSpc>
                <a:spcBef>
                  <a:spcPts val="0"/>
                </a:spcBef>
                <a:spcAft>
                  <a:spcPts val="0"/>
                </a:spcAft>
                <a:buClr>
                  <a:schemeClr val="lt1"/>
                </a:buClr>
                <a:buSzPts val="2500"/>
                <a:buFont typeface="Calibri"/>
                <a:buNone/>
              </a:pPr>
              <a:r>
                <a:rPr lang="en-US" sz="2500" b="0" i="0" u="none" strike="noStrike" cap="none">
                  <a:solidFill>
                    <a:schemeClr val="lt1"/>
                  </a:solidFill>
                  <a:latin typeface="Calibri"/>
                  <a:ea typeface="Calibri"/>
                  <a:cs typeface="Calibri"/>
                  <a:sym typeface="Calibri"/>
                </a:rPr>
                <a:t>Scientifically Based Research </a:t>
              </a:r>
              <a:endParaRPr/>
            </a:p>
          </p:txBody>
        </p:sp>
        <p:sp>
          <p:nvSpPr>
            <p:cNvPr id="162" name="Google Shape;162;p14"/>
            <p:cNvSpPr/>
            <p:nvPr/>
          </p:nvSpPr>
          <p:spPr>
            <a:xfrm>
              <a:off x="6249372" y="3460645"/>
              <a:ext cx="1969162" cy="2009874"/>
            </a:xfrm>
            <a:prstGeom prst="roundRect">
              <a:avLst>
                <a:gd name="adj" fmla="val 10000"/>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4"/>
            <p:cNvSpPr txBox="1"/>
            <p:nvPr/>
          </p:nvSpPr>
          <p:spPr>
            <a:xfrm>
              <a:off x="6307047" y="3518320"/>
              <a:ext cx="1853812" cy="1894524"/>
            </a:xfrm>
            <a:prstGeom prst="rect">
              <a:avLst/>
            </a:prstGeom>
            <a:noFill/>
            <a:ln>
              <a:noFill/>
            </a:ln>
          </p:spPr>
          <p:txBody>
            <a:bodyPr spcFirstLastPara="1" wrap="square" lIns="95250" tIns="95250" rIns="95250" bIns="95250" anchor="ctr" anchorCtr="0">
              <a:noAutofit/>
            </a:bodyPr>
            <a:lstStyle/>
            <a:p>
              <a:pPr marL="0" marR="0" lvl="0" indent="0" algn="ctr" rtl="0">
                <a:lnSpc>
                  <a:spcPct val="90000"/>
                </a:lnSpc>
                <a:spcBef>
                  <a:spcPts val="0"/>
                </a:spcBef>
                <a:spcAft>
                  <a:spcPts val="0"/>
                </a:spcAft>
                <a:buClr>
                  <a:schemeClr val="lt1"/>
                </a:buClr>
                <a:buSzPts val="2500"/>
                <a:buFont typeface="Calibri"/>
                <a:buNone/>
              </a:pPr>
              <a:r>
                <a:rPr lang="en-US" sz="2500" b="0" i="0" u="none" strike="noStrike" cap="none">
                  <a:solidFill>
                    <a:schemeClr val="lt1"/>
                  </a:solidFill>
                  <a:latin typeface="Calibri"/>
                  <a:ea typeface="Calibri"/>
                  <a:cs typeface="Calibri"/>
                  <a:sym typeface="Calibri"/>
                </a:rPr>
                <a:t>Empirical Information</a:t>
              </a: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Overarching Evidence-Based Practices</a:t>
            </a:r>
            <a:br>
              <a:rPr lang="en-US" sz="3600" dirty="0"/>
            </a:br>
            <a:r>
              <a:rPr lang="en-US" sz="3600" dirty="0"/>
              <a:t> in EI/ECSE</a:t>
            </a:r>
            <a:endParaRPr dirty="0"/>
          </a:p>
        </p:txBody>
      </p:sp>
      <p:sp>
        <p:nvSpPr>
          <p:cNvPr id="170" name="Google Shape;170;p15"/>
          <p:cNvSpPr txBox="1">
            <a:spLocks noGrp="1"/>
          </p:cNvSpPr>
          <p:nvPr>
            <p:ph idx="1"/>
          </p:nvPr>
        </p:nvSpPr>
        <p:spPr>
          <a:xfrm>
            <a:off x="628650" y="1828800"/>
            <a:ext cx="7886700" cy="3810000"/>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rgbClr val="1F3864"/>
              </a:buClr>
              <a:buSzPts val="3200"/>
              <a:buChar char="•"/>
            </a:pPr>
            <a:r>
              <a:rPr lang="en-US" sz="3200" dirty="0">
                <a:solidFill>
                  <a:schemeClr val="tx1"/>
                </a:solidFill>
              </a:rPr>
              <a:t>Authentic Assessment</a:t>
            </a:r>
            <a:endParaRPr dirty="0">
              <a:solidFill>
                <a:schemeClr val="tx1"/>
              </a:solidFill>
            </a:endParaRPr>
          </a:p>
          <a:p>
            <a:pPr marL="228600" lvl="0" indent="-228600" algn="l" rtl="0">
              <a:lnSpc>
                <a:spcPct val="150000"/>
              </a:lnSpc>
              <a:spcBef>
                <a:spcPts val="1000"/>
              </a:spcBef>
              <a:spcAft>
                <a:spcPts val="0"/>
              </a:spcAft>
              <a:buClr>
                <a:srgbClr val="1F3864"/>
              </a:buClr>
              <a:buSzPts val="3200"/>
              <a:buChar char="•"/>
            </a:pPr>
            <a:r>
              <a:rPr lang="en-US" sz="3200" dirty="0">
                <a:solidFill>
                  <a:schemeClr val="tx1"/>
                </a:solidFill>
              </a:rPr>
              <a:t>Environmental Adaptation and Assistive Technology</a:t>
            </a:r>
            <a:endParaRPr dirty="0">
              <a:solidFill>
                <a:schemeClr val="tx1"/>
              </a:solidFill>
            </a:endParaRPr>
          </a:p>
          <a:p>
            <a:pPr marL="228600" lvl="0" indent="-228600" algn="l" rtl="0">
              <a:lnSpc>
                <a:spcPct val="150000"/>
              </a:lnSpc>
              <a:spcBef>
                <a:spcPts val="1000"/>
              </a:spcBef>
              <a:spcAft>
                <a:spcPts val="0"/>
              </a:spcAft>
              <a:buClr>
                <a:srgbClr val="1F3864"/>
              </a:buClr>
              <a:buSzPts val="3200"/>
              <a:buChar char="•"/>
            </a:pPr>
            <a:r>
              <a:rPr lang="en-US" sz="3200" dirty="0">
                <a:solidFill>
                  <a:schemeClr val="tx1"/>
                </a:solidFill>
              </a:rPr>
              <a:t>Family-Centered Practices</a:t>
            </a:r>
            <a:endParaRPr dirty="0">
              <a:solidFill>
                <a:schemeClr val="tx1"/>
              </a:solidFill>
            </a:endParaRPr>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Overarching Evidence-Based Practices, continued</a:t>
            </a:r>
            <a:endParaRPr dirty="0"/>
          </a:p>
        </p:txBody>
      </p:sp>
      <p:sp>
        <p:nvSpPr>
          <p:cNvPr id="177" name="Google Shape;177;p16"/>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rgbClr val="1F3864"/>
              </a:buClr>
              <a:buSzPts val="3200"/>
              <a:buNone/>
            </a:pPr>
            <a:r>
              <a:rPr lang="en-US" sz="3200" b="1">
                <a:solidFill>
                  <a:srgbClr val="1F3864"/>
                </a:solidFill>
              </a:rPr>
              <a:t>Instructional Practices</a:t>
            </a:r>
            <a:endParaRPr/>
          </a:p>
          <a:p>
            <a:pPr marL="685800" lvl="1" indent="-228600" algn="l" rtl="0">
              <a:lnSpc>
                <a:spcPct val="150000"/>
              </a:lnSpc>
              <a:spcBef>
                <a:spcPts val="500"/>
              </a:spcBef>
              <a:spcAft>
                <a:spcPts val="0"/>
              </a:spcAft>
              <a:buClr>
                <a:schemeClr val="dk1"/>
              </a:buClr>
              <a:buSzPts val="3200"/>
              <a:buChar char="•"/>
            </a:pPr>
            <a:r>
              <a:rPr lang="en-US" sz="3200"/>
              <a:t>Child Strength-Based</a:t>
            </a:r>
            <a:endParaRPr/>
          </a:p>
          <a:p>
            <a:pPr marL="685800" lvl="1" indent="-228600" algn="l" rtl="0">
              <a:lnSpc>
                <a:spcPct val="150000"/>
              </a:lnSpc>
              <a:spcBef>
                <a:spcPts val="500"/>
              </a:spcBef>
              <a:spcAft>
                <a:spcPts val="0"/>
              </a:spcAft>
              <a:buClr>
                <a:schemeClr val="dk1"/>
              </a:buClr>
              <a:buSzPts val="3200"/>
              <a:buChar char="•"/>
            </a:pPr>
            <a:r>
              <a:rPr lang="en-US" sz="3200"/>
              <a:t>Naturalistic </a:t>
            </a:r>
            <a:endParaRPr/>
          </a:p>
          <a:p>
            <a:pPr marL="685800" lvl="1" indent="-228600" algn="l" rtl="0">
              <a:lnSpc>
                <a:spcPct val="150000"/>
              </a:lnSpc>
              <a:spcBef>
                <a:spcPts val="500"/>
              </a:spcBef>
              <a:spcAft>
                <a:spcPts val="0"/>
              </a:spcAft>
              <a:buClr>
                <a:schemeClr val="dk1"/>
              </a:buClr>
              <a:buSzPts val="3200"/>
              <a:buChar char="•"/>
            </a:pPr>
            <a:r>
              <a:rPr lang="en-US" sz="3200"/>
              <a:t>Embedded </a:t>
            </a:r>
            <a:endParaRPr/>
          </a:p>
          <a:p>
            <a:pPr marL="685800" lvl="1" indent="-228600" algn="l" rtl="0">
              <a:lnSpc>
                <a:spcPct val="150000"/>
              </a:lnSpc>
              <a:spcBef>
                <a:spcPts val="500"/>
              </a:spcBef>
              <a:spcAft>
                <a:spcPts val="0"/>
              </a:spcAft>
              <a:buClr>
                <a:schemeClr val="dk1"/>
              </a:buClr>
              <a:buSzPts val="3200"/>
              <a:buChar char="•"/>
            </a:pPr>
            <a:r>
              <a:rPr lang="en-US" sz="3200"/>
              <a:t>Systematic </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rgbClr val="000000"/>
              </a:buClr>
              <a:buSzPts val="3600"/>
            </a:pPr>
            <a:r>
              <a:rPr lang="en-US" sz="3600" dirty="0"/>
              <a:t>Overarching Evidence-Based Practices, continued</a:t>
            </a:r>
            <a:endParaRPr sz="3600" dirty="0"/>
          </a:p>
        </p:txBody>
      </p:sp>
      <p:sp>
        <p:nvSpPr>
          <p:cNvPr id="184" name="Google Shape;184;p1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rgbClr val="1F3864"/>
              </a:buClr>
              <a:buSzPts val="3200"/>
              <a:buChar char="•"/>
            </a:pPr>
            <a:r>
              <a:rPr lang="en-US" dirty="0"/>
              <a:t>Interactional Practices</a:t>
            </a:r>
            <a:endParaRPr dirty="0"/>
          </a:p>
          <a:p>
            <a:pPr marL="228600" lvl="0" indent="-228600" algn="l" rtl="0">
              <a:lnSpc>
                <a:spcPct val="150000"/>
              </a:lnSpc>
              <a:spcBef>
                <a:spcPts val="1000"/>
              </a:spcBef>
              <a:spcAft>
                <a:spcPts val="0"/>
              </a:spcAft>
              <a:buClr>
                <a:srgbClr val="1F3864"/>
              </a:buClr>
              <a:buSzPts val="3200"/>
              <a:buChar char="•"/>
            </a:pPr>
            <a:r>
              <a:rPr lang="en-US" dirty="0"/>
              <a:t>Teaming and Collaboration Practices</a:t>
            </a:r>
            <a:endParaRPr dirty="0"/>
          </a:p>
          <a:p>
            <a:pPr marL="228600" lvl="0" indent="-228600" algn="l" rtl="0">
              <a:lnSpc>
                <a:spcPct val="150000"/>
              </a:lnSpc>
              <a:spcBef>
                <a:spcPts val="1000"/>
              </a:spcBef>
              <a:spcAft>
                <a:spcPts val="0"/>
              </a:spcAft>
              <a:buClr>
                <a:srgbClr val="1F3864"/>
              </a:buClr>
              <a:buSzPts val="3200"/>
              <a:buChar char="•"/>
            </a:pPr>
            <a:r>
              <a:rPr lang="en-US" dirty="0"/>
              <a:t>Transitions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191" name="Google Shape;191;p18"/>
          <p:cNvSpPr txBox="1">
            <a:spLocks noGrp="1"/>
          </p:cNvSpPr>
          <p:nvPr>
            <p:ph idx="1"/>
          </p:nvPr>
        </p:nvSpPr>
        <p:spPr>
          <a:xfrm>
            <a:off x="628650" y="1449238"/>
            <a:ext cx="7886700" cy="4727725"/>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 family shares that their son, who has autism, is interested in Legos. How might this shared information help the family and teacher plan for the use of evidence-based practices?</a:t>
            </a:r>
            <a:endParaRPr dirty="0"/>
          </a:p>
          <a:p>
            <a:pPr marL="228600" lvl="0" indent="-228600" algn="l" rtl="0">
              <a:lnSpc>
                <a:spcPct val="150000"/>
              </a:lnSpc>
              <a:spcBef>
                <a:spcPts val="1000"/>
              </a:spcBef>
              <a:spcAft>
                <a:spcPts val="0"/>
              </a:spcAft>
              <a:buClr>
                <a:schemeClr val="dk1"/>
              </a:buClr>
              <a:buSzPts val="2800"/>
              <a:buChar char="•"/>
            </a:pPr>
            <a:r>
              <a:rPr lang="en-US" dirty="0"/>
              <a:t> Identify some specific evidence-based practices that would incorporate this information</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50" y="21038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6</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546442" y="1069144"/>
            <a:ext cx="8051116" cy="4855111"/>
          </a:xfrm>
          <a:prstGeom prst="rect">
            <a:avLst/>
          </a:prstGeom>
          <a:noFill/>
          <a:ln>
            <a:noFill/>
          </a:ln>
        </p:spPr>
        <p:txBody>
          <a:bodyPr spcFirstLastPara="1" wrap="square" lIns="91425" tIns="45700" rIns="91425" bIns="45700" anchor="t" anchorCtr="0">
            <a:normAutofit fontScale="77500" lnSpcReduction="20000"/>
          </a:bodyPr>
          <a:lstStyle/>
          <a:p>
            <a:pPr marL="0" lvl="0" indent="0">
              <a:lnSpc>
                <a:spcPct val="150000"/>
              </a:lnSpc>
              <a:spcBef>
                <a:spcPts val="0"/>
              </a:spcBef>
              <a:buClr>
                <a:schemeClr val="dk1"/>
              </a:buClr>
              <a:buSzPct val="100000"/>
              <a:buNone/>
            </a:pPr>
            <a:r>
              <a:rPr lang="en-US" dirty="0"/>
              <a:t>Candidates plan and implement intentional, systematic, evidence-based, responsive interactions, interventions, and instruction to support all children’s learning and development across all developmental and content domains in partnership with families and other professionals. Candidates facilitate equitable access and participation for all children and families within natural and inclusive environments through culturally responsive and affirming practices and relationships. Candidates use data-based decision-making to plan for, adapt, and improve interactions, interventions, and instruction to ensure fidelity of implementation. </a:t>
            </a:r>
            <a:endParaRPr dirty="0"/>
          </a:p>
        </p:txBody>
      </p:sp>
    </p:spTree>
    <p:extLst>
      <p:ext uri="{BB962C8B-B14F-4D97-AF65-F5344CB8AC3E}">
        <p14:creationId xmlns:p14="http://schemas.microsoft.com/office/powerpoint/2010/main" val="303575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Partnering With Families To Select EBPs</a:t>
            </a:r>
            <a:endParaRPr dirty="0"/>
          </a:p>
        </p:txBody>
      </p:sp>
      <p:sp>
        <p:nvSpPr>
          <p:cNvPr id="198" name="Google Shape;198;p19"/>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sz="3200" dirty="0"/>
              <a:t>Systematically gather information to develop a deep understanding of family:</a:t>
            </a:r>
            <a:endParaRPr dirty="0"/>
          </a:p>
          <a:p>
            <a:pPr marL="685800" lvl="1" indent="-228600" algn="l" rtl="0">
              <a:lnSpc>
                <a:spcPct val="150000"/>
              </a:lnSpc>
              <a:spcBef>
                <a:spcPts val="500"/>
              </a:spcBef>
              <a:spcAft>
                <a:spcPts val="0"/>
              </a:spcAft>
              <a:buClr>
                <a:schemeClr val="dk1"/>
              </a:buClr>
              <a:buSzPct val="100000"/>
              <a:buChar char="•"/>
            </a:pPr>
            <a:r>
              <a:rPr lang="en-US" sz="3200" dirty="0"/>
              <a:t>Uniqueness</a:t>
            </a:r>
            <a:endParaRPr dirty="0"/>
          </a:p>
          <a:p>
            <a:pPr marL="685800" lvl="1" indent="-228600" algn="l" rtl="0">
              <a:lnSpc>
                <a:spcPct val="150000"/>
              </a:lnSpc>
              <a:spcBef>
                <a:spcPts val="500"/>
              </a:spcBef>
              <a:spcAft>
                <a:spcPts val="0"/>
              </a:spcAft>
              <a:buClr>
                <a:schemeClr val="dk1"/>
              </a:buClr>
              <a:buSzPct val="100000"/>
              <a:buChar char="•"/>
            </a:pPr>
            <a:r>
              <a:rPr lang="en-US" sz="3200" dirty="0"/>
              <a:t>Culture</a:t>
            </a:r>
            <a:endParaRPr dirty="0"/>
          </a:p>
          <a:p>
            <a:pPr marL="685800" lvl="1" indent="-228600" algn="l" rtl="0">
              <a:lnSpc>
                <a:spcPct val="150000"/>
              </a:lnSpc>
              <a:spcBef>
                <a:spcPts val="500"/>
              </a:spcBef>
              <a:spcAft>
                <a:spcPts val="0"/>
              </a:spcAft>
              <a:buClr>
                <a:schemeClr val="dk1"/>
              </a:buClr>
              <a:buSzPct val="100000"/>
              <a:buChar char="•"/>
            </a:pPr>
            <a:r>
              <a:rPr lang="en-US" sz="3200" dirty="0"/>
              <a:t>Circumstances</a:t>
            </a:r>
            <a:endParaRPr dirty="0"/>
          </a:p>
          <a:p>
            <a:pPr marL="685800" lvl="1" indent="-228600" algn="l" rtl="0">
              <a:lnSpc>
                <a:spcPct val="150000"/>
              </a:lnSpc>
              <a:spcBef>
                <a:spcPts val="500"/>
              </a:spcBef>
              <a:spcAft>
                <a:spcPts val="0"/>
              </a:spcAft>
              <a:buClr>
                <a:schemeClr val="dk1"/>
              </a:buClr>
              <a:buSzPct val="100000"/>
              <a:buChar char="•"/>
            </a:pPr>
            <a:r>
              <a:rPr lang="en-US" sz="3200" dirty="0"/>
              <a:t>Changing priorities</a:t>
            </a:r>
            <a:endParaRPr dirty="0"/>
          </a:p>
          <a:p>
            <a:pPr marL="685800" lvl="1" indent="-228600" algn="l" rtl="0">
              <a:lnSpc>
                <a:spcPct val="150000"/>
              </a:lnSpc>
              <a:spcBef>
                <a:spcPts val="500"/>
              </a:spcBef>
              <a:spcAft>
                <a:spcPts val="0"/>
              </a:spcAft>
              <a:buClr>
                <a:schemeClr val="dk1"/>
              </a:buClr>
              <a:buSzPct val="100000"/>
              <a:buChar char="•"/>
            </a:pPr>
            <a:r>
              <a:rPr lang="en-US" sz="3200" dirty="0"/>
              <a:t>Stressors</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Identify Need for Language Accommodations and Resources</a:t>
            </a:r>
            <a:endParaRPr dirty="0"/>
          </a:p>
        </p:txBody>
      </p:sp>
      <p:sp>
        <p:nvSpPr>
          <p:cNvPr id="205" name="Google Shape;205;p20"/>
          <p:cNvSpPr txBox="1">
            <a:spLocks noGrp="1"/>
          </p:cNvSpPr>
          <p:nvPr>
            <p:ph idx="1"/>
          </p:nvPr>
        </p:nvSpPr>
        <p:spPr>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ts val="2800"/>
              <a:buChar char="•"/>
            </a:pPr>
            <a:r>
              <a:rPr lang="en-US" dirty="0"/>
              <a:t>In what language will the evidence-based assessment be conducted? What tools will be used?</a:t>
            </a:r>
            <a:endParaRPr dirty="0"/>
          </a:p>
          <a:p>
            <a:pPr marL="228600" lvl="0" indent="-228600" algn="l" rtl="0">
              <a:lnSpc>
                <a:spcPct val="150000"/>
              </a:lnSpc>
              <a:spcBef>
                <a:spcPts val="1000"/>
              </a:spcBef>
              <a:spcAft>
                <a:spcPts val="0"/>
              </a:spcAft>
              <a:buClr>
                <a:schemeClr val="dk1"/>
              </a:buClr>
              <a:buSzPts val="2800"/>
              <a:buChar char="•"/>
            </a:pPr>
            <a:r>
              <a:rPr lang="en-US" dirty="0"/>
              <a:t>Are instructional materials and instruction provided in the family’s primary language?</a:t>
            </a:r>
            <a:endParaRPr dirty="0"/>
          </a:p>
          <a:p>
            <a:pPr marL="685800" lvl="1" indent="-228600" algn="l" rtl="0">
              <a:lnSpc>
                <a:spcPct val="150000"/>
              </a:lnSpc>
              <a:spcBef>
                <a:spcPts val="500"/>
              </a:spcBef>
              <a:spcAft>
                <a:spcPts val="0"/>
              </a:spcAft>
              <a:buClr>
                <a:schemeClr val="dk1"/>
              </a:buClr>
              <a:buSzPts val="2400"/>
              <a:buChar char="•"/>
            </a:pPr>
            <a:r>
              <a:rPr lang="en-US" dirty="0"/>
              <a:t>Guides, forms to be used by parents</a:t>
            </a:r>
            <a:endParaRPr dirty="0"/>
          </a:p>
          <a:p>
            <a:pPr marL="685800" lvl="1" indent="-228600" algn="l" rtl="0">
              <a:lnSpc>
                <a:spcPct val="150000"/>
              </a:lnSpc>
              <a:spcBef>
                <a:spcPts val="500"/>
              </a:spcBef>
              <a:spcAft>
                <a:spcPts val="0"/>
              </a:spcAft>
              <a:buClr>
                <a:schemeClr val="dk1"/>
              </a:buClr>
              <a:buSzPts val="2400"/>
              <a:buChar char="•"/>
            </a:pPr>
            <a:r>
              <a:rPr lang="en-US" dirty="0"/>
              <a:t>Books and other print materials to be used by children</a:t>
            </a:r>
            <a:endParaRPr dirty="0"/>
          </a:p>
          <a:p>
            <a:pPr marL="685800" lvl="1" indent="-76200" algn="l" rtl="0">
              <a:lnSpc>
                <a:spcPct val="90000"/>
              </a:lnSpc>
              <a:spcBef>
                <a:spcPts val="500"/>
              </a:spcBef>
              <a:spcAft>
                <a:spcPts val="0"/>
              </a:spcAft>
              <a:buClr>
                <a:schemeClr val="dk1"/>
              </a:buClr>
              <a:buSzPts val="240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Gather Information About Child Preferences and Interests</a:t>
            </a:r>
            <a:endParaRPr dirty="0"/>
          </a:p>
        </p:txBody>
      </p:sp>
      <p:sp>
        <p:nvSpPr>
          <p:cNvPr id="212" name="Google Shape;212;p21"/>
          <p:cNvSpPr txBox="1">
            <a:spLocks noGrp="1"/>
          </p:cNvSpPr>
          <p:nvPr>
            <p:ph idx="1"/>
          </p:nvPr>
        </p:nvSpPr>
        <p:spPr>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sz="3200" dirty="0"/>
              <a:t>What are the child’s strengths, interests, preferences? (using preference assessments as needed)</a:t>
            </a:r>
            <a:endParaRPr dirty="0"/>
          </a:p>
          <a:p>
            <a:pPr marL="228600" lvl="0" indent="-228600" algn="l" rtl="0">
              <a:lnSpc>
                <a:spcPct val="150000"/>
              </a:lnSpc>
              <a:spcBef>
                <a:spcPts val="1000"/>
              </a:spcBef>
              <a:spcAft>
                <a:spcPts val="0"/>
              </a:spcAft>
              <a:buClr>
                <a:schemeClr val="dk1"/>
              </a:buClr>
              <a:buSzPct val="100000"/>
              <a:buChar char="•"/>
            </a:pPr>
            <a:r>
              <a:rPr lang="en-US" sz="3200" dirty="0"/>
              <a:t>Using this information to maximize active, engaged learning </a:t>
            </a:r>
            <a:endParaRPr dirty="0"/>
          </a:p>
          <a:p>
            <a:pPr marL="228600" lvl="0" indent="-228600" algn="l" rtl="0">
              <a:lnSpc>
                <a:spcPct val="150000"/>
              </a:lnSpc>
              <a:spcBef>
                <a:spcPts val="1000"/>
              </a:spcBef>
              <a:spcAft>
                <a:spcPts val="0"/>
              </a:spcAft>
              <a:buClr>
                <a:schemeClr val="dk1"/>
              </a:buClr>
              <a:buSzPct val="100000"/>
              <a:buChar char="•"/>
            </a:pPr>
            <a:r>
              <a:rPr lang="en-US" sz="3200" dirty="0"/>
              <a:t>Create opportunities for choices within daily routines</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Partnering With Families To Identify Skills That Will:</a:t>
            </a:r>
            <a:endParaRPr dirty="0"/>
          </a:p>
        </p:txBody>
      </p:sp>
      <p:sp>
        <p:nvSpPr>
          <p:cNvPr id="218" name="Google Shape;218;p2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dirty="0"/>
              <a:t>Optimize social interactions </a:t>
            </a:r>
            <a:endParaRPr dirty="0"/>
          </a:p>
          <a:p>
            <a:pPr marL="228600" lvl="0" indent="-228600" algn="l" rtl="0">
              <a:lnSpc>
                <a:spcPct val="150000"/>
              </a:lnSpc>
              <a:spcBef>
                <a:spcPts val="1000"/>
              </a:spcBef>
              <a:spcAft>
                <a:spcPts val="0"/>
              </a:spcAft>
              <a:buClr>
                <a:schemeClr val="dk1"/>
              </a:buClr>
              <a:buSzPts val="3200"/>
              <a:buChar char="•"/>
            </a:pPr>
            <a:r>
              <a:rPr lang="en-US" sz="3200" dirty="0"/>
              <a:t>Promote participation in everyday activities and routines at home and in early care/school settings</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Explore a Variety of EBP Strategies</a:t>
            </a:r>
            <a:endParaRPr dirty="0"/>
          </a:p>
        </p:txBody>
      </p:sp>
      <p:sp>
        <p:nvSpPr>
          <p:cNvPr id="224" name="Google Shape;224;p23"/>
          <p:cNvSpPr txBox="1">
            <a:spLocks noGrp="1"/>
          </p:cNvSpPr>
          <p:nvPr>
            <p:ph idx="1"/>
          </p:nvPr>
        </p:nvSpPr>
        <p:spPr>
          <a:xfrm>
            <a:off x="628650" y="1500996"/>
            <a:ext cx="7886700" cy="4675967"/>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Review with family how EBPs will be implemented at home and school</a:t>
            </a:r>
            <a:endParaRPr dirty="0"/>
          </a:p>
          <a:p>
            <a:pPr marL="228600" lvl="0" indent="-228600" algn="l" rtl="0">
              <a:lnSpc>
                <a:spcPct val="150000"/>
              </a:lnSpc>
              <a:spcBef>
                <a:spcPts val="1000"/>
              </a:spcBef>
              <a:spcAft>
                <a:spcPts val="0"/>
              </a:spcAft>
              <a:buClr>
                <a:schemeClr val="dk1"/>
              </a:buClr>
              <a:buSzPts val="2800"/>
              <a:buChar char="•"/>
            </a:pPr>
            <a:r>
              <a:rPr lang="en-US" dirty="0"/>
              <a:t>Explore how EBPs can best be implemented at home in a way that works for the family, within their unique routines</a:t>
            </a:r>
            <a:endParaRPr dirty="0"/>
          </a:p>
          <a:p>
            <a:pPr marL="228600" lvl="0" indent="-228600" algn="l" rtl="0">
              <a:lnSpc>
                <a:spcPct val="150000"/>
              </a:lnSpc>
              <a:spcBef>
                <a:spcPts val="1000"/>
              </a:spcBef>
              <a:spcAft>
                <a:spcPts val="0"/>
              </a:spcAft>
              <a:buClr>
                <a:schemeClr val="dk1"/>
              </a:buClr>
              <a:buSzPts val="2800"/>
              <a:buChar char="•"/>
            </a:pPr>
            <a:r>
              <a:rPr lang="en-US" dirty="0"/>
              <a:t>Reflect and brainstorm with families about perceived barriers to implementation</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With Families, Identify Level of Support the Child Will Need To Succeed</a:t>
            </a:r>
            <a:endParaRPr dirty="0"/>
          </a:p>
        </p:txBody>
      </p:sp>
      <p:sp>
        <p:nvSpPr>
          <p:cNvPr id="231" name="Google Shape;231;p2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To access, participate and engage with everyday learning experiences</a:t>
            </a:r>
            <a:endParaRPr dirty="0"/>
          </a:p>
          <a:p>
            <a:pPr marL="228600" lvl="0" indent="-228600" algn="l" rtl="0">
              <a:lnSpc>
                <a:spcPct val="150000"/>
              </a:lnSpc>
              <a:spcBef>
                <a:spcPts val="1000"/>
              </a:spcBef>
              <a:spcAft>
                <a:spcPts val="0"/>
              </a:spcAft>
              <a:buClr>
                <a:schemeClr val="dk1"/>
              </a:buClr>
              <a:buSzPts val="2800"/>
              <a:buChar char="•"/>
            </a:pPr>
            <a:r>
              <a:rPr lang="en-US" dirty="0"/>
              <a:t>Specify adaptations and modifications that will be used by the family and early educators</a:t>
            </a:r>
            <a:endParaRPr dirty="0"/>
          </a:p>
          <a:p>
            <a:pPr marL="228600" lvl="0" indent="-228600" algn="l" rtl="0">
              <a:lnSpc>
                <a:spcPct val="150000"/>
              </a:lnSpc>
              <a:spcBef>
                <a:spcPts val="1000"/>
              </a:spcBef>
              <a:spcAft>
                <a:spcPts val="0"/>
              </a:spcAft>
              <a:buClr>
                <a:schemeClr val="dk1"/>
              </a:buClr>
              <a:buSzPts val="2800"/>
              <a:buChar char="•"/>
            </a:pPr>
            <a:r>
              <a:rPr lang="en-US" dirty="0"/>
              <a:t>Agree on how feedback and prompting approaches will be used across settings</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Using Data To Support Family Decisions</a:t>
            </a:r>
            <a:endParaRPr dirty="0"/>
          </a:p>
        </p:txBody>
      </p:sp>
      <p:sp>
        <p:nvSpPr>
          <p:cNvPr id="237" name="Google Shape;237;p2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Routine-based interviews</a:t>
            </a:r>
            <a:endParaRPr dirty="0"/>
          </a:p>
          <a:p>
            <a:pPr marL="228600" lvl="0" indent="-228600" algn="l" rtl="0">
              <a:lnSpc>
                <a:spcPct val="150000"/>
              </a:lnSpc>
              <a:spcBef>
                <a:spcPts val="1000"/>
              </a:spcBef>
              <a:spcAft>
                <a:spcPts val="0"/>
              </a:spcAft>
              <a:buClr>
                <a:schemeClr val="dk1"/>
              </a:buClr>
              <a:buSzPts val="2800"/>
              <a:buChar char="•"/>
            </a:pPr>
            <a:r>
              <a:rPr lang="en-US" dirty="0"/>
              <a:t>Functional behavior assessments </a:t>
            </a:r>
            <a:endParaRPr dirty="0"/>
          </a:p>
          <a:p>
            <a:pPr marL="228600" lvl="0" indent="-228600" algn="l" rtl="0">
              <a:lnSpc>
                <a:spcPct val="150000"/>
              </a:lnSpc>
              <a:spcBef>
                <a:spcPts val="1000"/>
              </a:spcBef>
              <a:spcAft>
                <a:spcPts val="0"/>
              </a:spcAft>
              <a:buClr>
                <a:schemeClr val="dk1"/>
              </a:buClr>
              <a:buSzPts val="2800"/>
              <a:buChar char="•"/>
            </a:pPr>
            <a:r>
              <a:rPr lang="en-US" dirty="0"/>
              <a:t>Formal and informal observation across settings</a:t>
            </a:r>
            <a:endParaRPr dirty="0"/>
          </a:p>
          <a:p>
            <a:pPr marL="228600" lvl="0" indent="-228600" algn="l" rtl="0">
              <a:lnSpc>
                <a:spcPct val="150000"/>
              </a:lnSpc>
              <a:spcBef>
                <a:spcPts val="1000"/>
              </a:spcBef>
              <a:spcAft>
                <a:spcPts val="0"/>
              </a:spcAft>
              <a:buClr>
                <a:schemeClr val="dk1"/>
              </a:buClr>
              <a:buSzPts val="2800"/>
              <a:buChar char="•"/>
            </a:pPr>
            <a:r>
              <a:rPr lang="en-US" dirty="0"/>
              <a:t>Cross-disciplinary agreement about family choices for evidence-based intervention/outcome targets</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 Gathering Observational Data</a:t>
            </a:r>
            <a:endParaRPr dirty="0"/>
          </a:p>
        </p:txBody>
      </p:sp>
      <p:sp>
        <p:nvSpPr>
          <p:cNvPr id="244" name="Google Shape;244;p26"/>
          <p:cNvSpPr txBox="1">
            <a:spLocks noGrp="1"/>
          </p:cNvSpPr>
          <p:nvPr>
            <p:ph idx="1"/>
          </p:nvPr>
        </p:nvSpPr>
        <p:spPr>
          <a:xfrm>
            <a:off x="628650" y="1397479"/>
            <a:ext cx="7886700" cy="4779484"/>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chemeClr val="dk1"/>
              </a:buClr>
              <a:buSzPts val="2800"/>
              <a:buNone/>
            </a:pPr>
            <a:r>
              <a:rPr lang="en-US" dirty="0"/>
              <a:t>On the next slide, watch “</a:t>
            </a:r>
            <a:r>
              <a:rPr lang="en-US" dirty="0">
                <a:hlinkClick r:id="rId3"/>
              </a:rPr>
              <a:t>Crystal Moving Around</a:t>
            </a:r>
            <a:r>
              <a:rPr lang="en-US" dirty="0"/>
              <a:t>” before discussing the following; </a:t>
            </a:r>
          </a:p>
          <a:p>
            <a:pPr>
              <a:lnSpc>
                <a:spcPct val="150000"/>
              </a:lnSpc>
              <a:spcBef>
                <a:spcPts val="0"/>
              </a:spcBef>
              <a:buClr>
                <a:schemeClr val="dk1"/>
              </a:buClr>
              <a:buSzPts val="2800"/>
            </a:pPr>
            <a:r>
              <a:rPr lang="en-US" dirty="0"/>
              <a:t>Crystal’s goal: take 2-3 steps using her walker with each foot flat on the floor, either independently or following a prompt from her parents, five times per session across a month</a:t>
            </a:r>
          </a:p>
          <a:p>
            <a:pPr marL="228600" lvl="0" indent="-228600" algn="l" rtl="0">
              <a:lnSpc>
                <a:spcPct val="150000"/>
              </a:lnSpc>
              <a:spcBef>
                <a:spcPts val="1000"/>
              </a:spcBef>
              <a:spcAft>
                <a:spcPts val="0"/>
              </a:spcAft>
              <a:buClr>
                <a:schemeClr val="dk1"/>
              </a:buClr>
              <a:buSzPts val="2800"/>
              <a:buChar char="•"/>
            </a:pPr>
            <a:r>
              <a:rPr lang="en-US" dirty="0"/>
              <a:t>What data will you collect?  How will you support parents in collecting data?</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856" y="105819"/>
            <a:ext cx="7886700" cy="1325563"/>
          </a:xfrm>
        </p:spPr>
        <p:txBody>
          <a:bodyPr>
            <a:normAutofit/>
          </a:bodyPr>
          <a:lstStyle/>
          <a:p>
            <a:pPr algn="ctr"/>
            <a:r>
              <a:rPr lang="en-US" sz="3600" dirty="0"/>
              <a:t>Activity: </a:t>
            </a:r>
            <a:r>
              <a:rPr lang="en-US" sz="3600" dirty="0">
                <a:hlinkClick r:id="rId3"/>
              </a:rPr>
              <a:t>Crystal Moving Around</a:t>
            </a:r>
            <a:endParaRPr lang="en-US" sz="3600" dirty="0"/>
          </a:p>
        </p:txBody>
      </p:sp>
      <p:sp>
        <p:nvSpPr>
          <p:cNvPr id="8" name="Rectangle 7"/>
          <p:cNvSpPr/>
          <p:nvPr/>
        </p:nvSpPr>
        <p:spPr>
          <a:xfrm>
            <a:off x="3280628" y="5592285"/>
            <a:ext cx="2581156" cy="307777"/>
          </a:xfrm>
          <a:prstGeom prst="rect">
            <a:avLst/>
          </a:prstGeom>
        </p:spPr>
        <p:txBody>
          <a:bodyPr wrap="none">
            <a:spAutoFit/>
          </a:bodyPr>
          <a:lstStyle/>
          <a:p>
            <a:r>
              <a:rPr lang="en-US" dirty="0">
                <a:hlinkClick r:id="rId3"/>
              </a:rPr>
              <a:t>https://vimeo.com/155919002</a:t>
            </a:r>
            <a:r>
              <a:rPr lang="en-US" dirty="0"/>
              <a:t> </a:t>
            </a:r>
          </a:p>
        </p:txBody>
      </p:sp>
      <p:pic>
        <p:nvPicPr>
          <p:cNvPr id="4" name="Picture 3">
            <a:hlinkClick r:id="rId3"/>
            <a:extLst>
              <a:ext uri="{FF2B5EF4-FFF2-40B4-BE49-F238E27FC236}">
                <a16:creationId xmlns:a16="http://schemas.microsoft.com/office/drawing/2014/main" id="{65ADA874-15EF-459F-BB28-67E31C6DF10F}"/>
              </a:ext>
            </a:extLst>
          </p:cNvPr>
          <p:cNvPicPr>
            <a:picLocks noChangeAspect="1"/>
          </p:cNvPicPr>
          <p:nvPr/>
        </p:nvPicPr>
        <p:blipFill>
          <a:blip r:embed="rId4"/>
          <a:stretch>
            <a:fillRect/>
          </a:stretch>
        </p:blipFill>
        <p:spPr>
          <a:xfrm>
            <a:off x="1243012" y="1738312"/>
            <a:ext cx="6657975" cy="3381375"/>
          </a:xfrm>
          <a:prstGeom prst="rect">
            <a:avLst/>
          </a:prstGeom>
        </p:spPr>
      </p:pic>
    </p:spTree>
    <p:extLst>
      <p:ext uri="{BB962C8B-B14F-4D97-AF65-F5344CB8AC3E}">
        <p14:creationId xmlns:p14="http://schemas.microsoft.com/office/powerpoint/2010/main" val="119636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EBP and Fidelity</a:t>
            </a:r>
            <a:endParaRPr dirty="0"/>
          </a:p>
        </p:txBody>
      </p:sp>
      <p:sp>
        <p:nvSpPr>
          <p:cNvPr id="251" name="Google Shape;251;p27"/>
          <p:cNvSpPr txBox="1">
            <a:spLocks noGrp="1"/>
          </p:cNvSpPr>
          <p:nvPr>
            <p:ph idx="1"/>
          </p:nvPr>
        </p:nvSpPr>
        <p:spPr>
          <a:xfrm>
            <a:off x="628650" y="1500997"/>
            <a:ext cx="7886700" cy="443397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Fidelity: Implementation of an EBP as intended by researchers or developers</a:t>
            </a:r>
            <a:endParaRPr dirty="0"/>
          </a:p>
          <a:p>
            <a:pPr marL="228600" lvl="0" indent="-228600" algn="l" rtl="0">
              <a:lnSpc>
                <a:spcPct val="150000"/>
              </a:lnSpc>
              <a:spcBef>
                <a:spcPts val="1000"/>
              </a:spcBef>
              <a:spcAft>
                <a:spcPts val="0"/>
              </a:spcAft>
              <a:buClr>
                <a:schemeClr val="dk1"/>
              </a:buClr>
              <a:buSzPct val="100000"/>
              <a:buChar char="•"/>
            </a:pPr>
            <a:r>
              <a:rPr lang="en-US" dirty="0"/>
              <a:t>Includes adherence, exposure/duration, and quality of delivery</a:t>
            </a:r>
            <a:endParaRPr dirty="0"/>
          </a:p>
          <a:p>
            <a:pPr marL="228600" lvl="0" indent="-228600" algn="l" rtl="0">
              <a:lnSpc>
                <a:spcPct val="150000"/>
              </a:lnSpc>
              <a:spcBef>
                <a:spcPts val="1000"/>
              </a:spcBef>
              <a:spcAft>
                <a:spcPts val="0"/>
              </a:spcAft>
              <a:buClr>
                <a:schemeClr val="dk1"/>
              </a:buClr>
              <a:buSzPct val="100000"/>
              <a:buChar char="•"/>
            </a:pPr>
            <a:r>
              <a:rPr lang="en-US" dirty="0"/>
              <a:t>Improves the chances that positive change will occur</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3"/>
              </a:rPr>
              <a:t>IRISCENTER resources: Evidence-Based Practices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6.1</a:t>
            </a:r>
            <a:endParaRPr dirty="0"/>
          </a:p>
        </p:txBody>
      </p:sp>
      <p:sp>
        <p:nvSpPr>
          <p:cNvPr id="70" name="Google Shape;70;p2"/>
          <p:cNvSpPr txBox="1">
            <a:spLocks noGrp="1"/>
          </p:cNvSpPr>
          <p:nvPr>
            <p:ph idx="1"/>
          </p:nvPr>
        </p:nvSpPr>
        <p:spPr>
          <a:xfrm>
            <a:off x="628650" y="1569493"/>
            <a:ext cx="7886700" cy="4607470"/>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latin typeface="Calibri"/>
                <a:ea typeface="Calibri"/>
                <a:cs typeface="Calibri"/>
                <a:sym typeface="Calibri"/>
              </a:rPr>
              <a:t>Candidates, in partnership with families, identify systematic, responsive, and intentional evidence-based practices and use such practices with fidelity to support young children’s learning and development across all developmental and academic content domains.</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Fidelity Monitoring</a:t>
            </a:r>
            <a:endParaRPr dirty="0"/>
          </a:p>
        </p:txBody>
      </p:sp>
      <p:sp>
        <p:nvSpPr>
          <p:cNvPr id="258" name="Google Shape;258;p28"/>
          <p:cNvSpPr txBox="1">
            <a:spLocks noGrp="1"/>
          </p:cNvSpPr>
          <p:nvPr>
            <p:ph idx="1"/>
          </p:nvPr>
        </p:nvSpPr>
        <p:spPr>
          <a:xfrm>
            <a:off x="628650" y="1311215"/>
            <a:ext cx="7886700" cy="4502989"/>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Develop an observational checklist based on a breakdown of EBP protocol e.g., least-to-most prompting</a:t>
            </a:r>
            <a:endParaRPr dirty="0"/>
          </a:p>
          <a:p>
            <a:pPr marL="228600" lvl="0" indent="-228600" algn="l" rtl="0">
              <a:lnSpc>
                <a:spcPct val="150000"/>
              </a:lnSpc>
              <a:spcBef>
                <a:spcPts val="1000"/>
              </a:spcBef>
              <a:spcAft>
                <a:spcPts val="0"/>
              </a:spcAft>
              <a:buClr>
                <a:schemeClr val="dk1"/>
              </a:buClr>
              <a:buSzPct val="100000"/>
              <a:buChar char="•"/>
            </a:pPr>
            <a:r>
              <a:rPr lang="en-US" dirty="0"/>
              <a:t>Use developer checklists e.g., </a:t>
            </a:r>
            <a:r>
              <a:rPr lang="en-US" u="sng" dirty="0">
                <a:solidFill>
                  <a:schemeClr val="hlink"/>
                </a:solidFill>
                <a:hlinkClick r:id="rId3"/>
              </a:rPr>
              <a:t>Pyramid Model Practices</a:t>
            </a:r>
            <a:r>
              <a:rPr lang="en-US" dirty="0"/>
              <a:t>, </a:t>
            </a:r>
            <a:r>
              <a:rPr lang="en-US" u="sng" dirty="0">
                <a:solidFill>
                  <a:schemeClr val="hlink"/>
                </a:solidFill>
                <a:hlinkClick r:id="rId4"/>
              </a:rPr>
              <a:t>Early Start Denver Model</a:t>
            </a:r>
            <a:endParaRPr dirty="0"/>
          </a:p>
          <a:p>
            <a:pPr marL="228600" lvl="0" indent="-228600" algn="l" rtl="0">
              <a:lnSpc>
                <a:spcPct val="150000"/>
              </a:lnSpc>
              <a:spcBef>
                <a:spcPts val="1000"/>
              </a:spcBef>
              <a:spcAft>
                <a:spcPts val="0"/>
              </a:spcAft>
              <a:buClr>
                <a:schemeClr val="dk1"/>
              </a:buClr>
              <a:buSzPct val="100000"/>
              <a:buChar char="•"/>
            </a:pPr>
            <a:r>
              <a:rPr lang="en-US" dirty="0"/>
              <a:t>Use </a:t>
            </a:r>
            <a:r>
              <a:rPr lang="en-US" u="sng" dirty="0">
                <a:solidFill>
                  <a:schemeClr val="hlink"/>
                </a:solidFill>
                <a:hlinkClick r:id="rId5"/>
              </a:rPr>
              <a:t>ECTA Center: Performance Checklists</a:t>
            </a:r>
            <a:r>
              <a:rPr lang="en-US" dirty="0"/>
              <a:t> designed to support commonly used EBPs in EI/ECSE</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Sam Odom: Monitoring Fidelity</a:t>
            </a:r>
            <a:endParaRPr dirty="0"/>
          </a:p>
        </p:txBody>
      </p:sp>
      <p:sp>
        <p:nvSpPr>
          <p:cNvPr id="265" name="Google Shape;265;p2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Evidence-Based Practices (Part 2):Implementing a Practice or Program with Fidelity</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Discuss</a:t>
            </a:r>
            <a:endParaRPr sz="3600" dirty="0"/>
          </a:p>
        </p:txBody>
      </p:sp>
      <p:sp>
        <p:nvSpPr>
          <p:cNvPr id="271" name="Google Shape;271;p30"/>
          <p:cNvSpPr txBox="1">
            <a:spLocks noGrp="1"/>
          </p:cNvSpPr>
          <p:nvPr>
            <p:ph idx="1"/>
          </p:nvPr>
        </p:nvSpPr>
        <p:spPr>
          <a:xfrm>
            <a:off x="628650" y="1431985"/>
            <a:ext cx="7886700" cy="474497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What are some methods you might use to monitor your fidelity practice in your work in EI/ECSE?</a:t>
            </a:r>
            <a:endParaRPr dirty="0"/>
          </a:p>
          <a:p>
            <a:pPr marL="228600" lvl="0" indent="-228600" algn="l" rtl="0">
              <a:lnSpc>
                <a:spcPct val="150000"/>
              </a:lnSpc>
              <a:spcBef>
                <a:spcPts val="1000"/>
              </a:spcBef>
              <a:spcAft>
                <a:spcPts val="0"/>
              </a:spcAft>
              <a:buClr>
                <a:schemeClr val="dk1"/>
              </a:buClr>
              <a:buSzPts val="2800"/>
              <a:buChar char="•"/>
            </a:pPr>
            <a:r>
              <a:rPr lang="en-US" dirty="0"/>
              <a:t>What kind of feedback do you have access to regarding your implementation fidelity – colleagues, mentors, instructors, ongoing workshops? </a:t>
            </a:r>
          </a:p>
          <a:p>
            <a:pPr marL="228600" lvl="0" indent="-228600" algn="l" rtl="0">
              <a:lnSpc>
                <a:spcPct val="150000"/>
              </a:lnSpc>
              <a:spcBef>
                <a:spcPts val="1000"/>
              </a:spcBef>
              <a:spcAft>
                <a:spcPts val="0"/>
              </a:spcAft>
              <a:buClr>
                <a:schemeClr val="dk1"/>
              </a:buClr>
              <a:buSzPts val="2800"/>
              <a:buChar char="•"/>
            </a:pPr>
            <a:r>
              <a:rPr lang="en-US" dirty="0"/>
              <a:t>Video review?</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78" name="Google Shape;278;p31"/>
          <p:cNvSpPr txBox="1">
            <a:spLocks noGrp="1"/>
          </p:cNvSpPr>
          <p:nvPr>
            <p:ph idx="1"/>
          </p:nvPr>
        </p:nvSpPr>
        <p:spPr>
          <a:xfrm>
            <a:off x="628650" y="1417983"/>
            <a:ext cx="7886700" cy="4758980"/>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60000"/>
              </a:lnSpc>
              <a:spcBef>
                <a:spcPts val="0"/>
              </a:spcBef>
              <a:spcAft>
                <a:spcPts val="0"/>
              </a:spcAft>
              <a:buClr>
                <a:schemeClr val="dk1"/>
              </a:buClr>
              <a:buSzPct val="100000"/>
              <a:buChar char="•"/>
            </a:pPr>
            <a:r>
              <a:rPr lang="en-US" dirty="0" err="1"/>
              <a:t>Buysse</a:t>
            </a:r>
            <a:r>
              <a:rPr lang="en-US" dirty="0"/>
              <a:t>, V., Wesley, P. W., Snyder, P., &amp; Winton, P. (2006). Evidence-based practice: What does it really mean for the early childhood field? </a:t>
            </a:r>
            <a:r>
              <a:rPr lang="en-US" i="1" dirty="0"/>
              <a:t>Young Exceptional Children</a:t>
            </a:r>
            <a:r>
              <a:rPr lang="en-US" dirty="0"/>
              <a:t>, </a:t>
            </a:r>
            <a:r>
              <a:rPr lang="en-US" i="1" dirty="0"/>
              <a:t>9</a:t>
            </a:r>
            <a:r>
              <a:rPr lang="en-US" dirty="0"/>
              <a:t>(4), 2-11</a:t>
            </a:r>
            <a:endParaRPr dirty="0"/>
          </a:p>
          <a:p>
            <a:pPr lvl="0">
              <a:lnSpc>
                <a:spcPct val="160000"/>
              </a:lnSpc>
              <a:buClr>
                <a:schemeClr val="dk1"/>
              </a:buClr>
              <a:buSzPct val="100000"/>
            </a:pPr>
            <a:r>
              <a:rPr lang="en-US" dirty="0"/>
              <a:t>Dunst, C. (2017). </a:t>
            </a:r>
            <a:r>
              <a:rPr lang="en-US" dirty="0">
                <a:hlinkClick r:id="rId3"/>
              </a:rPr>
              <a:t>Research Foundations for Evidence-Informed Early Childhood Intervention Performance Checklists</a:t>
            </a:r>
            <a:r>
              <a:rPr lang="en-US" dirty="0"/>
              <a:t>, Educational Science, 7(78), doi:10.3390/educsci7040078</a:t>
            </a:r>
            <a:endParaRPr dirty="0"/>
          </a:p>
          <a:p>
            <a:pPr lvl="0">
              <a:lnSpc>
                <a:spcPct val="160000"/>
              </a:lnSpc>
              <a:buClr>
                <a:schemeClr val="dk1"/>
              </a:buClr>
              <a:buSzPct val="100000"/>
            </a:pPr>
            <a:r>
              <a:rPr lang="en-US" dirty="0"/>
              <a:t>Odom, S. L., &amp; </a:t>
            </a:r>
            <a:r>
              <a:rPr lang="en-US" dirty="0" err="1"/>
              <a:t>Wolery</a:t>
            </a:r>
            <a:r>
              <a:rPr lang="en-US" dirty="0"/>
              <a:t>, M. (2003A </a:t>
            </a:r>
            <a:r>
              <a:rPr lang="en-US" dirty="0">
                <a:hlinkClick r:id="rId4"/>
              </a:rPr>
              <a:t>Unified Theory of Practice in Early Intervention/Early Childhood Special Education: Evidence-Based Practices</a:t>
            </a:r>
            <a:r>
              <a:rPr lang="en-US" dirty="0"/>
              <a:t>. </a:t>
            </a:r>
            <a:r>
              <a:rPr lang="en-US" i="1" dirty="0"/>
              <a:t>The Journal of Special Education</a:t>
            </a:r>
            <a:endParaRPr dirty="0"/>
          </a:p>
          <a:p>
            <a:pPr marL="228600" lvl="0" indent="-90804"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Resources and References</a:t>
            </a:r>
            <a:endParaRPr/>
          </a:p>
        </p:txBody>
      </p:sp>
      <p:sp>
        <p:nvSpPr>
          <p:cNvPr id="284" name="Google Shape;284;p32"/>
          <p:cNvSpPr txBox="1">
            <a:spLocks noGrp="1"/>
          </p:cNvSpPr>
          <p:nvPr>
            <p:ph idx="1"/>
          </p:nvPr>
        </p:nvSpPr>
        <p:spPr>
          <a:xfrm>
            <a:off x="628650" y="1550504"/>
            <a:ext cx="7886700" cy="462645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Colorado University of Education |Results Matter Video Library: </a:t>
            </a:r>
            <a:r>
              <a:rPr lang="en-US" u="sng" dirty="0">
                <a:solidFill>
                  <a:schemeClr val="hlink"/>
                </a:solidFill>
                <a:hlinkClick r:id="rId3"/>
              </a:rPr>
              <a:t>https://www.draccess.org/videolibrary</a:t>
            </a:r>
            <a:endParaRPr u="sng" dirty="0"/>
          </a:p>
          <a:p>
            <a:pPr marL="228600" lvl="0" indent="-228600" algn="l" rtl="0">
              <a:lnSpc>
                <a:spcPct val="150000"/>
              </a:lnSpc>
              <a:spcBef>
                <a:spcPts val="1000"/>
              </a:spcBef>
              <a:spcAft>
                <a:spcPts val="0"/>
              </a:spcAft>
              <a:buClr>
                <a:schemeClr val="dk1"/>
              </a:buClr>
              <a:buSzPts val="2800"/>
              <a:buChar char="•"/>
            </a:pPr>
            <a:r>
              <a:rPr lang="en-US" u="sng" dirty="0">
                <a:hlinkClick r:id="rId4"/>
              </a:rPr>
              <a:t>Iris Center | Evidence-Based Resources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9;p34">
            <a:extLst>
              <a:ext uri="{FF2B5EF4-FFF2-40B4-BE49-F238E27FC236}">
                <a16:creationId xmlns:a16="http://schemas.microsoft.com/office/drawing/2014/main" id="{5CC63C7E-26DE-422D-A438-680CD3E5C9C4}"/>
              </a:ext>
            </a:extLst>
          </p:cNvPr>
          <p:cNvSpPr txBox="1">
            <a:spLocks/>
          </p:cNvSpPr>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latin typeface="Calibri" panose="020F0502020204030204" pitchFamily="34" charset="0"/>
                <a:cs typeface="Calibri" panose="020F0502020204030204" pitchFamily="34" charset="0"/>
              </a:rPr>
              <a:t>Disclaimer</a:t>
            </a:r>
            <a:endParaRPr lang="en-US" dirty="0"/>
          </a:p>
        </p:txBody>
      </p:sp>
    </p:spTree>
    <p:extLst>
      <p:ext uri="{BB962C8B-B14F-4D97-AF65-F5344CB8AC3E}">
        <p14:creationId xmlns:p14="http://schemas.microsoft.com/office/powerpoint/2010/main" val="284600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76" name="Google Shape;76;p3"/>
          <p:cNvSpPr txBox="1">
            <a:spLocks noGrp="1"/>
          </p:cNvSpPr>
          <p:nvPr>
            <p:ph idx="1"/>
          </p:nvPr>
        </p:nvSpPr>
        <p:spPr>
          <a:xfrm>
            <a:off x="628650" y="1397285"/>
            <a:ext cx="7886700" cy="477967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Describe a collaborative process involving families to identify intentional evidence-based practices across developmental domains and academic content domains.</a:t>
            </a:r>
            <a:endParaRPr dirty="0"/>
          </a:p>
          <a:p>
            <a:pPr marL="228600" lvl="0" indent="-228600" algn="l" rtl="0">
              <a:lnSpc>
                <a:spcPct val="150000"/>
              </a:lnSpc>
              <a:spcBef>
                <a:spcPts val="1000"/>
              </a:spcBef>
              <a:spcAft>
                <a:spcPts val="0"/>
              </a:spcAft>
              <a:buClr>
                <a:schemeClr val="dk1"/>
              </a:buClr>
              <a:buSzPct val="100000"/>
              <a:buChar char="•"/>
            </a:pPr>
            <a:r>
              <a:rPr lang="en-US" dirty="0"/>
              <a:t>Describe fidelity of implementation strategies to support the delivery of systematic, responsive, and intentional evidence-based practices across developmental and academic content domains.</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Evidence-Based Practices (EBPs)</a:t>
            </a:r>
            <a:endParaRPr dirty="0"/>
          </a:p>
        </p:txBody>
      </p:sp>
      <p:sp>
        <p:nvSpPr>
          <p:cNvPr id="82" name="Google Shape;82;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Two federal laws—the </a:t>
            </a:r>
            <a:r>
              <a:rPr lang="en-US" u="sng" dirty="0">
                <a:solidFill>
                  <a:schemeClr val="hlink"/>
                </a:solidFill>
                <a:hlinkClick r:id="rId3"/>
              </a:rPr>
              <a:t>Every Student Succeeds Act (ESSA)</a:t>
            </a:r>
            <a:r>
              <a:rPr lang="en-US" dirty="0"/>
              <a:t> and the </a:t>
            </a:r>
            <a:r>
              <a:rPr lang="en-US" u="sng" dirty="0">
                <a:solidFill>
                  <a:schemeClr val="hlink"/>
                </a:solidFill>
                <a:hlinkClick r:id="rId4"/>
              </a:rPr>
              <a:t>Individuals with Disabilities Education Act (IDEA ’04)</a:t>
            </a:r>
            <a:r>
              <a:rPr lang="en-US" dirty="0"/>
              <a:t> mandate use of evidence-based academic and behavioral practices and programs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ct val="100000"/>
              <a:buFont typeface="Calibri"/>
              <a:buNone/>
            </a:pPr>
            <a:r>
              <a:rPr lang="en-US" sz="3600" dirty="0"/>
              <a:t>What Are Evidence-Based Practices (EBPs)? </a:t>
            </a:r>
            <a:br>
              <a:rPr lang="en-US" sz="3600" dirty="0"/>
            </a:br>
            <a:endParaRPr sz="3600" dirty="0"/>
          </a:p>
        </p:txBody>
      </p:sp>
      <p:sp>
        <p:nvSpPr>
          <p:cNvPr id="89" name="Google Shape;89;p5"/>
          <p:cNvSpPr txBox="1">
            <a:spLocks noGrp="1"/>
          </p:cNvSpPr>
          <p:nvPr>
            <p:ph idx="1"/>
          </p:nvPr>
        </p:nvSpPr>
        <p:spPr>
          <a:xfrm>
            <a:off x="628650" y="1378424"/>
            <a:ext cx="7886700" cy="479853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Practices that are based on the best available empirical research that documents the practice’s efficacy with young children and families; the wisdom and knowledge of the field; and the core guiding values, beliefs, and theoretical approaches of EI/ECSE</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EBP Is a Process </a:t>
            </a:r>
            <a:endParaRPr dirty="0"/>
          </a:p>
        </p:txBody>
      </p:sp>
      <p:sp>
        <p:nvSpPr>
          <p:cNvPr id="96" name="Google Shape;96;p6"/>
          <p:cNvSpPr txBox="1">
            <a:spLocks noGrp="1"/>
          </p:cNvSpPr>
          <p:nvPr>
            <p:ph idx="1"/>
          </p:nvPr>
        </p:nvSpPr>
        <p:spPr>
          <a:xfrm>
            <a:off x="628650" y="1518249"/>
            <a:ext cx="7886700" cy="465871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000" dirty="0"/>
              <a:t>The process for selecting and implementing practices that weigh research evidence; family and professional wisdom and values; and the individual characteristics, strengths, and needs of a child</a:t>
            </a:r>
            <a:endParaRPr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How Do Families Know if a Practice Is Effective?</a:t>
            </a:r>
            <a:endParaRPr dirty="0"/>
          </a:p>
        </p:txBody>
      </p:sp>
      <p:sp>
        <p:nvSpPr>
          <p:cNvPr id="103" name="Google Shape;103;p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dirty="0"/>
              <a:t>Testimonials</a:t>
            </a:r>
            <a:endParaRPr dirty="0"/>
          </a:p>
          <a:p>
            <a:pPr marL="685800" lvl="1" indent="-228600" algn="l" rtl="0">
              <a:lnSpc>
                <a:spcPct val="150000"/>
              </a:lnSpc>
              <a:spcBef>
                <a:spcPts val="500"/>
              </a:spcBef>
              <a:spcAft>
                <a:spcPts val="0"/>
              </a:spcAft>
              <a:buClr>
                <a:schemeClr val="dk1"/>
              </a:buClr>
              <a:buSzPts val="3200"/>
              <a:buChar char="•"/>
            </a:pPr>
            <a:r>
              <a:rPr lang="en-US" sz="3200" dirty="0"/>
              <a:t>As a result of this intervention/instruction, my child is doing better!</a:t>
            </a:r>
            <a:endParaRPr dirty="0"/>
          </a:p>
          <a:p>
            <a:pPr marL="685800" lvl="1" indent="-228600" algn="l" rtl="0">
              <a:lnSpc>
                <a:spcPct val="150000"/>
              </a:lnSpc>
              <a:spcBef>
                <a:spcPts val="500"/>
              </a:spcBef>
              <a:spcAft>
                <a:spcPts val="0"/>
              </a:spcAft>
              <a:buClr>
                <a:schemeClr val="dk1"/>
              </a:buClr>
              <a:buSzPts val="3200"/>
              <a:buChar char="•"/>
            </a:pPr>
            <a:r>
              <a:rPr lang="en-US" sz="3200" dirty="0"/>
              <a:t>Anecdotal</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How Do Professionals Know if a Practice Is Effective?</a:t>
            </a:r>
            <a:endParaRPr dirty="0"/>
          </a:p>
        </p:txBody>
      </p:sp>
      <p:sp>
        <p:nvSpPr>
          <p:cNvPr id="110" name="Google Shape;110;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dirty="0"/>
              <a:t>Professional experience</a:t>
            </a:r>
            <a:endParaRPr dirty="0"/>
          </a:p>
          <a:p>
            <a:pPr marL="685800" lvl="1" indent="-228600" algn="l" rtl="0">
              <a:lnSpc>
                <a:spcPct val="150000"/>
              </a:lnSpc>
              <a:spcBef>
                <a:spcPts val="500"/>
              </a:spcBef>
              <a:spcAft>
                <a:spcPts val="0"/>
              </a:spcAft>
              <a:buClr>
                <a:schemeClr val="dk1"/>
              </a:buClr>
              <a:buSzPts val="3200"/>
              <a:buChar char="•"/>
            </a:pPr>
            <a:r>
              <a:rPr lang="en-US" sz="3200" dirty="0"/>
              <a:t>I have been using this intervention with the child I am seeing, and he is doing better!</a:t>
            </a:r>
            <a:endParaRPr dirty="0"/>
          </a:p>
          <a:p>
            <a:pPr marL="685800" lvl="1" indent="-228600" algn="l" rtl="0">
              <a:lnSpc>
                <a:spcPct val="150000"/>
              </a:lnSpc>
              <a:spcBef>
                <a:spcPts val="500"/>
              </a:spcBef>
              <a:spcAft>
                <a:spcPts val="0"/>
              </a:spcAft>
              <a:buClr>
                <a:schemeClr val="dk1"/>
              </a:buClr>
              <a:buSzPts val="3200"/>
              <a:buChar char="•"/>
            </a:pPr>
            <a:r>
              <a:rPr lang="en-US" sz="3200" dirty="0"/>
              <a:t>Anecdotal</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TotalTime>
  <Words>3707</Words>
  <Application>Microsoft Office PowerPoint</Application>
  <PresentationFormat>On-screen Show (4:3)</PresentationFormat>
  <Paragraphs>264</Paragraphs>
  <Slides>35</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2_Office Theme</vt:lpstr>
      <vt:lpstr>Using Responsive and Reciprocal Interactions, Interventions, and Instruction </vt:lpstr>
      <vt:lpstr>Standard 6</vt:lpstr>
      <vt:lpstr>Component: 6.1</vt:lpstr>
      <vt:lpstr>Objectives</vt:lpstr>
      <vt:lpstr>Evidence-Based Practices (EBPs)</vt:lpstr>
      <vt:lpstr>What Are Evidence-Based Practices (EBPs)?  </vt:lpstr>
      <vt:lpstr>EBP Is a Process </vt:lpstr>
      <vt:lpstr>How Do Families Know if a Practice Is Effective?</vt:lpstr>
      <vt:lpstr>How Do Professionals Know if a Practice Is Effective?</vt:lpstr>
      <vt:lpstr>How Do Families and Professionals Know if a Practice Is Effective?</vt:lpstr>
      <vt:lpstr>Asking the Right Questions</vt:lpstr>
      <vt:lpstr>Knowing Your EBP Resources</vt:lpstr>
      <vt:lpstr>Disability-Specific Resources on EBP</vt:lpstr>
      <vt:lpstr>Activity</vt:lpstr>
      <vt:lpstr>PowerPoint Presentation</vt:lpstr>
      <vt:lpstr>Overarching Evidence-Based Practices  in EI/ECSE</vt:lpstr>
      <vt:lpstr>Overarching Evidence-Based Practices, continued</vt:lpstr>
      <vt:lpstr>Overarching Evidence-Based Practices, continued</vt:lpstr>
      <vt:lpstr>Activity</vt:lpstr>
      <vt:lpstr>Partnering With Families To Select EBPs</vt:lpstr>
      <vt:lpstr>Identify Need for Language Accommodations and Resources</vt:lpstr>
      <vt:lpstr>Gather Information About Child Preferences and Interests</vt:lpstr>
      <vt:lpstr>Partnering With Families To Identify Skills That Will:</vt:lpstr>
      <vt:lpstr>Explore a Variety of EBP Strategies</vt:lpstr>
      <vt:lpstr>With Families, Identify Level of Support the Child Will Need To Succeed</vt:lpstr>
      <vt:lpstr>Using Data To Support Family Decisions</vt:lpstr>
      <vt:lpstr>Activity: Gathering Observational Data</vt:lpstr>
      <vt:lpstr>Activity: Crystal Moving Around</vt:lpstr>
      <vt:lpstr>EBP and Fidelity</vt:lpstr>
      <vt:lpstr>Fidelity Monitoring</vt:lpstr>
      <vt:lpstr>Sam Odom: Monitoring Fidelity</vt:lpstr>
      <vt:lpstr>Discuss</vt:lpstr>
      <vt:lpstr>References and Resources</vt:lpstr>
      <vt:lpstr>Resources and 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Responsive and Reciprocal Interactions, Interventions, and Instruction</dc:title>
  <dc:creator>Killmeyer,Susan</dc:creator>
  <cp:lastModifiedBy>Darla Gundler</cp:lastModifiedBy>
  <cp:revision>26</cp:revision>
  <dcterms:created xsi:type="dcterms:W3CDTF">2021-03-15T13:58:23Z</dcterms:created>
  <dcterms:modified xsi:type="dcterms:W3CDTF">2023-09-14T21:18:46Z</dcterms:modified>
</cp:coreProperties>
</file>