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Lst>
  <p:notesMasterIdLst>
    <p:notesMasterId r:id="rId2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7" roundtripDataSignature="AMtx7mg2HLD+KQLCwGqBm6/xv88nS/rqf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76079" autoAdjust="0"/>
  </p:normalViewPr>
  <p:slideViewPr>
    <p:cSldViewPr snapToGrid="0">
      <p:cViewPr varScale="1">
        <p:scale>
          <a:sx n="75" d="100"/>
          <a:sy n="75" d="100"/>
        </p:scale>
        <p:origin x="2274" y="60"/>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57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customschemas.google.com/relationships/presentationmetadata" Target="metadata"/><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
        <p:cNvGrpSpPr/>
        <p:nvPr/>
      </p:nvGrpSpPr>
      <p:grpSpPr>
        <a:xfrm>
          <a:off x="0" y="0"/>
          <a:ext cx="0" cy="0"/>
          <a:chOff x="0" y="0"/>
          <a:chExt cx="0" cy="0"/>
        </a:xfrm>
      </p:grpSpPr>
      <p:sp>
        <p:nvSpPr>
          <p:cNvPr id="49" name="Google Shape;49;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0" name="Google Shape;50;p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p1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9" name="Google Shape;109;p1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Explain the difference between a leader and manager…not always the same. You can be a leader or have leadership qualities even though you do not manage anyone.</a:t>
            </a:r>
            <a:endParaRPr/>
          </a:p>
          <a:p>
            <a:pPr marL="0" lvl="0" indent="0" algn="l" rtl="0">
              <a:spcBef>
                <a:spcPts val="0"/>
              </a:spcBef>
              <a:spcAft>
                <a:spcPts val="0"/>
              </a:spcAft>
              <a:buNone/>
            </a:pPr>
            <a:endParaRPr/>
          </a:p>
          <a:p>
            <a:pPr marL="0" lvl="0" indent="0" algn="l" rtl="0">
              <a:spcBef>
                <a:spcPts val="0"/>
              </a:spcBef>
              <a:spcAft>
                <a:spcPts val="0"/>
              </a:spcAft>
              <a:buNone/>
            </a:pPr>
            <a:r>
              <a:rPr lang="en-US"/>
              <a:t>How can you build your leadership qualities and attributes?  </a:t>
            </a:r>
            <a:endParaRPr/>
          </a:p>
        </p:txBody>
      </p:sp>
      <p:sp>
        <p:nvSpPr>
          <p:cNvPr id="110" name="Google Shape;110;p1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1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6" name="Google Shape;116;p1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DEC offers several ways to engage in policy and advocacy activities; </a:t>
            </a:r>
            <a:endParaRPr/>
          </a:p>
          <a:p>
            <a:pPr marL="0" lvl="0" indent="0" algn="l" rtl="0">
              <a:spcBef>
                <a:spcPts val="0"/>
              </a:spcBef>
              <a:spcAft>
                <a:spcPts val="0"/>
              </a:spcAft>
              <a:buNone/>
            </a:pPr>
            <a:r>
              <a:rPr lang="en-US"/>
              <a:t>Children’s Action Network is a communication network that works toward changes at the local, state and federal level. Through DEC state subdivision the CAN network engages members to take action on issues important to the field. </a:t>
            </a:r>
            <a:endParaRPr/>
          </a:p>
          <a:p>
            <a:pPr marL="0" lvl="0" indent="0" algn="l" rtl="0">
              <a:spcBef>
                <a:spcPts val="0"/>
              </a:spcBef>
              <a:spcAft>
                <a:spcPts val="0"/>
              </a:spcAft>
              <a:buNone/>
            </a:pPr>
            <a:r>
              <a:rPr lang="en-US"/>
              <a:t>Joining a listserv will alert you to current policy and advocacy issues and provide opportunities to contribute or get involved, you can write letters to your legislators, the organization provides templates based on the issue. </a:t>
            </a:r>
            <a:endParaRPr/>
          </a:p>
          <a:p>
            <a:pPr marL="0" lvl="0" indent="0" algn="l" rtl="0">
              <a:spcBef>
                <a:spcPts val="0"/>
              </a:spcBef>
              <a:spcAft>
                <a:spcPts val="0"/>
              </a:spcAft>
              <a:buNone/>
            </a:pPr>
            <a:r>
              <a:rPr lang="en-US"/>
              <a:t>You can join the community of practice policy and advocacy committee, there are many resources you can access on the DEC website. </a:t>
            </a:r>
            <a:endParaRPr/>
          </a:p>
        </p:txBody>
      </p:sp>
      <p:sp>
        <p:nvSpPr>
          <p:cNvPr id="117" name="Google Shape;117;p1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1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3" name="Google Shape;123;p1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dirty="0"/>
              <a:t>Walk participants through how to find their legislators and look up what bills they sponsor and/or initiatives they are involved in. </a:t>
            </a:r>
          </a:p>
          <a:p>
            <a:pPr marL="0" lvl="0" indent="0" algn="l" rtl="0">
              <a:spcBef>
                <a:spcPts val="0"/>
              </a:spcBef>
              <a:spcAft>
                <a:spcPts val="0"/>
              </a:spcAft>
              <a:buNone/>
            </a:pPr>
            <a:endParaRPr lang="en-US" dirty="0"/>
          </a:p>
          <a:p>
            <a:pPr marL="0" lvl="0" indent="0" algn="l" rtl="0">
              <a:spcBef>
                <a:spcPts val="0"/>
              </a:spcBef>
              <a:spcAft>
                <a:spcPts val="0"/>
              </a:spcAft>
              <a:buNone/>
            </a:pPr>
            <a:r>
              <a:rPr lang="en-US" dirty="0"/>
              <a:t>https://www.congress.gov/state-legislature-websites</a:t>
            </a:r>
            <a:endParaRPr dirty="0"/>
          </a:p>
        </p:txBody>
      </p:sp>
      <p:sp>
        <p:nvSpPr>
          <p:cNvPr id="124" name="Google Shape;124;p1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p1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0" name="Google Shape;130;p1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Journal subscriptions let you stay connected to current research in the field and evidence based practices that improve outcomes for children </a:t>
            </a:r>
            <a:endParaRPr/>
          </a:p>
          <a:p>
            <a:pPr marL="0" lvl="0" indent="0" algn="l" rtl="0">
              <a:spcBef>
                <a:spcPts val="0"/>
              </a:spcBef>
              <a:spcAft>
                <a:spcPts val="0"/>
              </a:spcAft>
              <a:buNone/>
            </a:pPr>
            <a:r>
              <a:rPr lang="en-US"/>
              <a:t>Article to Action explains how to apply research information </a:t>
            </a:r>
            <a:endParaRPr/>
          </a:p>
        </p:txBody>
      </p:sp>
      <p:sp>
        <p:nvSpPr>
          <p:cNvPr id="131" name="Google Shape;131;p1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13</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p14: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7" name="Google Shape;137;p1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dirty="0"/>
              <a:t>Explain why continued professional development is critical/necessary to EI/ECSE profession </a:t>
            </a:r>
            <a:endParaRPr dirty="0"/>
          </a:p>
        </p:txBody>
      </p:sp>
      <p:sp>
        <p:nvSpPr>
          <p:cNvPr id="138" name="Google Shape;138;p1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14</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p1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5" name="Google Shape;145;p15: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p1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1" name="Google Shape;151;p1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Research support to meet the needs of the field and advance our knowledge on best practices for children and improve outcome </a:t>
            </a:r>
            <a:endParaRPr/>
          </a:p>
        </p:txBody>
      </p:sp>
      <p:sp>
        <p:nvSpPr>
          <p:cNvPr id="152" name="Google Shape;152;p1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16</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p1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8" name="Google Shape;158;p17: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p1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4" name="Google Shape;164;p1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This is not an advertisement for DEC, just highlighting why it’s important to consider a membership to a professional organization, there are free resources and information that you can access as a non-member. </a:t>
            </a:r>
            <a:endParaRPr/>
          </a:p>
          <a:p>
            <a:pPr marL="0" lvl="0" indent="0" algn="l" rtl="0">
              <a:spcBef>
                <a:spcPts val="0"/>
              </a:spcBef>
              <a:spcAft>
                <a:spcPts val="0"/>
              </a:spcAft>
              <a:buNone/>
            </a:pPr>
            <a:endParaRPr/>
          </a:p>
        </p:txBody>
      </p:sp>
      <p:sp>
        <p:nvSpPr>
          <p:cNvPr id="165" name="Google Shape;165;p1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18</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p1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1" name="Google Shape;171;p19: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Google Shape;55;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6" name="Google Shape;56;p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p2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7" name="Google Shape;177;p2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p2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3" name="Google Shape;183;p2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a:t>https://www.dec-sped.org/become-a-member</a:t>
            </a:r>
          </a:p>
          <a:p>
            <a:pPr marL="0" lvl="0" indent="0" algn="l" rtl="0">
              <a:spcBef>
                <a:spcPts val="0"/>
              </a:spcBef>
              <a:spcAft>
                <a:spcPts val="0"/>
              </a:spcAft>
              <a:buNone/>
            </a:pPr>
            <a:r>
              <a:rPr lang="en-US" dirty="0"/>
              <a:t>https://ecpcta.org/curriculum-module/standard-7-professionalism-and-ethical-practice/</a:t>
            </a:r>
          </a:p>
        </p:txBody>
      </p:sp>
      <p:sp>
        <p:nvSpPr>
          <p:cNvPr id="184" name="Google Shape;184;p2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21</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Google Shape;61;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2" name="Google Shape;62;p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8" name="Google Shape;68;p4: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p5: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4" name="Google Shape;74;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DEC is a special interest division within the Council for Exceptional Children (CEC). You have to be a member of CEC to join DEC or any of their special interest divisions.  </a:t>
            </a:r>
            <a:endParaRPr/>
          </a:p>
        </p:txBody>
      </p:sp>
      <p:sp>
        <p:nvSpPr>
          <p:cNvPr id="75" name="Google Shape;75;p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p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1" name="Google Shape;81;p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dirty="0"/>
              <a:t>There are several reasons you should join a professional organization…..</a:t>
            </a:r>
            <a:endParaRPr dirty="0"/>
          </a:p>
        </p:txBody>
      </p:sp>
      <p:sp>
        <p:nvSpPr>
          <p:cNvPr id="82" name="Google Shape;82;p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7: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8" name="Google Shape;88;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dirty="0"/>
              <a:t>Connections matter in every profession it’s important to build relationships outside of your school or center. </a:t>
            </a:r>
            <a:endParaRPr dirty="0"/>
          </a:p>
          <a:p>
            <a:pPr marL="0" lvl="0" indent="0" algn="l" rtl="0">
              <a:spcBef>
                <a:spcPts val="0"/>
              </a:spcBef>
              <a:spcAft>
                <a:spcPts val="0"/>
              </a:spcAft>
              <a:buNone/>
            </a:pPr>
            <a:r>
              <a:rPr lang="en-US" dirty="0"/>
              <a:t>Being with people who understand your daily struggles and others can offer wisdom from experience.</a:t>
            </a:r>
            <a:endParaRPr dirty="0"/>
          </a:p>
          <a:p>
            <a:pPr marL="0" lvl="0" indent="0" algn="l" rtl="0">
              <a:spcBef>
                <a:spcPts val="0"/>
              </a:spcBef>
              <a:spcAft>
                <a:spcPts val="0"/>
              </a:spcAft>
              <a:buNone/>
            </a:pPr>
            <a:r>
              <a:rPr lang="en-US" dirty="0"/>
              <a:t>DEC Communities of Practice are a great way to start making connections in the field.</a:t>
            </a:r>
            <a:endParaRPr dirty="0"/>
          </a:p>
        </p:txBody>
      </p:sp>
      <p:sp>
        <p:nvSpPr>
          <p:cNvPr id="89" name="Google Shape;89;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5" name="Google Shape;95;p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dirty="0"/>
              <a:t>Networking can start today; it doesn’t have to wait until you join an organization…provide name tags for all participants and have them write their name and “extra info” </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US" dirty="0"/>
              <a:t>You can direct them to write professional information like; # of years in the field, first EI/ECSE job location, special interest areas, professional accomplishments…etc.</a:t>
            </a:r>
            <a:endParaRPr dirty="0"/>
          </a:p>
        </p:txBody>
      </p:sp>
      <p:sp>
        <p:nvSpPr>
          <p:cNvPr id="96" name="Google Shape;96;p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p9: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2" name="Google Shape;102;p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A professional organization can help you develop leadership skills as it provides opportunities to join local, regional and national activities and be a part of boards or workgroups which allows you to learn from others and contribute to the field. You can take on additional roles outside of the classroom to build your resume and work experience. </a:t>
            </a:r>
            <a:endParaRPr/>
          </a:p>
        </p:txBody>
      </p:sp>
      <p:sp>
        <p:nvSpPr>
          <p:cNvPr id="103" name="Google Shape;103;p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1122363"/>
            <a:ext cx="7772400" cy="2387600"/>
          </a:xfrm>
        </p:spPr>
        <p:txBody>
          <a:bodyPr anchor="b"/>
          <a:lstStyle>
            <a:lvl1pPr algn="ctr">
              <a:defRPr sz="6000" b="1">
                <a:solidFill>
                  <a:srgbClr val="121F88"/>
                </a:solidFill>
                <a:latin typeface="+mn-lt"/>
              </a:defRPr>
            </a:lvl1pPr>
          </a:lstStyle>
          <a:p>
            <a:r>
              <a:rPr lang="en-US" dirty="0"/>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23856231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lvl1pPr>
              <a:defRPr b="1">
                <a:solidFill>
                  <a:srgbClr val="121F88"/>
                </a:solidFill>
                <a:latin typeface="+mn-lt"/>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153685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8682936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
        <p:nvSpPr>
          <p:cNvPr id="3" name="TextBox 1">
            <a:extLst>
              <a:ext uri="{FF2B5EF4-FFF2-40B4-BE49-F238E27FC236}">
                <a16:creationId xmlns:a16="http://schemas.microsoft.com/office/drawing/2014/main" id="{C20D3CF5-50A9-97F1-3BEA-88FC0898811B}"/>
              </a:ext>
            </a:extLst>
          </p:cNvPr>
          <p:cNvSpPr txBox="1"/>
          <p:nvPr userDrawn="1"/>
        </p:nvSpPr>
        <p:spPr>
          <a:xfrm>
            <a:off x="178068" y="2152657"/>
            <a:ext cx="8787865" cy="2552686"/>
          </a:xfrm>
          <a:prstGeom prst="rect">
            <a:avLst/>
          </a:prstGeom>
          <a:noFill/>
        </p:spPr>
        <p:txBody>
          <a:bodyPr wrap="squar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a:lnSpc>
                <a:spcPct val="107000"/>
              </a:lnSpc>
              <a:spcBef>
                <a:spcPts val="0"/>
              </a:spcBef>
              <a:spcAft>
                <a:spcPts val="80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This is a product of the Early Childhood Personnel Center (ECPC) awarded to the University of Connecticut Center for Excellence in Developmental Disabilities and was made possible by Cooperative Agreement #H325B170008 which is funded by the U.S. Department of Education, Office of Special Education Programs. However, the content does not necessarily represent the policy of the Department of Education, and you should not assume endorsement by the Federal Government. University of Connecticut Center for Excellence in Developmental Disabilities Education, Research and Service© 2022. All rights reserved. </a:t>
            </a:r>
          </a:p>
          <a:p>
            <a:pPr marL="0" marR="0">
              <a:lnSpc>
                <a:spcPct val="107000"/>
              </a:lnSpc>
              <a:spcBef>
                <a:spcPts val="0"/>
              </a:spcBef>
              <a:spcAft>
                <a:spcPts val="80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263 Farmington Avenue, Farmington, CT 06030-6222 • 860.679.1500 • infoucedd@uchc.edu</a:t>
            </a:r>
          </a:p>
        </p:txBody>
      </p:sp>
    </p:spTree>
    <p:extLst>
      <p:ext uri="{BB962C8B-B14F-4D97-AF65-F5344CB8AC3E}">
        <p14:creationId xmlns:p14="http://schemas.microsoft.com/office/powerpoint/2010/main" val="4163720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121F88"/>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192562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b="1">
                <a:solidFill>
                  <a:srgbClr val="121F88"/>
                </a:solidFill>
                <a:latin typeface="+mn-lt"/>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4006974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121F88"/>
                </a:solidFill>
                <a:latin typeface="+mn-lt"/>
              </a:defRPr>
            </a:lvl1pPr>
          </a:lstStyle>
          <a:p>
            <a:r>
              <a:rPr lang="en-US"/>
              <a:t>Click to edit Master title style</a:t>
            </a:r>
            <a:endParaRPr lang="en-US" dirty="0"/>
          </a:p>
        </p:txBody>
      </p:sp>
      <p:sp>
        <p:nvSpPr>
          <p:cNvPr id="3" name="Content Placeholder 2"/>
          <p:cNvSpPr>
            <a:spLocks noGrp="1"/>
          </p:cNvSpPr>
          <p:nvPr>
            <p:ph sz="half" idx="1"/>
          </p:nvPr>
        </p:nvSpPr>
        <p:spPr>
          <a:xfrm>
            <a:off x="628650" y="2743199"/>
            <a:ext cx="3886200" cy="3433763"/>
          </a:xfrm>
          <a:solidFill>
            <a:srgbClr val="8FAFCF"/>
          </a:solidFill>
        </p:spPr>
        <p:txBody>
          <a:bodyPr/>
          <a:lstStyle>
            <a:lvl1pPr>
              <a:defRPr sz="2400"/>
            </a:lvl1pPr>
            <a:lvl2pPr>
              <a:defRPr sz="2000"/>
            </a:lvl2pPr>
            <a:lvl3pPr>
              <a:defRPr sz="1800"/>
            </a:lvl3pPr>
            <a:lvl4pPr>
              <a:defRPr sz="1600"/>
            </a:lvl4pPr>
            <a:lvl5pPr marL="1828800" indent="0">
              <a:buNone/>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5" name="Content Placeholder 2"/>
          <p:cNvSpPr>
            <a:spLocks noGrp="1"/>
          </p:cNvSpPr>
          <p:nvPr>
            <p:ph sz="half" idx="10" hasCustomPrompt="1"/>
          </p:nvPr>
        </p:nvSpPr>
        <p:spPr>
          <a:xfrm>
            <a:off x="628650" y="1998955"/>
            <a:ext cx="3886200" cy="628836"/>
          </a:xfrm>
          <a:solidFill>
            <a:srgbClr val="1B2246"/>
          </a:solidFill>
          <a:ln w="38100">
            <a:solidFill>
              <a:srgbClr val="8FAFCF"/>
            </a:solidFill>
          </a:ln>
        </p:spPr>
        <p:txBody>
          <a:bodyPr anchor="ctr">
            <a:normAutofit/>
          </a:bodyPr>
          <a:lstStyle>
            <a:lvl1pPr marL="0" indent="0">
              <a:buNone/>
              <a:defRPr sz="2400" b="1">
                <a:solidFill>
                  <a:schemeClr val="bg1"/>
                </a:solidFill>
              </a:defRPr>
            </a:lvl1pPr>
          </a:lstStyle>
          <a:p>
            <a:pPr lvl="0"/>
            <a:r>
              <a:rPr lang="en-US" dirty="0"/>
              <a:t>EDIT MASTER TEXT STYLES</a:t>
            </a:r>
          </a:p>
        </p:txBody>
      </p:sp>
      <p:sp>
        <p:nvSpPr>
          <p:cNvPr id="6" name="Content Placeholder 2"/>
          <p:cNvSpPr>
            <a:spLocks noGrp="1"/>
          </p:cNvSpPr>
          <p:nvPr>
            <p:ph sz="half" idx="11"/>
          </p:nvPr>
        </p:nvSpPr>
        <p:spPr>
          <a:xfrm>
            <a:off x="4629150" y="2743199"/>
            <a:ext cx="3886200" cy="3433763"/>
          </a:xfrm>
          <a:solidFill>
            <a:srgbClr val="FF9797"/>
          </a:solidFill>
        </p:spPr>
        <p:txBody>
          <a:bodyPr/>
          <a:lstStyle>
            <a:lvl1pPr>
              <a:defRPr sz="2400"/>
            </a:lvl1pPr>
            <a:lvl2pPr>
              <a:defRPr sz="2000"/>
            </a:lvl2pPr>
            <a:lvl3pPr>
              <a:defRPr sz="1800"/>
            </a:lvl3pPr>
            <a:lvl4pPr>
              <a:defRPr sz="1600"/>
            </a:lvl4pPr>
            <a:lvl5pPr marL="1828800" indent="0">
              <a:buNone/>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Content Placeholder 2"/>
          <p:cNvSpPr>
            <a:spLocks noGrp="1"/>
          </p:cNvSpPr>
          <p:nvPr>
            <p:ph sz="half" idx="12" hasCustomPrompt="1"/>
          </p:nvPr>
        </p:nvSpPr>
        <p:spPr>
          <a:xfrm>
            <a:off x="4629150" y="1998955"/>
            <a:ext cx="3886200" cy="628836"/>
          </a:xfrm>
          <a:solidFill>
            <a:srgbClr val="C00000"/>
          </a:solidFill>
          <a:ln w="38100">
            <a:solidFill>
              <a:srgbClr val="FF9797"/>
            </a:solidFill>
          </a:ln>
        </p:spPr>
        <p:txBody>
          <a:bodyPr anchor="ctr">
            <a:normAutofit/>
          </a:bodyPr>
          <a:lstStyle>
            <a:lvl1pPr marL="0" indent="0">
              <a:buNone/>
              <a:defRPr sz="2400" b="1">
                <a:solidFill>
                  <a:schemeClr val="bg1"/>
                </a:solidFill>
              </a:defRPr>
            </a:lvl1pPr>
          </a:lstStyle>
          <a:p>
            <a:pPr lvl="0"/>
            <a:r>
              <a:rPr lang="en-US" dirty="0"/>
              <a:t>EDIT MASTER TEXT STYLES</a:t>
            </a:r>
          </a:p>
        </p:txBody>
      </p:sp>
    </p:spTree>
    <p:extLst>
      <p:ext uri="{BB962C8B-B14F-4D97-AF65-F5344CB8AC3E}">
        <p14:creationId xmlns:p14="http://schemas.microsoft.com/office/powerpoint/2010/main" val="543068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121F88"/>
                </a:solidFill>
                <a:latin typeface="+mn-lt"/>
              </a:defRPr>
            </a:lvl1pPr>
          </a:lstStyle>
          <a:p>
            <a:r>
              <a:rPr lang="en-US"/>
              <a:t>Click to edit Master title style</a:t>
            </a:r>
            <a:endParaRPr lang="en-US" dirty="0"/>
          </a:p>
        </p:txBody>
      </p:sp>
    </p:spTree>
    <p:extLst>
      <p:ext uri="{BB962C8B-B14F-4D97-AF65-F5344CB8AC3E}">
        <p14:creationId xmlns:p14="http://schemas.microsoft.com/office/powerpoint/2010/main" val="13713363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763812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b="1">
                <a:solidFill>
                  <a:srgbClr val="121F88"/>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366615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b="1">
                <a:solidFill>
                  <a:srgbClr val="002060"/>
                </a:solidFill>
                <a:latin typeface="+mn-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2256469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121F88"/>
                </a:solidFill>
                <a:latin typeface="+mn-lt"/>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950953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19" name="Group 18"/>
          <p:cNvGrpSpPr/>
          <p:nvPr userDrawn="1"/>
        </p:nvGrpSpPr>
        <p:grpSpPr>
          <a:xfrm>
            <a:off x="0" y="6421043"/>
            <a:ext cx="9144000" cy="2"/>
            <a:chOff x="0" y="6475411"/>
            <a:chExt cx="9144000" cy="2"/>
          </a:xfrm>
        </p:grpSpPr>
        <p:cxnSp>
          <p:nvCxnSpPr>
            <p:cNvPr id="8" name="AutoShape 2"/>
            <p:cNvCxnSpPr>
              <a:cxnSpLocks noChangeShapeType="1"/>
            </p:cNvCxnSpPr>
            <p:nvPr userDrawn="1"/>
          </p:nvCxnSpPr>
          <p:spPr bwMode="auto">
            <a:xfrm>
              <a:off x="0" y="6475413"/>
              <a:ext cx="9144000" cy="0"/>
            </a:xfrm>
            <a:prstGeom prst="straightConnector1">
              <a:avLst/>
            </a:prstGeom>
            <a:noFill/>
            <a:ln w="57150" cmpd="sng">
              <a:solidFill>
                <a:srgbClr val="121F88"/>
              </a:solidFill>
              <a:round/>
              <a:headEnd type="none" w="med" len="med"/>
              <a:tailEnd type="none" w="med" len="med"/>
            </a:ln>
            <a:extLst>
              <a:ext uri="{909E8E84-426E-40DD-AFC4-6F175D3DCCD1}">
                <a14:hiddenFill xmlns:a14="http://schemas.microsoft.com/office/drawing/2010/main">
                  <a:noFill/>
                </a14:hiddenFill>
              </a:ext>
            </a:extLst>
          </p:spPr>
        </p:cxnSp>
        <p:cxnSp>
          <p:nvCxnSpPr>
            <p:cNvPr id="13" name="AutoShape 2"/>
            <p:cNvCxnSpPr>
              <a:cxnSpLocks noChangeShapeType="1"/>
            </p:cNvCxnSpPr>
            <p:nvPr userDrawn="1"/>
          </p:nvCxnSpPr>
          <p:spPr bwMode="auto">
            <a:xfrm>
              <a:off x="3888581" y="6475411"/>
              <a:ext cx="1519238" cy="0"/>
            </a:xfrm>
            <a:prstGeom prst="straightConnector1">
              <a:avLst/>
            </a:prstGeom>
            <a:noFill/>
            <a:ln w="57150" cmpd="sng">
              <a:solidFill>
                <a:schemeClr val="bg1"/>
              </a:solidFill>
              <a:round/>
              <a:headEnd type="none" w="med" len="med"/>
              <a:tailEnd type="none" w="med" len="med"/>
            </a:ln>
            <a:extLst>
              <a:ext uri="{909E8E84-426E-40DD-AFC4-6F175D3DCCD1}">
                <a14:hiddenFill xmlns:a14="http://schemas.microsoft.com/office/drawing/2010/main">
                  <a:noFill/>
                </a14:hiddenFill>
              </a:ext>
            </a:extLst>
          </p:spPr>
        </p:cxnSp>
      </p:grpSp>
      <p:pic>
        <p:nvPicPr>
          <p:cNvPr id="10" name="Picture 7"/>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bwMode="auto">
          <a:xfrm>
            <a:off x="3969426" y="6027457"/>
            <a:ext cx="1369001" cy="78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868509"/>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 id="2147483682" r:id="rId12"/>
  </p:sldLayoutIdLst>
  <p:txStyles>
    <p:titleStyle>
      <a:lvl1pPr algn="l" defTabSz="914400" rtl="0" eaLnBrk="1" latinLnBrk="0" hangingPunct="1">
        <a:lnSpc>
          <a:spcPct val="90000"/>
        </a:lnSpc>
        <a:spcBef>
          <a:spcPct val="0"/>
        </a:spcBef>
        <a:buNone/>
        <a:defRPr sz="4400" b="1" kern="1200">
          <a:solidFill>
            <a:srgbClr val="121F88"/>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congress.gov/state-legislature-websites"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dec-sped.org/become-a-member"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hyperlink" Target="https://ecpcta.org/curriculum-module/standard-7-professionalism-and-ethical-practice/"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1"/>
        <p:cNvGrpSpPr/>
        <p:nvPr/>
      </p:nvGrpSpPr>
      <p:grpSpPr>
        <a:xfrm>
          <a:off x="0" y="0"/>
          <a:ext cx="0" cy="0"/>
          <a:chOff x="0" y="0"/>
          <a:chExt cx="0" cy="0"/>
        </a:xfrm>
      </p:grpSpPr>
      <p:sp>
        <p:nvSpPr>
          <p:cNvPr id="52" name="Google Shape;52;p1"/>
          <p:cNvSpPr txBox="1">
            <a:spLocks noGrp="1"/>
          </p:cNvSpPr>
          <p:nvPr>
            <p:ph type="ctrTitle"/>
          </p:nvPr>
        </p:nvSpPr>
        <p:spPr>
          <a:xfrm>
            <a:off x="685800" y="751302"/>
            <a:ext cx="7772400" cy="2387600"/>
          </a:xfrm>
          <a:prstGeom prst="rect">
            <a:avLst/>
          </a:prstGeom>
          <a:noFill/>
          <a:ln>
            <a:noFill/>
          </a:ln>
        </p:spPr>
        <p:txBody>
          <a:bodyPr spcFirstLastPara="1" wrap="square" lIns="91425" tIns="45700" rIns="91425" bIns="45700" anchor="b" anchorCtr="0">
            <a:normAutofit/>
          </a:bodyPr>
          <a:lstStyle/>
          <a:p>
            <a:pPr lvl="0">
              <a:buClr>
                <a:schemeClr val="dk1"/>
              </a:buClr>
              <a:buSzPts val="4400"/>
            </a:pPr>
            <a:r>
              <a:rPr lang="en-US" sz="4000" kern="1200" dirty="0">
                <a:ea typeface="+mj-ea"/>
                <a:cs typeface="+mj-cs"/>
              </a:rPr>
              <a:t>Professionalism and Ethical Practice </a:t>
            </a:r>
            <a:endParaRPr sz="4000" dirty="0">
              <a:solidFill>
                <a:srgbClr val="002060"/>
              </a:solidFill>
            </a:endParaRPr>
          </a:p>
        </p:txBody>
      </p:sp>
      <p:sp>
        <p:nvSpPr>
          <p:cNvPr id="53" name="Google Shape;53;p1"/>
          <p:cNvSpPr txBox="1">
            <a:spLocks noGrp="1"/>
          </p:cNvSpPr>
          <p:nvPr>
            <p:ph type="subTitle" idx="1"/>
          </p:nvPr>
        </p:nvSpPr>
        <p:spPr>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chemeClr val="dk1"/>
              </a:buClr>
              <a:buSzPts val="2400"/>
              <a:buNone/>
            </a:pPr>
            <a:r>
              <a:rPr lang="en-US" dirty="0"/>
              <a:t>Initial Practice Based Professional Standards for Early Interventionists/Early Childhood Special Educators (EI/ECSE) </a:t>
            </a:r>
          </a:p>
          <a:p>
            <a:pPr marL="0" lvl="0" indent="0" algn="ctr" rtl="0">
              <a:lnSpc>
                <a:spcPct val="90000"/>
              </a:lnSpc>
              <a:spcBef>
                <a:spcPts val="0"/>
              </a:spcBef>
              <a:spcAft>
                <a:spcPts val="0"/>
              </a:spcAft>
              <a:buClr>
                <a:schemeClr val="dk1"/>
              </a:buClr>
              <a:buSzPts val="2400"/>
              <a:buNone/>
            </a:pPr>
            <a:r>
              <a:rPr lang="en-US" dirty="0"/>
              <a:t>7.1</a:t>
            </a:r>
            <a:endParaRPr dirty="0"/>
          </a:p>
          <a:p>
            <a:pPr marL="0" lvl="0" indent="0" algn="ctr" rtl="0">
              <a:lnSpc>
                <a:spcPct val="90000"/>
              </a:lnSpc>
              <a:spcBef>
                <a:spcPts val="1000"/>
              </a:spcBef>
              <a:spcAft>
                <a:spcPts val="0"/>
              </a:spcAft>
              <a:buClr>
                <a:schemeClr val="dk1"/>
              </a:buClr>
              <a:buSzPts val="2400"/>
              <a:buNone/>
            </a:pP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10"/>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lvl="0" algn="ctr">
              <a:buClr>
                <a:schemeClr val="dk1"/>
              </a:buClr>
              <a:buSzPts val="3600"/>
            </a:pPr>
            <a:r>
              <a:rPr lang="en-US" sz="3600" kern="1200" dirty="0">
                <a:ea typeface="+mj-ea"/>
                <a:cs typeface="+mj-cs"/>
              </a:rPr>
              <a:t>Activity</a:t>
            </a:r>
            <a:r>
              <a:rPr lang="en-US" sz="3600" b="0" dirty="0">
                <a:solidFill>
                  <a:srgbClr val="002060"/>
                </a:solidFill>
                <a:sym typeface="Calibri"/>
              </a:rPr>
              <a:t> </a:t>
            </a:r>
            <a:endParaRPr dirty="0">
              <a:solidFill>
                <a:srgbClr val="002060"/>
              </a:solidFill>
            </a:endParaRPr>
          </a:p>
        </p:txBody>
      </p:sp>
      <p:sp>
        <p:nvSpPr>
          <p:cNvPr id="113" name="Google Shape;113;p10"/>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228600" lvl="0" indent="-228600" algn="l" rtl="0">
              <a:lnSpc>
                <a:spcPct val="150000"/>
              </a:lnSpc>
              <a:spcBef>
                <a:spcPts val="0"/>
              </a:spcBef>
              <a:spcAft>
                <a:spcPts val="0"/>
              </a:spcAft>
              <a:buClr>
                <a:schemeClr val="dk1"/>
              </a:buClr>
              <a:buSzPts val="2800"/>
              <a:buChar char="•"/>
            </a:pPr>
            <a:r>
              <a:rPr lang="en-US" dirty="0"/>
              <a:t>Think of one person who you would consider a leader</a:t>
            </a:r>
            <a:endParaRPr dirty="0"/>
          </a:p>
          <a:p>
            <a:pPr marL="228600" lvl="0" indent="-228600" algn="l" rtl="0">
              <a:lnSpc>
                <a:spcPct val="150000"/>
              </a:lnSpc>
              <a:spcBef>
                <a:spcPts val="1000"/>
              </a:spcBef>
              <a:spcAft>
                <a:spcPts val="0"/>
              </a:spcAft>
              <a:buClr>
                <a:schemeClr val="dk1"/>
              </a:buClr>
              <a:buSzPts val="2800"/>
              <a:buChar char="•"/>
            </a:pPr>
            <a:r>
              <a:rPr lang="en-US" dirty="0"/>
              <a:t>Name a key attribute you think they possess</a:t>
            </a:r>
            <a:endParaRPr dirty="0"/>
          </a:p>
          <a:p>
            <a:pPr marL="228600" lvl="0" indent="-50800" algn="l" rtl="0">
              <a:lnSpc>
                <a:spcPct val="90000"/>
              </a:lnSpc>
              <a:spcBef>
                <a:spcPts val="1000"/>
              </a:spcBef>
              <a:spcAft>
                <a:spcPts val="0"/>
              </a:spcAft>
              <a:buClr>
                <a:schemeClr val="dk1"/>
              </a:buClr>
              <a:buSzPts val="2800"/>
              <a:buNone/>
            </a:pPr>
            <a:endParaRP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11"/>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lvl="0" algn="ctr">
              <a:buClr>
                <a:schemeClr val="dk1"/>
              </a:buClr>
              <a:buSzPts val="3600"/>
            </a:pPr>
            <a:r>
              <a:rPr lang="en-US" sz="3600" kern="1200" dirty="0">
                <a:ea typeface="+mj-ea"/>
                <a:cs typeface="+mj-cs"/>
              </a:rPr>
              <a:t>Connects you to Policy and Advocacy Opportunities </a:t>
            </a:r>
            <a:endParaRPr dirty="0">
              <a:solidFill>
                <a:srgbClr val="002060"/>
              </a:solidFill>
            </a:endParaRPr>
          </a:p>
        </p:txBody>
      </p:sp>
      <p:sp>
        <p:nvSpPr>
          <p:cNvPr id="120" name="Google Shape;120;p11"/>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US" dirty="0"/>
              <a:t>Children’s Action Network (CAN)</a:t>
            </a:r>
            <a:endParaRPr dirty="0"/>
          </a:p>
          <a:p>
            <a:pPr marL="228600" lvl="0" indent="-50800" algn="l" rtl="0">
              <a:lnSpc>
                <a:spcPct val="90000"/>
              </a:lnSpc>
              <a:spcBef>
                <a:spcPts val="1000"/>
              </a:spcBef>
              <a:spcAft>
                <a:spcPts val="0"/>
              </a:spcAft>
              <a:buClr>
                <a:schemeClr val="dk1"/>
              </a:buClr>
              <a:buSzPts val="2800"/>
              <a:buNone/>
            </a:pPr>
            <a:endParaRPr dirty="0"/>
          </a:p>
          <a:p>
            <a:pPr marL="228600" lvl="0" indent="-228600" algn="l" rtl="0">
              <a:lnSpc>
                <a:spcPct val="90000"/>
              </a:lnSpc>
              <a:spcBef>
                <a:spcPts val="1000"/>
              </a:spcBef>
              <a:spcAft>
                <a:spcPts val="0"/>
              </a:spcAft>
              <a:buClr>
                <a:schemeClr val="dk1"/>
              </a:buClr>
              <a:buSzPts val="2800"/>
              <a:buChar char="•"/>
            </a:pPr>
            <a:r>
              <a:rPr lang="en-US" dirty="0"/>
              <a:t>Advocacy Letters</a:t>
            </a:r>
            <a:endParaRPr dirty="0"/>
          </a:p>
          <a:p>
            <a:pPr marL="228600" lvl="0" indent="-50800" algn="l" rtl="0">
              <a:lnSpc>
                <a:spcPct val="90000"/>
              </a:lnSpc>
              <a:spcBef>
                <a:spcPts val="1000"/>
              </a:spcBef>
              <a:spcAft>
                <a:spcPts val="0"/>
              </a:spcAft>
              <a:buClr>
                <a:schemeClr val="dk1"/>
              </a:buClr>
              <a:buSzPts val="2800"/>
              <a:buNone/>
            </a:pPr>
            <a:endParaRPr dirty="0"/>
          </a:p>
          <a:p>
            <a:pPr marL="228600" lvl="0" indent="-228600" algn="l" rtl="0">
              <a:lnSpc>
                <a:spcPct val="90000"/>
              </a:lnSpc>
              <a:spcBef>
                <a:spcPts val="1000"/>
              </a:spcBef>
              <a:spcAft>
                <a:spcPts val="0"/>
              </a:spcAft>
              <a:buClr>
                <a:schemeClr val="dk1"/>
              </a:buClr>
              <a:buSzPts val="2800"/>
              <a:buChar char="•"/>
            </a:pPr>
            <a:r>
              <a:rPr lang="en-US" dirty="0"/>
              <a:t>Policy and Advocacy Committee</a:t>
            </a:r>
            <a:endParaRPr dirty="0"/>
          </a:p>
          <a:p>
            <a:pPr marL="228600" lvl="0" indent="-50800" algn="l" rtl="0">
              <a:lnSpc>
                <a:spcPct val="90000"/>
              </a:lnSpc>
              <a:spcBef>
                <a:spcPts val="1000"/>
              </a:spcBef>
              <a:spcAft>
                <a:spcPts val="0"/>
              </a:spcAft>
              <a:buClr>
                <a:schemeClr val="dk1"/>
              </a:buClr>
              <a:buSzPts val="2800"/>
              <a:buNone/>
            </a:pPr>
            <a:endParaRPr dirty="0"/>
          </a:p>
          <a:p>
            <a:pPr marL="228600" lvl="0" indent="-228600" algn="l" rtl="0">
              <a:lnSpc>
                <a:spcPct val="90000"/>
              </a:lnSpc>
              <a:spcBef>
                <a:spcPts val="1000"/>
              </a:spcBef>
              <a:spcAft>
                <a:spcPts val="0"/>
              </a:spcAft>
              <a:buClr>
                <a:schemeClr val="dk1"/>
              </a:buClr>
              <a:buSzPts val="2800"/>
              <a:buChar char="•"/>
            </a:pPr>
            <a:r>
              <a:rPr lang="en-US" dirty="0"/>
              <a:t>Policy and Advocacy Resources</a:t>
            </a:r>
            <a:endParaRP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12"/>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lvl="0" algn="ctr">
              <a:buClr>
                <a:schemeClr val="dk1"/>
              </a:buClr>
              <a:buSzPts val="3600"/>
            </a:pPr>
            <a:r>
              <a:rPr lang="en-US" sz="3600" kern="1200" dirty="0">
                <a:ea typeface="+mj-ea"/>
                <a:cs typeface="+mj-cs"/>
              </a:rPr>
              <a:t>Activity</a:t>
            </a:r>
            <a:endParaRPr dirty="0">
              <a:solidFill>
                <a:srgbClr val="002060"/>
              </a:solidFill>
            </a:endParaRPr>
          </a:p>
        </p:txBody>
      </p:sp>
      <p:sp>
        <p:nvSpPr>
          <p:cNvPr id="127" name="Google Shape;127;p12"/>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US" dirty="0"/>
              <a:t>Do you know your legislators? </a:t>
            </a:r>
            <a:endParaRPr dirty="0"/>
          </a:p>
          <a:p>
            <a:pPr marL="228600" lvl="0" indent="-50800" algn="l" rtl="0">
              <a:lnSpc>
                <a:spcPct val="90000"/>
              </a:lnSpc>
              <a:spcBef>
                <a:spcPts val="1000"/>
              </a:spcBef>
              <a:spcAft>
                <a:spcPts val="0"/>
              </a:spcAft>
              <a:buClr>
                <a:schemeClr val="dk1"/>
              </a:buClr>
              <a:buSzPts val="2800"/>
              <a:buNone/>
            </a:pPr>
            <a:endParaRPr dirty="0"/>
          </a:p>
          <a:p>
            <a:pPr marL="228600" lvl="0" indent="-228600" algn="l" rtl="0">
              <a:lnSpc>
                <a:spcPct val="90000"/>
              </a:lnSpc>
              <a:spcBef>
                <a:spcPts val="1000"/>
              </a:spcBef>
              <a:spcAft>
                <a:spcPts val="0"/>
              </a:spcAft>
              <a:buClr>
                <a:schemeClr val="dk1"/>
              </a:buClr>
              <a:buSzPts val="2800"/>
              <a:buChar char="•"/>
            </a:pPr>
            <a:r>
              <a:rPr lang="en-US" u="sng" dirty="0">
                <a:solidFill>
                  <a:schemeClr val="hlink"/>
                </a:solidFill>
                <a:hlinkClick r:id="rId3"/>
              </a:rPr>
              <a:t>State Legislature Websites | Congress.gov | Library of Congress</a:t>
            </a:r>
            <a:endParaRP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13"/>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lvl="0" algn="ctr">
              <a:buClr>
                <a:schemeClr val="dk1"/>
              </a:buClr>
              <a:buSzPts val="3600"/>
            </a:pPr>
            <a:r>
              <a:rPr lang="en-US" sz="3600" kern="1200" dirty="0">
                <a:ea typeface="+mj-ea"/>
                <a:cs typeface="+mj-cs"/>
              </a:rPr>
              <a:t>Receive Academic Journal Subscriptions </a:t>
            </a:r>
            <a:endParaRPr sz="3600" b="0" dirty="0">
              <a:solidFill>
                <a:srgbClr val="002060"/>
              </a:solidFill>
              <a:latin typeface="Calibri"/>
              <a:ea typeface="Calibri"/>
              <a:cs typeface="Calibri"/>
              <a:sym typeface="Calibri"/>
            </a:endParaRPr>
          </a:p>
        </p:txBody>
      </p:sp>
      <p:sp>
        <p:nvSpPr>
          <p:cNvPr id="134" name="Google Shape;134;p13"/>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228600" lvl="0" indent="-228600" algn="l" rtl="0">
              <a:lnSpc>
                <a:spcPct val="150000"/>
              </a:lnSpc>
              <a:spcBef>
                <a:spcPts val="0"/>
              </a:spcBef>
              <a:spcAft>
                <a:spcPts val="0"/>
              </a:spcAft>
              <a:buClr>
                <a:schemeClr val="dk1"/>
              </a:buClr>
              <a:buSzPts val="2800"/>
              <a:buChar char="•"/>
            </a:pPr>
            <a:r>
              <a:rPr lang="en-US" dirty="0"/>
              <a:t>With DEC membership you get 2 academic journal subscriptions;</a:t>
            </a:r>
            <a:endParaRPr dirty="0"/>
          </a:p>
          <a:p>
            <a:pPr marL="685800" lvl="1" indent="-228600" algn="l" rtl="0">
              <a:lnSpc>
                <a:spcPct val="150000"/>
              </a:lnSpc>
              <a:spcBef>
                <a:spcPts val="500"/>
              </a:spcBef>
              <a:spcAft>
                <a:spcPts val="0"/>
              </a:spcAft>
              <a:buClr>
                <a:schemeClr val="dk1"/>
              </a:buClr>
              <a:buSzPts val="2400"/>
              <a:buChar char="•"/>
            </a:pPr>
            <a:r>
              <a:rPr lang="en-US" dirty="0"/>
              <a:t>Journal for Early Intervention</a:t>
            </a:r>
            <a:endParaRPr dirty="0"/>
          </a:p>
          <a:p>
            <a:pPr marL="685800" lvl="1" indent="-228600" algn="l" rtl="0">
              <a:lnSpc>
                <a:spcPct val="150000"/>
              </a:lnSpc>
              <a:spcBef>
                <a:spcPts val="500"/>
              </a:spcBef>
              <a:spcAft>
                <a:spcPts val="0"/>
              </a:spcAft>
              <a:buClr>
                <a:schemeClr val="dk1"/>
              </a:buClr>
              <a:buSzPts val="2400"/>
              <a:buChar char="•"/>
            </a:pPr>
            <a:r>
              <a:rPr lang="en-US" dirty="0"/>
              <a:t>Young Exceptional Children</a:t>
            </a:r>
            <a:endParaRPr dirty="0"/>
          </a:p>
          <a:p>
            <a:pPr marL="0" lvl="0" indent="0" algn="l" rtl="0">
              <a:lnSpc>
                <a:spcPct val="90000"/>
              </a:lnSpc>
              <a:spcBef>
                <a:spcPts val="1000"/>
              </a:spcBef>
              <a:spcAft>
                <a:spcPts val="0"/>
              </a:spcAft>
              <a:buClr>
                <a:schemeClr val="dk1"/>
              </a:buClr>
              <a:buSzPts val="2800"/>
              <a:buNone/>
            </a:pPr>
            <a:endParaRP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p14"/>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lvl="0" algn="ctr">
              <a:buClr>
                <a:schemeClr val="dk1"/>
              </a:buClr>
              <a:buSzPts val="3600"/>
            </a:pPr>
            <a:r>
              <a:rPr lang="en-US" sz="3600" kern="1200" dirty="0">
                <a:ea typeface="+mj-ea"/>
                <a:cs typeface="+mj-cs"/>
              </a:rPr>
              <a:t>Provides Professional Development </a:t>
            </a:r>
            <a:endParaRPr dirty="0">
              <a:solidFill>
                <a:srgbClr val="002060"/>
              </a:solidFill>
            </a:endParaRPr>
          </a:p>
        </p:txBody>
      </p:sp>
      <p:sp>
        <p:nvSpPr>
          <p:cNvPr id="141" name="Google Shape;141;p14"/>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US"/>
              <a:t>Learning Decks</a:t>
            </a:r>
            <a:endParaRPr/>
          </a:p>
          <a:p>
            <a:pPr marL="228600" lvl="0" indent="-50800" algn="l" rtl="0">
              <a:lnSpc>
                <a:spcPct val="90000"/>
              </a:lnSpc>
              <a:spcBef>
                <a:spcPts val="1000"/>
              </a:spcBef>
              <a:spcAft>
                <a:spcPts val="0"/>
              </a:spcAft>
              <a:buClr>
                <a:schemeClr val="dk1"/>
              </a:buClr>
              <a:buSzPts val="2800"/>
              <a:buNone/>
            </a:pPr>
            <a:endParaRPr/>
          </a:p>
          <a:p>
            <a:pPr marL="228600" lvl="0" indent="-228600" algn="l" rtl="0">
              <a:lnSpc>
                <a:spcPct val="90000"/>
              </a:lnSpc>
              <a:spcBef>
                <a:spcPts val="1000"/>
              </a:spcBef>
              <a:spcAft>
                <a:spcPts val="0"/>
              </a:spcAft>
              <a:buClr>
                <a:schemeClr val="dk1"/>
              </a:buClr>
              <a:buSzPts val="2800"/>
              <a:buChar char="•"/>
            </a:pPr>
            <a:r>
              <a:rPr lang="en-US"/>
              <a:t>Conferences </a:t>
            </a:r>
            <a:endParaRPr/>
          </a:p>
          <a:p>
            <a:pPr marL="228600" lvl="0" indent="-50800" algn="l" rtl="0">
              <a:lnSpc>
                <a:spcPct val="90000"/>
              </a:lnSpc>
              <a:spcBef>
                <a:spcPts val="1000"/>
              </a:spcBef>
              <a:spcAft>
                <a:spcPts val="0"/>
              </a:spcAft>
              <a:buClr>
                <a:schemeClr val="dk1"/>
              </a:buClr>
              <a:buSzPts val="2800"/>
              <a:buNone/>
            </a:pPr>
            <a:endParaRPr/>
          </a:p>
          <a:p>
            <a:pPr marL="228600" lvl="0" indent="-228600" algn="l" rtl="0">
              <a:lnSpc>
                <a:spcPct val="90000"/>
              </a:lnSpc>
              <a:spcBef>
                <a:spcPts val="1000"/>
              </a:spcBef>
              <a:spcAft>
                <a:spcPts val="0"/>
              </a:spcAft>
              <a:buClr>
                <a:schemeClr val="dk1"/>
              </a:buClr>
              <a:buSzPts val="2800"/>
              <a:buChar char="•"/>
            </a:pPr>
            <a:r>
              <a:rPr lang="en-US"/>
              <a:t>Webinars</a:t>
            </a:r>
            <a:endParaRPr/>
          </a:p>
          <a:p>
            <a:pPr marL="228600" lvl="0" indent="-50800" algn="l" rtl="0">
              <a:lnSpc>
                <a:spcPct val="90000"/>
              </a:lnSpc>
              <a:spcBef>
                <a:spcPts val="1000"/>
              </a:spcBef>
              <a:spcAft>
                <a:spcPts val="0"/>
              </a:spcAft>
              <a:buClr>
                <a:schemeClr val="dk1"/>
              </a:buClr>
              <a:buSzPts val="2800"/>
              <a:buNone/>
            </a:pPr>
            <a:endParaRPr/>
          </a:p>
          <a:p>
            <a:pPr marL="228600" lvl="0" indent="-228600" algn="l" rtl="0">
              <a:lnSpc>
                <a:spcPct val="90000"/>
              </a:lnSpc>
              <a:spcBef>
                <a:spcPts val="1000"/>
              </a:spcBef>
              <a:spcAft>
                <a:spcPts val="0"/>
              </a:spcAft>
              <a:buClr>
                <a:schemeClr val="dk1"/>
              </a:buClr>
              <a:buSzPts val="2800"/>
              <a:buChar char="•"/>
            </a:pPr>
            <a:r>
              <a:rPr lang="en-US"/>
              <a:t>Course Modules</a:t>
            </a:r>
            <a:endParaRPr/>
          </a:p>
        </p:txBody>
      </p:sp>
      <p:pic>
        <p:nvPicPr>
          <p:cNvPr id="142" name="Google Shape;142;p14"/>
          <p:cNvPicPr preferRelativeResize="0"/>
          <p:nvPr/>
        </p:nvPicPr>
        <p:blipFill rotWithShape="1">
          <a:blip r:embed="rId3">
            <a:alphaModFix/>
          </a:blip>
          <a:srcRect/>
          <a:stretch/>
        </p:blipFill>
        <p:spPr>
          <a:xfrm>
            <a:off x="4467225" y="2068024"/>
            <a:ext cx="3638550" cy="3038475"/>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15"/>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lvl="0" algn="ctr">
              <a:buClr>
                <a:schemeClr val="dk1"/>
              </a:buClr>
              <a:buSzPts val="3600"/>
            </a:pPr>
            <a:r>
              <a:rPr lang="en-US" sz="3600" kern="1200" dirty="0">
                <a:ea typeface="+mj-ea"/>
                <a:cs typeface="+mj-cs"/>
              </a:rPr>
              <a:t>Bridges Research to Practice Gap</a:t>
            </a:r>
            <a:endParaRPr sz="3600" kern="1200" dirty="0">
              <a:ea typeface="+mj-ea"/>
              <a:cs typeface="+mj-cs"/>
            </a:endParaRPr>
          </a:p>
        </p:txBody>
      </p:sp>
      <p:sp>
        <p:nvSpPr>
          <p:cNvPr id="148" name="Google Shape;148;p15"/>
          <p:cNvSpPr txBox="1">
            <a:spLocks noGrp="1"/>
          </p:cNvSpPr>
          <p:nvPr>
            <p:ph idx="1"/>
          </p:nvPr>
        </p:nvSpPr>
        <p:spPr>
          <a:xfrm>
            <a:off x="628650" y="1553064"/>
            <a:ext cx="7886700" cy="4351338"/>
          </a:xfrm>
          <a:prstGeom prst="rect">
            <a:avLst/>
          </a:prstGeom>
          <a:noFill/>
          <a:ln>
            <a:noFill/>
          </a:ln>
        </p:spPr>
        <p:txBody>
          <a:bodyPr spcFirstLastPara="1" wrap="square" lIns="91425" tIns="45700" rIns="91425" bIns="45700" anchor="t" anchorCtr="0">
            <a:normAutofit fontScale="92500" lnSpcReduction="10000"/>
          </a:bodyPr>
          <a:lstStyle/>
          <a:p>
            <a:pPr marL="228600" lvl="0" indent="-228600" algn="l" rtl="0">
              <a:lnSpc>
                <a:spcPct val="150000"/>
              </a:lnSpc>
              <a:spcBef>
                <a:spcPts val="0"/>
              </a:spcBef>
              <a:spcAft>
                <a:spcPts val="0"/>
              </a:spcAft>
              <a:buClr>
                <a:schemeClr val="dk1"/>
              </a:buClr>
              <a:buSzPct val="100000"/>
              <a:buChar char="•"/>
            </a:pPr>
            <a:r>
              <a:rPr lang="en-US" dirty="0"/>
              <a:t>DEC Recommended Practices (RP) are a guide for parents and professionals.</a:t>
            </a:r>
            <a:endParaRPr dirty="0"/>
          </a:p>
          <a:p>
            <a:pPr marL="228600" lvl="0" indent="-228600" algn="l" rtl="0">
              <a:lnSpc>
                <a:spcPct val="150000"/>
              </a:lnSpc>
              <a:spcBef>
                <a:spcPts val="1000"/>
              </a:spcBef>
              <a:spcAft>
                <a:spcPts val="0"/>
              </a:spcAft>
              <a:buClr>
                <a:schemeClr val="dk1"/>
              </a:buClr>
              <a:buSzPct val="100000"/>
              <a:buChar char="•"/>
            </a:pPr>
            <a:r>
              <a:rPr lang="en-US" dirty="0"/>
              <a:t>The RP’s can assist practitioners working with children who have or are at-risk for developmental delays or disabilities.  </a:t>
            </a:r>
            <a:endParaRPr dirty="0"/>
          </a:p>
          <a:p>
            <a:pPr marL="228600" lvl="0" indent="-228600" algn="l" rtl="0">
              <a:lnSpc>
                <a:spcPct val="150000"/>
              </a:lnSpc>
              <a:spcBef>
                <a:spcPts val="1000"/>
              </a:spcBef>
              <a:spcAft>
                <a:spcPts val="0"/>
              </a:spcAft>
              <a:buClr>
                <a:schemeClr val="dk1"/>
              </a:buClr>
              <a:buSzPct val="100000"/>
              <a:buChar char="•"/>
            </a:pPr>
            <a:r>
              <a:rPr lang="en-US" dirty="0"/>
              <a:t>The RP are supported by research and uphold the values and beliefs of the EI/ECSE field.</a:t>
            </a:r>
            <a:endParaRP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Google Shape;154;p16"/>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lvl="0" algn="ctr">
              <a:buClr>
                <a:schemeClr val="dk1"/>
              </a:buClr>
              <a:buSzPts val="3600"/>
            </a:pPr>
            <a:r>
              <a:rPr lang="en-US" sz="3600" kern="1200" dirty="0">
                <a:ea typeface="+mj-ea"/>
                <a:cs typeface="+mj-cs"/>
              </a:rPr>
              <a:t>Supports Research </a:t>
            </a:r>
            <a:endParaRPr dirty="0">
              <a:solidFill>
                <a:srgbClr val="002060"/>
              </a:solidFill>
            </a:endParaRPr>
          </a:p>
        </p:txBody>
      </p:sp>
      <p:sp>
        <p:nvSpPr>
          <p:cNvPr id="155" name="Google Shape;155;p16"/>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228600" lvl="0" indent="-228600" algn="l" rtl="0">
              <a:lnSpc>
                <a:spcPct val="150000"/>
              </a:lnSpc>
              <a:spcBef>
                <a:spcPts val="0"/>
              </a:spcBef>
              <a:spcAft>
                <a:spcPts val="0"/>
              </a:spcAft>
              <a:buClr>
                <a:schemeClr val="dk1"/>
              </a:buClr>
              <a:buSzPts val="2800"/>
              <a:buChar char="•"/>
            </a:pPr>
            <a:r>
              <a:rPr lang="en-US" dirty="0"/>
              <a:t>The DEC research committee engages in activities and initiatives to meet the needs of the field and advance the EI/ECSE science in order to improve outcomes for children. </a:t>
            </a:r>
            <a:endParaRP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Google Shape;160;p17"/>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lvl="0" algn="ctr">
              <a:buClr>
                <a:schemeClr val="dk1"/>
              </a:buClr>
              <a:buSzPts val="3600"/>
            </a:pPr>
            <a:r>
              <a:rPr lang="en-US" sz="3600" kern="1200" dirty="0">
                <a:ea typeface="+mj-ea"/>
                <a:cs typeface="+mj-cs"/>
              </a:rPr>
              <a:t>Provides Career Support </a:t>
            </a:r>
            <a:endParaRPr dirty="0">
              <a:solidFill>
                <a:srgbClr val="002060"/>
              </a:solidFill>
            </a:endParaRPr>
          </a:p>
        </p:txBody>
      </p:sp>
      <p:sp>
        <p:nvSpPr>
          <p:cNvPr id="161" name="Google Shape;161;p17"/>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228600" lvl="0" indent="-228600" algn="l" rtl="0">
              <a:lnSpc>
                <a:spcPct val="150000"/>
              </a:lnSpc>
              <a:spcBef>
                <a:spcPts val="0"/>
              </a:spcBef>
              <a:spcAft>
                <a:spcPts val="0"/>
              </a:spcAft>
              <a:buClr>
                <a:schemeClr val="dk1"/>
              </a:buClr>
              <a:buSzPts val="2800"/>
              <a:buChar char="•"/>
            </a:pPr>
            <a:r>
              <a:rPr lang="en-US" dirty="0"/>
              <a:t>Job Listings</a:t>
            </a:r>
            <a:endParaRPr dirty="0"/>
          </a:p>
          <a:p>
            <a:pPr marL="228600" lvl="0" indent="-228600" algn="l" rtl="0">
              <a:lnSpc>
                <a:spcPct val="150000"/>
              </a:lnSpc>
              <a:spcBef>
                <a:spcPts val="1000"/>
              </a:spcBef>
              <a:spcAft>
                <a:spcPts val="0"/>
              </a:spcAft>
              <a:buClr>
                <a:schemeClr val="dk1"/>
              </a:buClr>
              <a:buSzPts val="2800"/>
              <a:buChar char="•"/>
            </a:pPr>
            <a:r>
              <a:rPr lang="en-US" dirty="0"/>
              <a:t>Career Coaching</a:t>
            </a:r>
            <a:endParaRPr dirty="0"/>
          </a:p>
          <a:p>
            <a:pPr marL="228600" lvl="0" indent="-228600" algn="l" rtl="0">
              <a:lnSpc>
                <a:spcPct val="150000"/>
              </a:lnSpc>
              <a:spcBef>
                <a:spcPts val="1000"/>
              </a:spcBef>
              <a:spcAft>
                <a:spcPts val="0"/>
              </a:spcAft>
              <a:buClr>
                <a:schemeClr val="dk1"/>
              </a:buClr>
              <a:buSzPts val="2800"/>
              <a:buChar char="•"/>
            </a:pPr>
            <a:r>
              <a:rPr lang="en-US" dirty="0"/>
              <a:t>Career Learning Center </a:t>
            </a:r>
            <a:endParaRPr dirty="0"/>
          </a:p>
          <a:p>
            <a:pPr marL="228600" lvl="0" indent="-228600" algn="l" rtl="0">
              <a:lnSpc>
                <a:spcPct val="150000"/>
              </a:lnSpc>
              <a:spcBef>
                <a:spcPts val="1000"/>
              </a:spcBef>
              <a:spcAft>
                <a:spcPts val="0"/>
              </a:spcAft>
              <a:buClr>
                <a:schemeClr val="dk1"/>
              </a:buClr>
              <a:buSzPts val="2800"/>
              <a:buChar char="•"/>
            </a:pPr>
            <a:r>
              <a:rPr lang="en-US" dirty="0"/>
              <a:t>Reference Checking</a:t>
            </a:r>
            <a:endParaRPr dirty="0"/>
          </a:p>
          <a:p>
            <a:pPr marL="228600" lvl="0" indent="-228600" algn="l" rtl="0">
              <a:lnSpc>
                <a:spcPct val="150000"/>
              </a:lnSpc>
              <a:spcBef>
                <a:spcPts val="1000"/>
              </a:spcBef>
              <a:spcAft>
                <a:spcPts val="0"/>
              </a:spcAft>
              <a:buClr>
                <a:schemeClr val="dk1"/>
              </a:buClr>
              <a:buSzPts val="2800"/>
              <a:buChar char="•"/>
            </a:pPr>
            <a:r>
              <a:rPr lang="en-US" dirty="0"/>
              <a:t>Resume Writing</a:t>
            </a:r>
            <a:endParaRP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18"/>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lvl="0" algn="ctr">
              <a:buClr>
                <a:schemeClr val="dk1"/>
              </a:buClr>
              <a:buSzPts val="3600"/>
            </a:pPr>
            <a:r>
              <a:rPr lang="en-US" sz="3600" kern="1200" dirty="0">
                <a:ea typeface="+mj-ea"/>
                <a:cs typeface="+mj-cs"/>
              </a:rPr>
              <a:t>Free Resources  </a:t>
            </a:r>
            <a:endParaRPr dirty="0">
              <a:solidFill>
                <a:srgbClr val="002060"/>
              </a:solidFill>
            </a:endParaRPr>
          </a:p>
        </p:txBody>
      </p:sp>
      <p:sp>
        <p:nvSpPr>
          <p:cNvPr id="168" name="Google Shape;168;p18"/>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228600" lvl="0" indent="-228600" algn="l" rtl="0">
              <a:lnSpc>
                <a:spcPct val="150000"/>
              </a:lnSpc>
              <a:spcBef>
                <a:spcPts val="0"/>
              </a:spcBef>
              <a:spcAft>
                <a:spcPts val="0"/>
              </a:spcAft>
              <a:buClr>
                <a:schemeClr val="dk1"/>
              </a:buClr>
              <a:buSzPts val="2800"/>
              <a:buChar char="•"/>
            </a:pPr>
            <a:r>
              <a:rPr lang="en-US" dirty="0"/>
              <a:t>DEC has many free resources on their website for members and non-members. </a:t>
            </a:r>
            <a:endParaRPr dirty="0"/>
          </a:p>
          <a:p>
            <a:pPr marL="228600" lvl="0" indent="-228600" algn="l" rtl="0">
              <a:lnSpc>
                <a:spcPct val="150000"/>
              </a:lnSpc>
              <a:spcBef>
                <a:spcPts val="1000"/>
              </a:spcBef>
              <a:spcAft>
                <a:spcPts val="0"/>
              </a:spcAft>
              <a:buClr>
                <a:schemeClr val="dk1"/>
              </a:buClr>
              <a:buSzPts val="2800"/>
              <a:buChar char="•"/>
            </a:pPr>
            <a:r>
              <a:rPr lang="en-US" dirty="0"/>
              <a:t>You can access local, regional and national information as a non-member</a:t>
            </a:r>
            <a:endParaRPr dirty="0"/>
          </a:p>
          <a:p>
            <a:pPr marL="228600" lvl="0" indent="-228600" algn="l" rtl="0">
              <a:lnSpc>
                <a:spcPct val="150000"/>
              </a:lnSpc>
              <a:spcBef>
                <a:spcPts val="1000"/>
              </a:spcBef>
              <a:spcAft>
                <a:spcPts val="0"/>
              </a:spcAft>
              <a:buClr>
                <a:schemeClr val="dk1"/>
              </a:buClr>
              <a:buSzPts val="2800"/>
              <a:buChar char="•"/>
            </a:pPr>
            <a:r>
              <a:rPr lang="en-US" dirty="0"/>
              <a:t>You can also sign up for email news alerts</a:t>
            </a:r>
            <a:endParaRP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Google Shape;173;p19"/>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lvl="0" algn="ctr">
              <a:buClr>
                <a:schemeClr val="dk1"/>
              </a:buClr>
              <a:buSzPts val="3600"/>
            </a:pPr>
            <a:r>
              <a:rPr lang="en-US" sz="3600" kern="1200" dirty="0">
                <a:ea typeface="+mj-ea"/>
                <a:cs typeface="+mj-cs"/>
              </a:rPr>
              <a:t>Professional Organizations/Resources </a:t>
            </a:r>
            <a:endParaRPr dirty="0">
              <a:solidFill>
                <a:srgbClr val="002060"/>
              </a:solidFill>
            </a:endParaRPr>
          </a:p>
        </p:txBody>
      </p:sp>
      <p:sp>
        <p:nvSpPr>
          <p:cNvPr id="174" name="Google Shape;174;p19"/>
          <p:cNvSpPr txBox="1">
            <a:spLocks noGrp="1"/>
          </p:cNvSpPr>
          <p:nvPr>
            <p:ph idx="1"/>
          </p:nvPr>
        </p:nvSpPr>
        <p:spPr>
          <a:xfrm>
            <a:off x="628650" y="1517894"/>
            <a:ext cx="7886700" cy="4351338"/>
          </a:xfrm>
          <a:prstGeom prst="rect">
            <a:avLst/>
          </a:prstGeom>
          <a:noFill/>
          <a:ln>
            <a:noFill/>
          </a:ln>
        </p:spPr>
        <p:txBody>
          <a:bodyPr spcFirstLastPara="1" wrap="square" lIns="91425" tIns="45700" rIns="91425" bIns="45700" anchor="t" anchorCtr="0">
            <a:normAutofit fontScale="92500" lnSpcReduction="20000"/>
          </a:bodyPr>
          <a:lstStyle/>
          <a:p>
            <a:pPr marL="228600" lvl="0" indent="-228600" algn="l" rtl="0">
              <a:lnSpc>
                <a:spcPct val="150000"/>
              </a:lnSpc>
              <a:spcBef>
                <a:spcPts val="0"/>
              </a:spcBef>
              <a:spcAft>
                <a:spcPts val="0"/>
              </a:spcAft>
              <a:buClr>
                <a:schemeClr val="dk1"/>
              </a:buClr>
              <a:buSzPct val="100000"/>
              <a:buChar char="•"/>
            </a:pPr>
            <a:r>
              <a:rPr lang="en-US" dirty="0"/>
              <a:t>National Association for the Education of Young Children (NAEYC)</a:t>
            </a:r>
            <a:endParaRPr dirty="0"/>
          </a:p>
          <a:p>
            <a:pPr marL="228600" lvl="0" indent="-228600" algn="l" rtl="0">
              <a:lnSpc>
                <a:spcPct val="150000"/>
              </a:lnSpc>
              <a:spcBef>
                <a:spcPts val="1000"/>
              </a:spcBef>
              <a:spcAft>
                <a:spcPts val="0"/>
              </a:spcAft>
              <a:buClr>
                <a:schemeClr val="dk1"/>
              </a:buClr>
              <a:buSzPct val="100000"/>
              <a:buChar char="•"/>
            </a:pPr>
            <a:r>
              <a:rPr lang="en-US" dirty="0"/>
              <a:t>Council for Exceptional Children (CEC)</a:t>
            </a:r>
            <a:endParaRPr dirty="0"/>
          </a:p>
          <a:p>
            <a:pPr marL="228600" lvl="0" indent="-228600" algn="l" rtl="0">
              <a:lnSpc>
                <a:spcPct val="150000"/>
              </a:lnSpc>
              <a:spcBef>
                <a:spcPts val="1000"/>
              </a:spcBef>
              <a:spcAft>
                <a:spcPts val="0"/>
              </a:spcAft>
              <a:buClr>
                <a:schemeClr val="dk1"/>
              </a:buClr>
              <a:buSzPct val="100000"/>
              <a:buChar char="•"/>
            </a:pPr>
            <a:r>
              <a:rPr lang="en-US" dirty="0"/>
              <a:t>Zero to Three (ZTT)</a:t>
            </a:r>
            <a:endParaRPr dirty="0"/>
          </a:p>
          <a:p>
            <a:pPr marL="228600" lvl="0" indent="-228600" algn="l" rtl="0">
              <a:lnSpc>
                <a:spcPct val="150000"/>
              </a:lnSpc>
              <a:spcBef>
                <a:spcPts val="1000"/>
              </a:spcBef>
              <a:spcAft>
                <a:spcPts val="0"/>
              </a:spcAft>
              <a:buClr>
                <a:schemeClr val="dk1"/>
              </a:buClr>
              <a:buSzPct val="100000"/>
              <a:buChar char="•"/>
            </a:pPr>
            <a:r>
              <a:rPr lang="en-US" dirty="0"/>
              <a:t>Alliance for the Advancement of Infant Mental Health</a:t>
            </a:r>
            <a:endParaRPr dirty="0"/>
          </a:p>
          <a:p>
            <a:pPr marL="228600" lvl="0" indent="-228600" algn="l" rtl="0">
              <a:lnSpc>
                <a:spcPct val="150000"/>
              </a:lnSpc>
              <a:spcBef>
                <a:spcPts val="1000"/>
              </a:spcBef>
              <a:spcAft>
                <a:spcPts val="0"/>
              </a:spcAft>
              <a:buClr>
                <a:schemeClr val="dk1"/>
              </a:buClr>
              <a:buSzPct val="100000"/>
              <a:buChar char="•"/>
            </a:pPr>
            <a:r>
              <a:rPr lang="en-US" dirty="0"/>
              <a:t>National Resource Center for Para-educators</a:t>
            </a:r>
            <a:endParaRPr dirty="0"/>
          </a:p>
          <a:p>
            <a:pPr marL="228600" lvl="0" indent="-228600" algn="l" rtl="0">
              <a:lnSpc>
                <a:spcPct val="150000"/>
              </a:lnSpc>
              <a:spcBef>
                <a:spcPts val="1000"/>
              </a:spcBef>
              <a:spcAft>
                <a:spcPts val="0"/>
              </a:spcAft>
              <a:buClr>
                <a:schemeClr val="dk1"/>
              </a:buClr>
              <a:buSzPct val="100000"/>
              <a:buChar char="•"/>
            </a:pPr>
            <a:r>
              <a:rPr lang="en-US" dirty="0"/>
              <a:t>National Head Start Association</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sp>
        <p:nvSpPr>
          <p:cNvPr id="58" name="Google Shape;58;p2"/>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lvl="0" algn="ctr">
              <a:buClr>
                <a:schemeClr val="dk1"/>
              </a:buClr>
              <a:buSzPts val="3600"/>
            </a:pPr>
            <a:r>
              <a:rPr lang="en-US" sz="3600" kern="1200" dirty="0">
                <a:ea typeface="+mj-ea"/>
                <a:cs typeface="+mj-cs"/>
              </a:rPr>
              <a:t>Standard 7 </a:t>
            </a:r>
            <a:endParaRPr dirty="0">
              <a:solidFill>
                <a:srgbClr val="002060"/>
              </a:solidFill>
            </a:endParaRPr>
          </a:p>
        </p:txBody>
      </p:sp>
      <p:sp>
        <p:nvSpPr>
          <p:cNvPr id="59" name="Google Shape;59;p2"/>
          <p:cNvSpPr txBox="1">
            <a:spLocks noGrp="1"/>
          </p:cNvSpPr>
          <p:nvPr>
            <p:ph idx="1"/>
          </p:nvPr>
        </p:nvSpPr>
        <p:spPr>
          <a:xfrm>
            <a:off x="628650" y="1482725"/>
            <a:ext cx="7886700" cy="4351338"/>
          </a:xfrm>
          <a:prstGeom prst="rect">
            <a:avLst/>
          </a:prstGeom>
          <a:noFill/>
          <a:ln>
            <a:noFill/>
          </a:ln>
        </p:spPr>
        <p:txBody>
          <a:bodyPr spcFirstLastPara="1" wrap="square" lIns="91425" tIns="45700" rIns="91425" bIns="45700" anchor="t" anchorCtr="0">
            <a:normAutofit lnSpcReduction="10000"/>
          </a:bodyPr>
          <a:lstStyle/>
          <a:p>
            <a:pPr marL="0" lvl="0" indent="0" algn="l" rtl="0">
              <a:lnSpc>
                <a:spcPct val="150000"/>
              </a:lnSpc>
              <a:spcBef>
                <a:spcPts val="0"/>
              </a:spcBef>
              <a:spcAft>
                <a:spcPts val="0"/>
              </a:spcAft>
              <a:buClr>
                <a:schemeClr val="dk1"/>
              </a:buClr>
              <a:buSzPts val="2800"/>
              <a:buNone/>
            </a:pPr>
            <a:r>
              <a:rPr lang="en-US" dirty="0"/>
              <a:t>Candidates identify and engage with the profession of early intervention and early childhood special education (EI/ECSE) by exhibiting skills in reflective practice, advocacy, and leadership while adhering to ethical and legal guidelines. Evidence-based and recommended practices are promoted and used by candidates.</a:t>
            </a:r>
            <a:endParaRP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Google Shape;179;p20"/>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lvl="0" algn="ctr">
              <a:buClr>
                <a:schemeClr val="dk1"/>
              </a:buClr>
              <a:buSzPts val="3600"/>
            </a:pPr>
            <a:r>
              <a:rPr lang="en-US" sz="3600" kern="1200" dirty="0">
                <a:ea typeface="+mj-ea"/>
                <a:cs typeface="+mj-cs"/>
              </a:rPr>
              <a:t>Activity</a:t>
            </a:r>
            <a:r>
              <a:rPr lang="en-US" sz="3600" b="0" dirty="0">
                <a:solidFill>
                  <a:srgbClr val="002060"/>
                </a:solidFill>
                <a:sym typeface="Calibri"/>
              </a:rPr>
              <a:t>  </a:t>
            </a:r>
            <a:endParaRPr dirty="0">
              <a:solidFill>
                <a:srgbClr val="002060"/>
              </a:solidFill>
            </a:endParaRPr>
          </a:p>
        </p:txBody>
      </p:sp>
      <p:sp>
        <p:nvSpPr>
          <p:cNvPr id="180" name="Google Shape;180;p20"/>
          <p:cNvSpPr txBox="1">
            <a:spLocks noGrp="1"/>
          </p:cNvSpPr>
          <p:nvPr>
            <p:ph idx="1"/>
          </p:nvPr>
        </p:nvSpPr>
        <p:spPr>
          <a:xfrm>
            <a:off x="628650" y="1544271"/>
            <a:ext cx="78867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150000"/>
              </a:lnSpc>
              <a:spcBef>
                <a:spcPts val="0"/>
              </a:spcBef>
              <a:spcAft>
                <a:spcPts val="0"/>
              </a:spcAft>
              <a:buClr>
                <a:schemeClr val="dk1"/>
              </a:buClr>
              <a:buSzPts val="2800"/>
              <a:buChar char="•"/>
            </a:pPr>
            <a:r>
              <a:rPr lang="en-US" dirty="0"/>
              <a:t>Name one of the benefits we discussed that you feel would be valuable to you as a professional working in EI/ECSE</a:t>
            </a:r>
            <a:endParaRPr dirty="0"/>
          </a:p>
          <a:p>
            <a:pPr marL="228600" lvl="0" indent="-228600" algn="l" rtl="0">
              <a:lnSpc>
                <a:spcPct val="150000"/>
              </a:lnSpc>
              <a:spcBef>
                <a:spcPts val="1000"/>
              </a:spcBef>
              <a:spcAft>
                <a:spcPts val="0"/>
              </a:spcAft>
              <a:buClr>
                <a:schemeClr val="dk1"/>
              </a:buClr>
              <a:buSzPts val="2800"/>
              <a:buChar char="•"/>
            </a:pPr>
            <a:r>
              <a:rPr lang="en-US" dirty="0"/>
              <a:t>List one way you can get involved in local, state or national activities. </a:t>
            </a:r>
            <a:endParaRP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Google Shape;186;p21"/>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lvl="0" algn="ctr"/>
            <a:r>
              <a:rPr lang="en-US" sz="3600" kern="1200">
                <a:ea typeface="+mj-ea"/>
                <a:cs typeface="+mj-cs"/>
              </a:rPr>
              <a:t>References</a:t>
            </a:r>
            <a:r>
              <a:rPr lang="en-US" b="0">
                <a:solidFill>
                  <a:srgbClr val="002060"/>
                </a:solidFill>
              </a:rPr>
              <a:t>  </a:t>
            </a:r>
            <a:endParaRPr b="0" dirty="0">
              <a:solidFill>
                <a:srgbClr val="002060"/>
              </a:solidFill>
            </a:endParaRPr>
          </a:p>
        </p:txBody>
      </p:sp>
      <p:sp>
        <p:nvSpPr>
          <p:cNvPr id="187" name="Google Shape;187;p21"/>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US" u="sng" dirty="0">
                <a:solidFill>
                  <a:schemeClr val="hlink"/>
                </a:solidFill>
                <a:hlinkClick r:id="rId3"/>
              </a:rPr>
              <a:t>Become A Member | DEC (dec-sped.org)</a:t>
            </a:r>
            <a:endParaRPr u="sng" dirty="0">
              <a:solidFill>
                <a:schemeClr val="hlink"/>
              </a:solidFill>
              <a:hlinkClick r:id="rId4"/>
            </a:endParaRPr>
          </a:p>
          <a:p>
            <a:pPr marL="228600" lvl="0" indent="-228600" algn="l" rtl="0">
              <a:lnSpc>
                <a:spcPct val="90000"/>
              </a:lnSpc>
              <a:spcBef>
                <a:spcPts val="1000"/>
              </a:spcBef>
              <a:spcAft>
                <a:spcPts val="0"/>
              </a:spcAft>
              <a:buClr>
                <a:schemeClr val="dk1"/>
              </a:buClr>
              <a:buSzPts val="2800"/>
              <a:buChar char="•"/>
            </a:pPr>
            <a:r>
              <a:rPr lang="en-US" u="sng" dirty="0">
                <a:solidFill>
                  <a:schemeClr val="hlink"/>
                </a:solidFill>
                <a:hlinkClick r:id="rId4"/>
              </a:rPr>
              <a:t>Standard 7: Professionalism and Ethical Practice | The Early Childhood Personnel Center (ecpcta.org)</a:t>
            </a:r>
            <a:endParaRP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279;p34">
            <a:extLst>
              <a:ext uri="{FF2B5EF4-FFF2-40B4-BE49-F238E27FC236}">
                <a16:creationId xmlns:a16="http://schemas.microsoft.com/office/drawing/2014/main" id="{99CBC5C0-60C8-4C19-B763-7B879DABC397}"/>
              </a:ext>
            </a:extLst>
          </p:cNvPr>
          <p:cNvSpPr txBox="1">
            <a:spLocks/>
          </p:cNvSpPr>
          <p:nvPr/>
        </p:nvSpPr>
        <p:spPr>
          <a:xfrm>
            <a:off x="628650" y="428921"/>
            <a:ext cx="7886700" cy="1325563"/>
          </a:xfrm>
          <a:prstGeom prst="rect">
            <a:avLst/>
          </a:prstGeom>
          <a:noFill/>
          <a:ln>
            <a:noFill/>
          </a:ln>
        </p:spPr>
        <p:txBody>
          <a:bodyPr spcFirstLastPara="1" wrap="square" lIns="91425" tIns="45700" rIns="91425" bIns="45700" anchor="ctr" anchorCtr="0">
            <a:normAutofit/>
          </a:bodyPr>
          <a:lstStyle>
            <a:lvl1pPr algn="l" defTabSz="914400" rtl="0" eaLnBrk="1" latinLnBrk="0" hangingPunct="1">
              <a:lnSpc>
                <a:spcPct val="90000"/>
              </a:lnSpc>
              <a:spcBef>
                <a:spcPct val="0"/>
              </a:spcBef>
              <a:buNone/>
              <a:defRPr sz="4400" b="1" kern="1200">
                <a:solidFill>
                  <a:srgbClr val="121F88"/>
                </a:solidFill>
                <a:latin typeface="+mj-lt"/>
                <a:ea typeface="+mj-ea"/>
                <a:cs typeface="+mj-cs"/>
              </a:defRPr>
            </a:lvl1pPr>
          </a:lstStyle>
          <a:p>
            <a:pPr algn="ctr">
              <a:spcBef>
                <a:spcPts val="0"/>
              </a:spcBef>
              <a:buClr>
                <a:schemeClr val="dk1"/>
              </a:buClr>
              <a:buSzPts val="3600"/>
              <a:buFont typeface="Calibri"/>
              <a:buNone/>
            </a:pPr>
            <a:r>
              <a:rPr lang="en-US" sz="3600" dirty="0">
                <a:latin typeface="Calibri" panose="020F0502020204030204" pitchFamily="34" charset="0"/>
                <a:cs typeface="Calibri" panose="020F0502020204030204" pitchFamily="34" charset="0"/>
              </a:rPr>
              <a:t>Disclaimer</a:t>
            </a:r>
            <a:endParaRPr lang="en-US" dirty="0"/>
          </a:p>
        </p:txBody>
      </p:sp>
    </p:spTree>
    <p:extLst>
      <p:ext uri="{BB962C8B-B14F-4D97-AF65-F5344CB8AC3E}">
        <p14:creationId xmlns:p14="http://schemas.microsoft.com/office/powerpoint/2010/main" val="1791471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64" name="Google Shape;64;p3"/>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lvl="0" algn="ctr">
              <a:buClr>
                <a:schemeClr val="dk1"/>
              </a:buClr>
              <a:buSzPts val="3600"/>
            </a:pPr>
            <a:r>
              <a:rPr lang="en-US" sz="3600" kern="1200" dirty="0">
                <a:ea typeface="+mj-ea"/>
                <a:cs typeface="+mj-cs"/>
              </a:rPr>
              <a:t>Component 7.1 </a:t>
            </a:r>
            <a:endParaRPr dirty="0">
              <a:solidFill>
                <a:srgbClr val="002060"/>
              </a:solidFill>
            </a:endParaRPr>
          </a:p>
        </p:txBody>
      </p:sp>
      <p:sp>
        <p:nvSpPr>
          <p:cNvPr id="65" name="Google Shape;65;p3"/>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228600" lvl="0" indent="-228600" algn="l" rtl="0">
              <a:lnSpc>
                <a:spcPct val="150000"/>
              </a:lnSpc>
              <a:spcBef>
                <a:spcPts val="0"/>
              </a:spcBef>
              <a:spcAft>
                <a:spcPts val="0"/>
              </a:spcAft>
              <a:buClr>
                <a:schemeClr val="dk1"/>
              </a:buClr>
              <a:buSzPts val="2800"/>
              <a:buChar char="•"/>
            </a:pPr>
            <a:r>
              <a:rPr lang="en-US" dirty="0"/>
              <a:t>Candidates engage with the profession of EI/ECSE by participating in local, regional, national, and/or international activities and professional organizations.</a:t>
            </a: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Google Shape;70;p4"/>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lvl="0" algn="ctr">
              <a:buClr>
                <a:schemeClr val="dk1"/>
              </a:buClr>
              <a:buSzPts val="3600"/>
            </a:pPr>
            <a:r>
              <a:rPr lang="en-US" sz="3600" kern="1200" dirty="0">
                <a:ea typeface="+mj-ea"/>
                <a:cs typeface="+mj-cs"/>
              </a:rPr>
              <a:t>Objectives</a:t>
            </a:r>
            <a:endParaRPr dirty="0">
              <a:solidFill>
                <a:srgbClr val="002060"/>
              </a:solidFill>
            </a:endParaRPr>
          </a:p>
        </p:txBody>
      </p:sp>
      <p:sp>
        <p:nvSpPr>
          <p:cNvPr id="71" name="Google Shape;71;p4"/>
          <p:cNvSpPr txBox="1">
            <a:spLocks noGrp="1"/>
          </p:cNvSpPr>
          <p:nvPr>
            <p:ph idx="1"/>
          </p:nvPr>
        </p:nvSpPr>
        <p:spPr>
          <a:xfrm>
            <a:off x="628650" y="1517894"/>
            <a:ext cx="78867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150000"/>
              </a:lnSpc>
              <a:spcBef>
                <a:spcPts val="0"/>
              </a:spcBef>
              <a:spcAft>
                <a:spcPts val="0"/>
              </a:spcAft>
              <a:buClr>
                <a:schemeClr val="dk1"/>
              </a:buClr>
              <a:buSzPts val="2800"/>
              <a:buChar char="•"/>
            </a:pPr>
            <a:r>
              <a:rPr lang="en-US"/>
              <a:t>Identify and participate in local and regional activities sponsored by DEC or another EI/ECSE professional organization. </a:t>
            </a:r>
            <a:endParaRPr/>
          </a:p>
          <a:p>
            <a:pPr marL="228600" lvl="0" indent="-228600" algn="l" rtl="0">
              <a:lnSpc>
                <a:spcPct val="150000"/>
              </a:lnSpc>
              <a:spcBef>
                <a:spcPts val="1000"/>
              </a:spcBef>
              <a:spcAft>
                <a:spcPts val="0"/>
              </a:spcAft>
              <a:buClr>
                <a:schemeClr val="dk1"/>
              </a:buClr>
              <a:buSzPts val="2800"/>
              <a:buChar char="•"/>
            </a:pPr>
            <a:r>
              <a:rPr lang="en-US"/>
              <a:t>Participates in local, regional, national, and/or international activities sponsored by DEC or another EI/ECSE professional organization.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Google Shape;77;p5"/>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lvl="0" algn="ctr">
              <a:buClr>
                <a:schemeClr val="dk1"/>
              </a:buClr>
              <a:buSzPts val="3600"/>
            </a:pPr>
            <a:r>
              <a:rPr lang="en-US" sz="3600" kern="1200" dirty="0">
                <a:ea typeface="+mj-ea"/>
                <a:cs typeface="+mj-cs"/>
              </a:rPr>
              <a:t>Who is DEC? </a:t>
            </a:r>
            <a:endParaRPr dirty="0">
              <a:solidFill>
                <a:srgbClr val="002060"/>
              </a:solidFill>
            </a:endParaRPr>
          </a:p>
        </p:txBody>
      </p:sp>
      <p:sp>
        <p:nvSpPr>
          <p:cNvPr id="78" name="Google Shape;78;p5"/>
          <p:cNvSpPr txBox="1">
            <a:spLocks noGrp="1"/>
          </p:cNvSpPr>
          <p:nvPr>
            <p:ph idx="1"/>
          </p:nvPr>
        </p:nvSpPr>
        <p:spPr>
          <a:xfrm>
            <a:off x="628650" y="1456348"/>
            <a:ext cx="7886700" cy="4351338"/>
          </a:xfrm>
          <a:prstGeom prst="rect">
            <a:avLst/>
          </a:prstGeom>
          <a:noFill/>
          <a:ln>
            <a:noFill/>
          </a:ln>
        </p:spPr>
        <p:txBody>
          <a:bodyPr spcFirstLastPara="1" wrap="square" lIns="91425" tIns="45700" rIns="91425" bIns="45700" anchor="t" anchorCtr="0">
            <a:normAutofit fontScale="85000" lnSpcReduction="20000"/>
          </a:bodyPr>
          <a:lstStyle/>
          <a:p>
            <a:pPr marL="228600" lvl="0" indent="-228600" algn="l" rtl="0">
              <a:lnSpc>
                <a:spcPct val="150000"/>
              </a:lnSpc>
              <a:spcBef>
                <a:spcPts val="0"/>
              </a:spcBef>
              <a:spcAft>
                <a:spcPts val="0"/>
              </a:spcAft>
              <a:buClr>
                <a:schemeClr val="dk1"/>
              </a:buClr>
              <a:buSzPct val="100000"/>
              <a:buChar char="•"/>
            </a:pPr>
            <a:r>
              <a:rPr lang="en-US" dirty="0"/>
              <a:t>“The Division for Early Childhood (DEC) promotes policies and advances evidence-based practices that support families and enhance the optimal development of young children (0-8) who have or at risk for developmental delays and disabilities.” </a:t>
            </a:r>
            <a:endParaRPr dirty="0"/>
          </a:p>
          <a:p>
            <a:pPr marL="228600" lvl="0" indent="-228600" algn="l" rtl="0">
              <a:lnSpc>
                <a:spcPct val="150000"/>
              </a:lnSpc>
              <a:spcBef>
                <a:spcPts val="1000"/>
              </a:spcBef>
              <a:spcAft>
                <a:spcPts val="0"/>
              </a:spcAft>
              <a:buClr>
                <a:schemeClr val="dk1"/>
              </a:buClr>
              <a:buSzPct val="100000"/>
              <a:buChar char="•"/>
            </a:pPr>
            <a:r>
              <a:rPr lang="en-US" dirty="0"/>
              <a:t>DEC is a special interest division within the Council for Exceptional Children (CEC)</a:t>
            </a:r>
            <a:endParaRPr dirty="0"/>
          </a:p>
          <a:p>
            <a:pPr marL="228600" lvl="0" indent="-228600" algn="l" rtl="0">
              <a:lnSpc>
                <a:spcPct val="150000"/>
              </a:lnSpc>
              <a:spcBef>
                <a:spcPts val="1000"/>
              </a:spcBef>
              <a:spcAft>
                <a:spcPts val="0"/>
              </a:spcAft>
              <a:buClr>
                <a:schemeClr val="dk1"/>
              </a:buClr>
              <a:buSzPct val="100000"/>
              <a:buChar char="•"/>
            </a:pPr>
            <a:r>
              <a:rPr lang="en-US" dirty="0"/>
              <a:t>DEC is an international membership organization</a:t>
            </a:r>
            <a:endParaRP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6"/>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lvl="0" algn="ctr">
              <a:buClr>
                <a:schemeClr val="dk1"/>
              </a:buClr>
              <a:buSzPts val="3600"/>
            </a:pPr>
            <a:r>
              <a:rPr lang="en-US" sz="3600" kern="1200" dirty="0">
                <a:ea typeface="+mj-ea"/>
                <a:cs typeface="+mj-cs"/>
              </a:rPr>
              <a:t>Why Should I Join a Professional Organization? </a:t>
            </a:r>
            <a:endParaRPr dirty="0">
              <a:solidFill>
                <a:srgbClr val="002060"/>
              </a:solidFill>
            </a:endParaRPr>
          </a:p>
        </p:txBody>
      </p:sp>
      <p:sp>
        <p:nvSpPr>
          <p:cNvPr id="85" name="Google Shape;85;p6"/>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US" dirty="0"/>
              <a:t>What reasons can you think of?</a:t>
            </a:r>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7"/>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lvl="0" algn="ctr">
              <a:buClr>
                <a:schemeClr val="dk1"/>
              </a:buClr>
              <a:buSzPts val="3600"/>
            </a:pPr>
            <a:r>
              <a:rPr lang="en-US" sz="3600" kern="1200" dirty="0">
                <a:ea typeface="+mj-ea"/>
                <a:cs typeface="+mj-cs"/>
              </a:rPr>
              <a:t>Provides Networking Opportunities</a:t>
            </a:r>
            <a:endParaRPr sz="3600" kern="1200" dirty="0">
              <a:ea typeface="+mj-ea"/>
              <a:cs typeface="+mj-cs"/>
            </a:endParaRPr>
          </a:p>
        </p:txBody>
      </p:sp>
      <p:sp>
        <p:nvSpPr>
          <p:cNvPr id="92" name="Google Shape;92;p7"/>
          <p:cNvSpPr txBox="1">
            <a:spLocks noGrp="1"/>
          </p:cNvSpPr>
          <p:nvPr>
            <p:ph idx="1"/>
          </p:nvPr>
        </p:nvSpPr>
        <p:spPr>
          <a:xfrm>
            <a:off x="628650" y="1549400"/>
            <a:ext cx="7886700" cy="4627563"/>
          </a:xfrm>
          <a:prstGeom prst="rect">
            <a:avLst/>
          </a:prstGeom>
          <a:noFill/>
          <a:ln>
            <a:noFill/>
          </a:ln>
        </p:spPr>
        <p:txBody>
          <a:bodyPr spcFirstLastPara="1" wrap="square" lIns="91425" tIns="45700" rIns="91425" bIns="45700" anchor="t" anchorCtr="0">
            <a:normAutofit fontScale="92500" lnSpcReduction="10000"/>
          </a:bodyPr>
          <a:lstStyle/>
          <a:p>
            <a:pPr marL="0" lvl="0" indent="0" algn="l" rtl="0">
              <a:lnSpc>
                <a:spcPct val="150000"/>
              </a:lnSpc>
              <a:spcBef>
                <a:spcPts val="0"/>
              </a:spcBef>
              <a:spcAft>
                <a:spcPts val="0"/>
              </a:spcAft>
              <a:buClr>
                <a:schemeClr val="dk1"/>
              </a:buClr>
              <a:buSzPct val="100000"/>
              <a:buNone/>
            </a:pPr>
            <a:r>
              <a:rPr lang="en-US" dirty="0"/>
              <a:t>Networking:</a:t>
            </a:r>
            <a:endParaRPr dirty="0"/>
          </a:p>
          <a:p>
            <a:pPr marL="228600" lvl="0" indent="-228600" algn="l" rtl="0">
              <a:lnSpc>
                <a:spcPct val="150000"/>
              </a:lnSpc>
              <a:spcBef>
                <a:spcPts val="1000"/>
              </a:spcBef>
              <a:spcAft>
                <a:spcPts val="0"/>
              </a:spcAft>
              <a:buClr>
                <a:schemeClr val="dk1"/>
              </a:buClr>
              <a:buSzPct val="100000"/>
              <a:buChar char="•"/>
            </a:pPr>
            <a:r>
              <a:rPr lang="en-US" dirty="0"/>
              <a:t>allows for the exchange of information</a:t>
            </a:r>
            <a:endParaRPr dirty="0"/>
          </a:p>
          <a:p>
            <a:pPr marL="228600" lvl="0" indent="-228600" algn="l" rtl="0">
              <a:lnSpc>
                <a:spcPct val="150000"/>
              </a:lnSpc>
              <a:spcBef>
                <a:spcPts val="1000"/>
              </a:spcBef>
              <a:spcAft>
                <a:spcPts val="0"/>
              </a:spcAft>
              <a:buClr>
                <a:schemeClr val="dk1"/>
              </a:buClr>
              <a:buSzPct val="100000"/>
              <a:buChar char="•"/>
            </a:pPr>
            <a:r>
              <a:rPr lang="en-US" dirty="0"/>
              <a:t>provides opportunities to build relationships with other professionals</a:t>
            </a:r>
            <a:endParaRPr dirty="0"/>
          </a:p>
          <a:p>
            <a:pPr marL="228600" lvl="0" indent="-228600" algn="l" rtl="0">
              <a:lnSpc>
                <a:spcPct val="150000"/>
              </a:lnSpc>
              <a:spcBef>
                <a:spcPts val="1000"/>
              </a:spcBef>
              <a:spcAft>
                <a:spcPts val="0"/>
              </a:spcAft>
              <a:buClr>
                <a:schemeClr val="dk1"/>
              </a:buClr>
              <a:buSzPct val="100000"/>
              <a:buChar char="•"/>
            </a:pPr>
            <a:r>
              <a:rPr lang="en-US" dirty="0"/>
              <a:t>gives you access to new ideas and allows you to contribute</a:t>
            </a:r>
            <a:endParaRPr dirty="0"/>
          </a:p>
          <a:p>
            <a:pPr marL="228600" lvl="0" indent="-228600" algn="l" rtl="0">
              <a:lnSpc>
                <a:spcPct val="150000"/>
              </a:lnSpc>
              <a:spcBef>
                <a:spcPts val="1000"/>
              </a:spcBef>
              <a:spcAft>
                <a:spcPts val="0"/>
              </a:spcAft>
              <a:buClr>
                <a:schemeClr val="dk1"/>
              </a:buClr>
              <a:buSzPct val="100000"/>
              <a:buChar char="•"/>
            </a:pPr>
            <a:r>
              <a:rPr lang="en-US" dirty="0"/>
              <a:t>helps you grow and evolve as an educator</a:t>
            </a:r>
            <a:endParaRPr dirty="0"/>
          </a:p>
          <a:p>
            <a:pPr marL="228600" lvl="0" indent="-64135" algn="l" rtl="0">
              <a:lnSpc>
                <a:spcPct val="90000"/>
              </a:lnSpc>
              <a:spcBef>
                <a:spcPts val="1000"/>
              </a:spcBef>
              <a:spcAft>
                <a:spcPts val="0"/>
              </a:spcAft>
              <a:buClr>
                <a:schemeClr val="dk1"/>
              </a:buClr>
              <a:buSzPct val="100000"/>
              <a:buNone/>
            </a:pPr>
            <a:endParaR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8"/>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lvl="0" algn="ctr">
              <a:buClr>
                <a:schemeClr val="dk1"/>
              </a:buClr>
              <a:buSzPts val="3600"/>
            </a:pPr>
            <a:r>
              <a:rPr lang="en-US" sz="3600" kern="1200" dirty="0">
                <a:ea typeface="+mj-ea"/>
                <a:cs typeface="+mj-cs"/>
              </a:rPr>
              <a:t>Activity</a:t>
            </a:r>
            <a:r>
              <a:rPr lang="en-US" sz="3600" b="0" dirty="0">
                <a:solidFill>
                  <a:schemeClr val="dk1"/>
                </a:solidFill>
                <a:latin typeface="Calibri"/>
                <a:ea typeface="Calibri"/>
                <a:cs typeface="Calibri"/>
                <a:sym typeface="Calibri"/>
              </a:rPr>
              <a:t> </a:t>
            </a:r>
            <a:endParaRPr dirty="0"/>
          </a:p>
        </p:txBody>
      </p:sp>
      <p:sp>
        <p:nvSpPr>
          <p:cNvPr id="99" name="Google Shape;99;p8"/>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US"/>
              <a:t>Create Name Tag</a:t>
            </a:r>
            <a:endParaRPr/>
          </a:p>
          <a:p>
            <a:pPr marL="228600" lvl="0" indent="-50800" algn="l" rtl="0">
              <a:lnSpc>
                <a:spcPct val="90000"/>
              </a:lnSpc>
              <a:spcBef>
                <a:spcPts val="1000"/>
              </a:spcBef>
              <a:spcAft>
                <a:spcPts val="0"/>
              </a:spcAft>
              <a:buClr>
                <a:schemeClr val="dk1"/>
              </a:buClr>
              <a:buSzPts val="2800"/>
              <a:buNone/>
            </a:pPr>
            <a:endParaRPr/>
          </a:p>
          <a:p>
            <a:pPr marL="228600" lvl="0" indent="-228600" algn="l" rtl="0">
              <a:lnSpc>
                <a:spcPct val="90000"/>
              </a:lnSpc>
              <a:spcBef>
                <a:spcPts val="1000"/>
              </a:spcBef>
              <a:spcAft>
                <a:spcPts val="0"/>
              </a:spcAft>
              <a:buClr>
                <a:schemeClr val="dk1"/>
              </a:buClr>
              <a:buSzPts val="2800"/>
              <a:buChar char="•"/>
            </a:pPr>
            <a:r>
              <a:rPr lang="en-US"/>
              <a:t>Share with at least one other person</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9"/>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lvl="0" algn="ctr">
              <a:buClr>
                <a:schemeClr val="dk1"/>
              </a:buClr>
              <a:buSzPts val="3600"/>
            </a:pPr>
            <a:r>
              <a:rPr lang="en-US" sz="3600" kern="1200" dirty="0">
                <a:ea typeface="+mj-ea"/>
                <a:cs typeface="+mj-cs"/>
              </a:rPr>
              <a:t>Develops Leadership Skills </a:t>
            </a:r>
            <a:endParaRPr dirty="0">
              <a:solidFill>
                <a:srgbClr val="002060"/>
              </a:solidFill>
            </a:endParaRPr>
          </a:p>
        </p:txBody>
      </p:sp>
      <p:sp>
        <p:nvSpPr>
          <p:cNvPr id="106" name="Google Shape;106;p9"/>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228600" lvl="0" indent="-228600" algn="l" rtl="0">
              <a:lnSpc>
                <a:spcPct val="150000"/>
              </a:lnSpc>
              <a:spcBef>
                <a:spcPts val="0"/>
              </a:spcBef>
              <a:spcAft>
                <a:spcPts val="0"/>
              </a:spcAft>
              <a:buClr>
                <a:schemeClr val="dk1"/>
              </a:buClr>
              <a:buSzPts val="2800"/>
              <a:buChar char="•"/>
            </a:pPr>
            <a:r>
              <a:rPr lang="en-US" dirty="0"/>
              <a:t>When you belong to a professional organization, you have opportunities to develop leadership skills within the EI/ECSE profession. </a:t>
            </a:r>
            <a:endParaRPr dirty="0"/>
          </a:p>
          <a:p>
            <a:pPr marL="685800" lvl="1" indent="-228600" algn="l" rtl="0">
              <a:lnSpc>
                <a:spcPct val="150000"/>
              </a:lnSpc>
              <a:spcBef>
                <a:spcPts val="500"/>
              </a:spcBef>
              <a:spcAft>
                <a:spcPts val="0"/>
              </a:spcAft>
              <a:buClr>
                <a:schemeClr val="dk1"/>
              </a:buClr>
              <a:buSzPts val="2400"/>
              <a:buChar char="•"/>
            </a:pPr>
            <a:r>
              <a:rPr lang="en-US" dirty="0"/>
              <a:t>Participate in local, regional, and national activities</a:t>
            </a:r>
            <a:endParaRPr dirty="0"/>
          </a:p>
          <a:p>
            <a:pPr marL="685800" lvl="1" indent="-228600" algn="l" rtl="0">
              <a:lnSpc>
                <a:spcPct val="150000"/>
              </a:lnSpc>
              <a:spcBef>
                <a:spcPts val="500"/>
              </a:spcBef>
              <a:spcAft>
                <a:spcPts val="0"/>
              </a:spcAft>
              <a:buClr>
                <a:schemeClr val="dk1"/>
              </a:buClr>
              <a:buSzPts val="2400"/>
              <a:buChar char="•"/>
            </a:pPr>
            <a:r>
              <a:rPr lang="en-US" dirty="0"/>
              <a:t>Contribute by being on boards or workgroups</a:t>
            </a:r>
            <a:endParaRPr dirty="0"/>
          </a:p>
          <a:p>
            <a:pPr marL="685800" lvl="1" indent="-228600" algn="l" rtl="0">
              <a:lnSpc>
                <a:spcPct val="150000"/>
              </a:lnSpc>
              <a:spcBef>
                <a:spcPts val="500"/>
              </a:spcBef>
              <a:spcAft>
                <a:spcPts val="0"/>
              </a:spcAft>
              <a:buClr>
                <a:schemeClr val="dk1"/>
              </a:buClr>
              <a:buSzPts val="2400"/>
              <a:buChar char="•"/>
            </a:pPr>
            <a:r>
              <a:rPr lang="en-US" dirty="0"/>
              <a:t>Join advocacy efforts to influence policy changes </a:t>
            </a:r>
            <a:endParaRPr dirty="0"/>
          </a:p>
        </p:txBody>
      </p:sp>
    </p:spTree>
  </p:cSld>
  <p:clrMapOvr>
    <a:masterClrMapping/>
  </p:clrMapOvr>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nceptual framework" id="{2EB3D6CF-8678-4B2C-8160-1091A07A243C}" vid="{A51B28CF-7AEB-454A-87CC-F5EE92733CD5}"/>
    </a:ext>
  </a:ext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39</TotalTime>
  <Words>1209</Words>
  <Application>Microsoft Office PowerPoint</Application>
  <PresentationFormat>On-screen Show (4:3)</PresentationFormat>
  <Paragraphs>127</Paragraphs>
  <Slides>22</Slides>
  <Notes>21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Calibri Light</vt:lpstr>
      <vt:lpstr>1_Office Theme</vt:lpstr>
      <vt:lpstr>Professionalism and Ethical Practice </vt:lpstr>
      <vt:lpstr>Standard 7 </vt:lpstr>
      <vt:lpstr>Component 7.1 </vt:lpstr>
      <vt:lpstr>Objectives</vt:lpstr>
      <vt:lpstr>Who is DEC? </vt:lpstr>
      <vt:lpstr>Why Should I Join a Professional Organization? </vt:lpstr>
      <vt:lpstr>Provides Networking Opportunities</vt:lpstr>
      <vt:lpstr>Activity </vt:lpstr>
      <vt:lpstr>Develops Leadership Skills </vt:lpstr>
      <vt:lpstr>Activity </vt:lpstr>
      <vt:lpstr>Connects you to Policy and Advocacy Opportunities </vt:lpstr>
      <vt:lpstr>Activity</vt:lpstr>
      <vt:lpstr>Receive Academic Journal Subscriptions </vt:lpstr>
      <vt:lpstr>Provides Professional Development </vt:lpstr>
      <vt:lpstr>Bridges Research to Practice Gap</vt:lpstr>
      <vt:lpstr>Supports Research </vt:lpstr>
      <vt:lpstr>Provides Career Support </vt:lpstr>
      <vt:lpstr>Free Resources  </vt:lpstr>
      <vt:lpstr>Professional Organizations/Resources </vt:lpstr>
      <vt:lpstr>Activity  </vt:lpstr>
      <vt:lpstr>References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Professionalism and Ethical Practice</dc:title>
  <dc:creator>Darla Gundler</dc:creator>
  <cp:lastModifiedBy>Darla Gundler</cp:lastModifiedBy>
  <cp:revision>11</cp:revision>
  <dcterms:created xsi:type="dcterms:W3CDTF">2021-03-12T16:17:44Z</dcterms:created>
  <dcterms:modified xsi:type="dcterms:W3CDTF">2023-09-14T21:57:53Z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3A36AE98-B186-40B9-A6B7-A2788A804BDA</vt:lpwstr>
  </property>
  <property fmtid="{D5CDD505-2E9C-101B-9397-08002B2CF9AE}" pid="3" name="ArticulatePath">
    <vt:lpwstr>PD 5.1</vt:lpwstr>
  </property>
</Properties>
</file>