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tags/tag6.xml" ContentType="application/vnd.openxmlformats-officedocument.presentationml.tags+xml"/>
  <Override PartName="/ppt/notesSlides/notesSlide24.xml" ContentType="application/vnd.openxmlformats-officedocument.presentationml.notesSlide+xml"/>
  <Override PartName="/ppt/tags/tag7.xml" ContentType="application/vnd.openxmlformats-officedocument.presentationml.tags+xml"/>
  <Override PartName="/ppt/notesSlides/notesSlide25.xml" ContentType="application/vnd.openxmlformats-officedocument.presentationml.notesSlide+xml"/>
  <Override PartName="/ppt/tags/tag8.xml" ContentType="application/vnd.openxmlformats-officedocument.presentationml.tags+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3" r:id="rId2"/>
  </p:sldMasterIdLst>
  <p:notesMasterIdLst>
    <p:notesMasterId r:id="rId35"/>
  </p:notesMasterIdLst>
  <p:handoutMasterIdLst>
    <p:handoutMasterId r:id="rId36"/>
  </p:handoutMasterIdLst>
  <p:sldIdLst>
    <p:sldId id="259" r:id="rId3"/>
    <p:sldId id="260" r:id="rId4"/>
    <p:sldId id="261" r:id="rId5"/>
    <p:sldId id="262" r:id="rId6"/>
    <p:sldId id="286" r:id="rId7"/>
    <p:sldId id="288" r:id="rId8"/>
    <p:sldId id="289" r:id="rId9"/>
    <p:sldId id="309" r:id="rId10"/>
    <p:sldId id="668" r:id="rId11"/>
    <p:sldId id="285" r:id="rId12"/>
    <p:sldId id="665" r:id="rId13"/>
    <p:sldId id="661" r:id="rId14"/>
    <p:sldId id="660" r:id="rId15"/>
    <p:sldId id="304" r:id="rId16"/>
    <p:sldId id="305" r:id="rId17"/>
    <p:sldId id="672" r:id="rId18"/>
    <p:sldId id="669" r:id="rId19"/>
    <p:sldId id="284" r:id="rId20"/>
    <p:sldId id="294" r:id="rId21"/>
    <p:sldId id="676" r:id="rId22"/>
    <p:sldId id="296" r:id="rId23"/>
    <p:sldId id="674" r:id="rId24"/>
    <p:sldId id="677" r:id="rId25"/>
    <p:sldId id="303" r:id="rId26"/>
    <p:sldId id="302" r:id="rId27"/>
    <p:sldId id="673" r:id="rId28"/>
    <p:sldId id="678" r:id="rId29"/>
    <p:sldId id="271" r:id="rId30"/>
    <p:sldId id="272" r:id="rId31"/>
    <p:sldId id="270" r:id="rId32"/>
    <p:sldId id="679" r:id="rId33"/>
    <p:sldId id="308" r:id="rId34"/>
  </p:sldIdLst>
  <p:sldSz cx="9144000" cy="6858000" type="screen4x3"/>
  <p:notesSz cx="6858000" cy="9144000"/>
  <p:custDataLst>
    <p:tags r:id="rId3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6" autoAdjust="0"/>
    <p:restoredTop sz="94673" autoAdjust="0"/>
  </p:normalViewPr>
  <p:slideViewPr>
    <p:cSldViewPr snapToGrid="0" showGuides="1">
      <p:cViewPr varScale="1">
        <p:scale>
          <a:sx n="112" d="100"/>
          <a:sy n="112" d="100"/>
        </p:scale>
        <p:origin x="1566" y="114"/>
      </p:cViewPr>
      <p:guideLst>
        <p:guide orient="horz" pos="2160"/>
        <p:guide pos="2880"/>
      </p:guideLst>
    </p:cSldViewPr>
  </p:slideViewPr>
  <p:outlineViewPr>
    <p:cViewPr>
      <p:scale>
        <a:sx n="33" d="100"/>
        <a:sy n="33" d="100"/>
      </p:scale>
      <p:origin x="0" y="-15594"/>
    </p:cViewPr>
  </p:outlineViewPr>
  <p:notesTextViewPr>
    <p:cViewPr>
      <p:scale>
        <a:sx n="1" d="1"/>
        <a:sy n="1" d="1"/>
      </p:scale>
      <p:origin x="0" y="0"/>
    </p:cViewPr>
  </p:notesTextViewPr>
  <p:notesViewPr>
    <p:cSldViewPr snapToGrid="0">
      <p:cViewPr varScale="1">
        <p:scale>
          <a:sx n="84" d="100"/>
          <a:sy n="84" d="100"/>
        </p:scale>
        <p:origin x="302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gs" Target="tags/tag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58DAF9-7F3A-4E52-8B61-E16235DE7796}" type="doc">
      <dgm:prSet loTypeId="urn:microsoft.com/office/officeart/2011/layout/HexagonRadial" loCatId="cycle" qsTypeId="urn:microsoft.com/office/officeart/2005/8/quickstyle/simple1" qsCatId="simple" csTypeId="urn:microsoft.com/office/officeart/2005/8/colors/accent1_2" csCatId="accent1" phldr="1"/>
      <dgm:spPr/>
      <dgm:t>
        <a:bodyPr/>
        <a:lstStyle/>
        <a:p>
          <a:endParaRPr lang="en-US"/>
        </a:p>
      </dgm:t>
    </dgm:pt>
    <dgm:pt modelId="{01F0621E-BC56-4981-BAE4-EDAE43E4F566}">
      <dgm:prSet phldrT="[Text]" custT="1"/>
      <dgm:spPr/>
      <dgm:t>
        <a:bodyPr/>
        <a:lstStyle/>
        <a:p>
          <a:r>
            <a:rPr lang="en-US" sz="3200" b="1" dirty="0">
              <a:solidFill>
                <a:schemeClr val="tx1"/>
              </a:solidFill>
            </a:rPr>
            <a:t>EBP</a:t>
          </a:r>
        </a:p>
      </dgm:t>
    </dgm:pt>
    <dgm:pt modelId="{F9428FB0-57B1-4909-99B2-CB36888FEE16}" type="parTrans" cxnId="{88252495-0091-4C32-9236-E4EEC1C561F4}">
      <dgm:prSet/>
      <dgm:spPr/>
      <dgm:t>
        <a:bodyPr/>
        <a:lstStyle/>
        <a:p>
          <a:endParaRPr lang="en-US"/>
        </a:p>
      </dgm:t>
    </dgm:pt>
    <dgm:pt modelId="{D42600C7-F9D7-4E96-A925-39047EA69FC3}" type="sibTrans" cxnId="{88252495-0091-4C32-9236-E4EEC1C561F4}">
      <dgm:prSet/>
      <dgm:spPr/>
      <dgm:t>
        <a:bodyPr/>
        <a:lstStyle/>
        <a:p>
          <a:endParaRPr lang="en-US"/>
        </a:p>
      </dgm:t>
    </dgm:pt>
    <dgm:pt modelId="{C79B3DF3-F6C5-4F77-8C6F-AF22A69855F2}">
      <dgm:prSet phldrT="[Text]" custT="1"/>
      <dgm:spPr/>
      <dgm:t>
        <a:bodyPr/>
        <a:lstStyle/>
        <a:p>
          <a:r>
            <a:rPr lang="en-US" sz="2400" dirty="0">
              <a:solidFill>
                <a:schemeClr val="tx1"/>
              </a:solidFill>
            </a:rPr>
            <a:t>Identify skill</a:t>
          </a:r>
        </a:p>
      </dgm:t>
    </dgm:pt>
    <dgm:pt modelId="{91318ECE-AC67-435C-A4DC-2D5CA7C82CB0}" type="parTrans" cxnId="{1D0CA42F-8FFF-4B05-896B-E912414D5D10}">
      <dgm:prSet/>
      <dgm:spPr/>
      <dgm:t>
        <a:bodyPr/>
        <a:lstStyle/>
        <a:p>
          <a:endParaRPr lang="en-US"/>
        </a:p>
      </dgm:t>
    </dgm:pt>
    <dgm:pt modelId="{C12D81AC-E09B-4239-B316-1B7BFA6AC14F}" type="sibTrans" cxnId="{1D0CA42F-8FFF-4B05-896B-E912414D5D10}">
      <dgm:prSet/>
      <dgm:spPr/>
      <dgm:t>
        <a:bodyPr/>
        <a:lstStyle/>
        <a:p>
          <a:endParaRPr lang="en-US"/>
        </a:p>
      </dgm:t>
    </dgm:pt>
    <dgm:pt modelId="{CF3092A2-9EE0-4B02-9A05-C46C59F90803}">
      <dgm:prSet phldrT="[Text]" custT="1"/>
      <dgm:spPr/>
      <dgm:t>
        <a:bodyPr/>
        <a:lstStyle/>
        <a:p>
          <a:r>
            <a:rPr lang="en-US" sz="2400" dirty="0">
              <a:solidFill>
                <a:schemeClr val="tx1"/>
              </a:solidFill>
            </a:rPr>
            <a:t>Consider setting</a:t>
          </a:r>
        </a:p>
      </dgm:t>
    </dgm:pt>
    <dgm:pt modelId="{E35DE15C-33ED-42D5-BDB1-A137FBF67C03}" type="parTrans" cxnId="{4156FA85-90FA-440A-AC6D-CD9AC41EB6C9}">
      <dgm:prSet/>
      <dgm:spPr/>
      <dgm:t>
        <a:bodyPr/>
        <a:lstStyle/>
        <a:p>
          <a:endParaRPr lang="en-US"/>
        </a:p>
      </dgm:t>
    </dgm:pt>
    <dgm:pt modelId="{735D9662-BAFC-4792-9342-D8B034064C82}" type="sibTrans" cxnId="{4156FA85-90FA-440A-AC6D-CD9AC41EB6C9}">
      <dgm:prSet/>
      <dgm:spPr/>
      <dgm:t>
        <a:bodyPr/>
        <a:lstStyle/>
        <a:p>
          <a:endParaRPr lang="en-US"/>
        </a:p>
      </dgm:t>
    </dgm:pt>
    <dgm:pt modelId="{2A729A19-1E6A-4D8A-BDD0-073761DCFD9A}">
      <dgm:prSet phldrT="[Text]" custT="1"/>
      <dgm:spPr/>
      <dgm:t>
        <a:bodyPr/>
        <a:lstStyle/>
        <a:p>
          <a:r>
            <a:rPr lang="en-US" sz="2400" dirty="0">
              <a:solidFill>
                <a:schemeClr val="tx1"/>
              </a:solidFill>
            </a:rPr>
            <a:t>Select EBP</a:t>
          </a:r>
        </a:p>
      </dgm:t>
    </dgm:pt>
    <dgm:pt modelId="{82BEA0EE-7DDA-4A02-802F-2618EB1BEAAB}" type="parTrans" cxnId="{99EC8786-05E3-47F1-B48A-EB935C56B7D4}">
      <dgm:prSet/>
      <dgm:spPr/>
      <dgm:t>
        <a:bodyPr/>
        <a:lstStyle/>
        <a:p>
          <a:endParaRPr lang="en-US"/>
        </a:p>
      </dgm:t>
    </dgm:pt>
    <dgm:pt modelId="{0B1DE0F4-376D-4B03-A450-A681AA8AB945}" type="sibTrans" cxnId="{99EC8786-05E3-47F1-B48A-EB935C56B7D4}">
      <dgm:prSet/>
      <dgm:spPr/>
      <dgm:t>
        <a:bodyPr/>
        <a:lstStyle/>
        <a:p>
          <a:endParaRPr lang="en-US"/>
        </a:p>
      </dgm:t>
    </dgm:pt>
    <dgm:pt modelId="{E657026A-5362-4ABA-B8E6-DE137A467E9E}">
      <dgm:prSet phldrT="[Text]" custT="1"/>
      <dgm:spPr/>
      <dgm:t>
        <a:bodyPr/>
        <a:lstStyle/>
        <a:p>
          <a:r>
            <a:rPr lang="en-US" sz="2400" dirty="0">
              <a:solidFill>
                <a:schemeClr val="tx1"/>
              </a:solidFill>
            </a:rPr>
            <a:t>Plan</a:t>
          </a:r>
        </a:p>
      </dgm:t>
    </dgm:pt>
    <dgm:pt modelId="{4E77486F-4DCC-4E57-9861-169EE5740517}" type="parTrans" cxnId="{26A5198F-BF86-44A6-B328-10F21660DA6D}">
      <dgm:prSet/>
      <dgm:spPr/>
      <dgm:t>
        <a:bodyPr/>
        <a:lstStyle/>
        <a:p>
          <a:endParaRPr lang="en-US"/>
        </a:p>
      </dgm:t>
    </dgm:pt>
    <dgm:pt modelId="{C979ED27-A3E9-4DC2-B3DB-A73735DAB6E3}" type="sibTrans" cxnId="{26A5198F-BF86-44A6-B328-10F21660DA6D}">
      <dgm:prSet/>
      <dgm:spPr/>
      <dgm:t>
        <a:bodyPr/>
        <a:lstStyle/>
        <a:p>
          <a:endParaRPr lang="en-US"/>
        </a:p>
      </dgm:t>
    </dgm:pt>
    <dgm:pt modelId="{0A1F8F42-D54E-4D66-BB89-1704D8AC035A}">
      <dgm:prSet phldrT="[Text]" custT="1"/>
      <dgm:spPr/>
      <dgm:t>
        <a:bodyPr/>
        <a:lstStyle/>
        <a:p>
          <a:r>
            <a:rPr lang="en-US" sz="2400" dirty="0"/>
            <a:t> </a:t>
          </a:r>
          <a:r>
            <a:rPr lang="en-US" sz="2400" dirty="0">
              <a:solidFill>
                <a:schemeClr val="tx1"/>
              </a:solidFill>
            </a:rPr>
            <a:t>Implement</a:t>
          </a:r>
        </a:p>
      </dgm:t>
    </dgm:pt>
    <dgm:pt modelId="{FB7A8288-5406-48FF-A4F6-6E7CDCC15BCE}" type="parTrans" cxnId="{19DEFE1B-835F-41AD-BE75-5731765FAF87}">
      <dgm:prSet/>
      <dgm:spPr/>
      <dgm:t>
        <a:bodyPr/>
        <a:lstStyle/>
        <a:p>
          <a:endParaRPr lang="en-US"/>
        </a:p>
      </dgm:t>
    </dgm:pt>
    <dgm:pt modelId="{1039EF5E-A715-4183-A9EE-98A03C558D8E}" type="sibTrans" cxnId="{19DEFE1B-835F-41AD-BE75-5731765FAF87}">
      <dgm:prSet/>
      <dgm:spPr/>
      <dgm:t>
        <a:bodyPr/>
        <a:lstStyle/>
        <a:p>
          <a:endParaRPr lang="en-US"/>
        </a:p>
      </dgm:t>
    </dgm:pt>
    <dgm:pt modelId="{29949038-8229-4EC0-AD1E-683B94DD1582}">
      <dgm:prSet phldrT="[Text]" custT="1"/>
      <dgm:spPr/>
      <dgm:t>
        <a:bodyPr/>
        <a:lstStyle/>
        <a:p>
          <a:r>
            <a:rPr lang="en-US" sz="2400" dirty="0">
              <a:solidFill>
                <a:schemeClr val="tx1"/>
              </a:solidFill>
            </a:rPr>
            <a:t>Examine data and reflect</a:t>
          </a:r>
        </a:p>
      </dgm:t>
    </dgm:pt>
    <dgm:pt modelId="{47AE1E99-1D67-4805-97D2-D18800399ED7}" type="parTrans" cxnId="{C9C77831-55C8-4B30-810A-98A79B7B28EC}">
      <dgm:prSet/>
      <dgm:spPr/>
      <dgm:t>
        <a:bodyPr/>
        <a:lstStyle/>
        <a:p>
          <a:endParaRPr lang="en-US"/>
        </a:p>
      </dgm:t>
    </dgm:pt>
    <dgm:pt modelId="{204C3AFD-5786-41A8-8D87-371025D17C8E}" type="sibTrans" cxnId="{C9C77831-55C8-4B30-810A-98A79B7B28EC}">
      <dgm:prSet/>
      <dgm:spPr/>
      <dgm:t>
        <a:bodyPr/>
        <a:lstStyle/>
        <a:p>
          <a:endParaRPr lang="en-US"/>
        </a:p>
      </dgm:t>
    </dgm:pt>
    <dgm:pt modelId="{4C197731-55EF-46AC-8082-4B3D1AA907B5}" type="pres">
      <dgm:prSet presAssocID="{9058DAF9-7F3A-4E52-8B61-E16235DE7796}" presName="Name0" presStyleCnt="0">
        <dgm:presLayoutVars>
          <dgm:chMax val="1"/>
          <dgm:chPref val="1"/>
          <dgm:dir/>
          <dgm:animOne val="branch"/>
          <dgm:animLvl val="lvl"/>
        </dgm:presLayoutVars>
      </dgm:prSet>
      <dgm:spPr/>
    </dgm:pt>
    <dgm:pt modelId="{9BFCD9F3-1866-4056-8B8D-215F13973732}" type="pres">
      <dgm:prSet presAssocID="{01F0621E-BC56-4981-BAE4-EDAE43E4F566}" presName="Parent" presStyleLbl="node0" presStyleIdx="0" presStyleCnt="1">
        <dgm:presLayoutVars>
          <dgm:chMax val="6"/>
          <dgm:chPref val="6"/>
        </dgm:presLayoutVars>
      </dgm:prSet>
      <dgm:spPr/>
    </dgm:pt>
    <dgm:pt modelId="{604764B4-D9A3-48EF-9CFB-21EC74D4BFD1}" type="pres">
      <dgm:prSet presAssocID="{C79B3DF3-F6C5-4F77-8C6F-AF22A69855F2}" presName="Accent1" presStyleCnt="0"/>
      <dgm:spPr/>
    </dgm:pt>
    <dgm:pt modelId="{2A7BA6C3-453E-4753-AE63-BFA3FD45FEDE}" type="pres">
      <dgm:prSet presAssocID="{C79B3DF3-F6C5-4F77-8C6F-AF22A69855F2}" presName="Accent" presStyleLbl="bgShp" presStyleIdx="0" presStyleCnt="6"/>
      <dgm:spPr/>
    </dgm:pt>
    <dgm:pt modelId="{57F7FC71-EC3F-44E4-B26C-4B9F24BD2646}" type="pres">
      <dgm:prSet presAssocID="{C79B3DF3-F6C5-4F77-8C6F-AF22A69855F2}" presName="Child1" presStyleLbl="node1" presStyleIdx="0" presStyleCnt="6" custScaleX="116544">
        <dgm:presLayoutVars>
          <dgm:chMax val="0"/>
          <dgm:chPref val="0"/>
          <dgm:bulletEnabled val="1"/>
        </dgm:presLayoutVars>
      </dgm:prSet>
      <dgm:spPr/>
    </dgm:pt>
    <dgm:pt modelId="{A9F47121-9288-4A5C-87E6-5D1F368D12CB}" type="pres">
      <dgm:prSet presAssocID="{CF3092A2-9EE0-4B02-9A05-C46C59F90803}" presName="Accent2" presStyleCnt="0"/>
      <dgm:spPr/>
    </dgm:pt>
    <dgm:pt modelId="{A0DE700F-8A18-4962-A33F-52920484207E}" type="pres">
      <dgm:prSet presAssocID="{CF3092A2-9EE0-4B02-9A05-C46C59F90803}" presName="Accent" presStyleLbl="bgShp" presStyleIdx="1" presStyleCnt="6"/>
      <dgm:spPr/>
    </dgm:pt>
    <dgm:pt modelId="{ED0DD801-9C87-499C-A08A-663D360BD732}" type="pres">
      <dgm:prSet presAssocID="{CF3092A2-9EE0-4B02-9A05-C46C59F90803}" presName="Child2" presStyleLbl="node1" presStyleIdx="1" presStyleCnt="6" custScaleX="108495">
        <dgm:presLayoutVars>
          <dgm:chMax val="0"/>
          <dgm:chPref val="0"/>
          <dgm:bulletEnabled val="1"/>
        </dgm:presLayoutVars>
      </dgm:prSet>
      <dgm:spPr/>
    </dgm:pt>
    <dgm:pt modelId="{8C5F4950-866F-4DF7-8376-90E3D7628C9F}" type="pres">
      <dgm:prSet presAssocID="{2A729A19-1E6A-4D8A-BDD0-073761DCFD9A}" presName="Accent3" presStyleCnt="0"/>
      <dgm:spPr/>
    </dgm:pt>
    <dgm:pt modelId="{485C0780-5202-4797-B951-6E237B1FB693}" type="pres">
      <dgm:prSet presAssocID="{2A729A19-1E6A-4D8A-BDD0-073761DCFD9A}" presName="Accent" presStyleLbl="bgShp" presStyleIdx="2" presStyleCnt="6"/>
      <dgm:spPr/>
    </dgm:pt>
    <dgm:pt modelId="{BF358C9E-15BF-48A9-844D-967D7AAF0CF2}" type="pres">
      <dgm:prSet presAssocID="{2A729A19-1E6A-4D8A-BDD0-073761DCFD9A}" presName="Child3" presStyleLbl="node1" presStyleIdx="2" presStyleCnt="6" custScaleX="108800">
        <dgm:presLayoutVars>
          <dgm:chMax val="0"/>
          <dgm:chPref val="0"/>
          <dgm:bulletEnabled val="1"/>
        </dgm:presLayoutVars>
      </dgm:prSet>
      <dgm:spPr/>
    </dgm:pt>
    <dgm:pt modelId="{2818588D-8425-4334-8F21-6E91628FC1D8}" type="pres">
      <dgm:prSet presAssocID="{E657026A-5362-4ABA-B8E6-DE137A467E9E}" presName="Accent4" presStyleCnt="0"/>
      <dgm:spPr/>
    </dgm:pt>
    <dgm:pt modelId="{F49F2065-70AB-4471-98AB-7D0A85876056}" type="pres">
      <dgm:prSet presAssocID="{E657026A-5362-4ABA-B8E6-DE137A467E9E}" presName="Accent" presStyleLbl="bgShp" presStyleIdx="3" presStyleCnt="6"/>
      <dgm:spPr/>
    </dgm:pt>
    <dgm:pt modelId="{068461DC-BC46-43B8-B7EB-C83445AB29E4}" type="pres">
      <dgm:prSet presAssocID="{E657026A-5362-4ABA-B8E6-DE137A467E9E}" presName="Child4" presStyleLbl="node1" presStyleIdx="3" presStyleCnt="6" custScaleX="111842" custLinFactNeighborX="2351">
        <dgm:presLayoutVars>
          <dgm:chMax val="0"/>
          <dgm:chPref val="0"/>
          <dgm:bulletEnabled val="1"/>
        </dgm:presLayoutVars>
      </dgm:prSet>
      <dgm:spPr/>
    </dgm:pt>
    <dgm:pt modelId="{A01490D2-3173-4CEA-98B7-2B5E35A08917}" type="pres">
      <dgm:prSet presAssocID="{0A1F8F42-D54E-4D66-BB89-1704D8AC035A}" presName="Accent5" presStyleCnt="0"/>
      <dgm:spPr/>
    </dgm:pt>
    <dgm:pt modelId="{2D282F44-8F3A-4041-9D4D-AEF09AC034CB}" type="pres">
      <dgm:prSet presAssocID="{0A1F8F42-D54E-4D66-BB89-1704D8AC035A}" presName="Accent" presStyleLbl="bgShp" presStyleIdx="4" presStyleCnt="6"/>
      <dgm:spPr/>
    </dgm:pt>
    <dgm:pt modelId="{0E829E7A-4E66-479A-8678-B4027AB9DEB1}" type="pres">
      <dgm:prSet presAssocID="{0A1F8F42-D54E-4D66-BB89-1704D8AC035A}" presName="Child5" presStyleLbl="node1" presStyleIdx="4" presStyleCnt="6" custScaleX="111480">
        <dgm:presLayoutVars>
          <dgm:chMax val="0"/>
          <dgm:chPref val="0"/>
          <dgm:bulletEnabled val="1"/>
        </dgm:presLayoutVars>
      </dgm:prSet>
      <dgm:spPr/>
    </dgm:pt>
    <dgm:pt modelId="{61537BC1-243B-43A2-B854-182D54B80A84}" type="pres">
      <dgm:prSet presAssocID="{29949038-8229-4EC0-AD1E-683B94DD1582}" presName="Accent6" presStyleCnt="0"/>
      <dgm:spPr/>
    </dgm:pt>
    <dgm:pt modelId="{D7AC2979-B1FA-4F48-A3C9-E9D77B79878D}" type="pres">
      <dgm:prSet presAssocID="{29949038-8229-4EC0-AD1E-683B94DD1582}" presName="Accent" presStyleLbl="bgShp" presStyleIdx="5" presStyleCnt="6"/>
      <dgm:spPr/>
    </dgm:pt>
    <dgm:pt modelId="{5A038CBE-3537-4D16-984E-1285EE6188AC}" type="pres">
      <dgm:prSet presAssocID="{29949038-8229-4EC0-AD1E-683B94DD1582}" presName="Child6" presStyleLbl="node1" presStyleIdx="5" presStyleCnt="6" custScaleX="111811">
        <dgm:presLayoutVars>
          <dgm:chMax val="0"/>
          <dgm:chPref val="0"/>
          <dgm:bulletEnabled val="1"/>
        </dgm:presLayoutVars>
      </dgm:prSet>
      <dgm:spPr/>
    </dgm:pt>
  </dgm:ptLst>
  <dgm:cxnLst>
    <dgm:cxn modelId="{38DE0903-8B75-4E19-B57D-52F0C1E7EA61}" type="presOf" srcId="{01F0621E-BC56-4981-BAE4-EDAE43E4F566}" destId="{9BFCD9F3-1866-4056-8B8D-215F13973732}" srcOrd="0" destOrd="0" presId="urn:microsoft.com/office/officeart/2011/layout/HexagonRadial"/>
    <dgm:cxn modelId="{4562F307-4FA2-43C7-BE45-CEDA3BBBF286}" type="presOf" srcId="{2A729A19-1E6A-4D8A-BDD0-073761DCFD9A}" destId="{BF358C9E-15BF-48A9-844D-967D7AAF0CF2}" srcOrd="0" destOrd="0" presId="urn:microsoft.com/office/officeart/2011/layout/HexagonRadial"/>
    <dgm:cxn modelId="{F1834F19-F3F0-4071-B759-195D50CEFBF2}" type="presOf" srcId="{9058DAF9-7F3A-4E52-8B61-E16235DE7796}" destId="{4C197731-55EF-46AC-8082-4B3D1AA907B5}" srcOrd="0" destOrd="0" presId="urn:microsoft.com/office/officeart/2011/layout/HexagonRadial"/>
    <dgm:cxn modelId="{19DEFE1B-835F-41AD-BE75-5731765FAF87}" srcId="{01F0621E-BC56-4981-BAE4-EDAE43E4F566}" destId="{0A1F8F42-D54E-4D66-BB89-1704D8AC035A}" srcOrd="4" destOrd="0" parTransId="{FB7A8288-5406-48FF-A4F6-6E7CDCC15BCE}" sibTransId="{1039EF5E-A715-4183-A9EE-98A03C558D8E}"/>
    <dgm:cxn modelId="{1D0CA42F-8FFF-4B05-896B-E912414D5D10}" srcId="{01F0621E-BC56-4981-BAE4-EDAE43E4F566}" destId="{C79B3DF3-F6C5-4F77-8C6F-AF22A69855F2}" srcOrd="0" destOrd="0" parTransId="{91318ECE-AC67-435C-A4DC-2D5CA7C82CB0}" sibTransId="{C12D81AC-E09B-4239-B316-1B7BFA6AC14F}"/>
    <dgm:cxn modelId="{C9C77831-55C8-4B30-810A-98A79B7B28EC}" srcId="{01F0621E-BC56-4981-BAE4-EDAE43E4F566}" destId="{29949038-8229-4EC0-AD1E-683B94DD1582}" srcOrd="5" destOrd="0" parTransId="{47AE1E99-1D67-4805-97D2-D18800399ED7}" sibTransId="{204C3AFD-5786-41A8-8D87-371025D17C8E}"/>
    <dgm:cxn modelId="{904B354C-BE8F-4BA3-821D-C798E5CC785B}" type="presOf" srcId="{0A1F8F42-D54E-4D66-BB89-1704D8AC035A}" destId="{0E829E7A-4E66-479A-8678-B4027AB9DEB1}" srcOrd="0" destOrd="0" presId="urn:microsoft.com/office/officeart/2011/layout/HexagonRadial"/>
    <dgm:cxn modelId="{24DED15A-B027-432B-A33D-EEC06ADF90C7}" type="presOf" srcId="{29949038-8229-4EC0-AD1E-683B94DD1582}" destId="{5A038CBE-3537-4D16-984E-1285EE6188AC}" srcOrd="0" destOrd="0" presId="urn:microsoft.com/office/officeart/2011/layout/HexagonRadial"/>
    <dgm:cxn modelId="{56A06784-F3BE-4A3C-9950-024E3D466644}" type="presOf" srcId="{C79B3DF3-F6C5-4F77-8C6F-AF22A69855F2}" destId="{57F7FC71-EC3F-44E4-B26C-4B9F24BD2646}" srcOrd="0" destOrd="0" presId="urn:microsoft.com/office/officeart/2011/layout/HexagonRadial"/>
    <dgm:cxn modelId="{4156FA85-90FA-440A-AC6D-CD9AC41EB6C9}" srcId="{01F0621E-BC56-4981-BAE4-EDAE43E4F566}" destId="{CF3092A2-9EE0-4B02-9A05-C46C59F90803}" srcOrd="1" destOrd="0" parTransId="{E35DE15C-33ED-42D5-BDB1-A137FBF67C03}" sibTransId="{735D9662-BAFC-4792-9342-D8B034064C82}"/>
    <dgm:cxn modelId="{99EC8786-05E3-47F1-B48A-EB935C56B7D4}" srcId="{01F0621E-BC56-4981-BAE4-EDAE43E4F566}" destId="{2A729A19-1E6A-4D8A-BDD0-073761DCFD9A}" srcOrd="2" destOrd="0" parTransId="{82BEA0EE-7DDA-4A02-802F-2618EB1BEAAB}" sibTransId="{0B1DE0F4-376D-4B03-A450-A681AA8AB945}"/>
    <dgm:cxn modelId="{26A5198F-BF86-44A6-B328-10F21660DA6D}" srcId="{01F0621E-BC56-4981-BAE4-EDAE43E4F566}" destId="{E657026A-5362-4ABA-B8E6-DE137A467E9E}" srcOrd="3" destOrd="0" parTransId="{4E77486F-4DCC-4E57-9861-169EE5740517}" sibTransId="{C979ED27-A3E9-4DC2-B3DB-A73735DAB6E3}"/>
    <dgm:cxn modelId="{88252495-0091-4C32-9236-E4EEC1C561F4}" srcId="{9058DAF9-7F3A-4E52-8B61-E16235DE7796}" destId="{01F0621E-BC56-4981-BAE4-EDAE43E4F566}" srcOrd="0" destOrd="0" parTransId="{F9428FB0-57B1-4909-99B2-CB36888FEE16}" sibTransId="{D42600C7-F9D7-4E96-A925-39047EA69FC3}"/>
    <dgm:cxn modelId="{ADD219EA-A25A-478F-A13E-9F0A2E84FB2D}" type="presOf" srcId="{E657026A-5362-4ABA-B8E6-DE137A467E9E}" destId="{068461DC-BC46-43B8-B7EB-C83445AB29E4}" srcOrd="0" destOrd="0" presId="urn:microsoft.com/office/officeart/2011/layout/HexagonRadial"/>
    <dgm:cxn modelId="{28D5BCEA-65CA-4AB9-AEFC-0770502A7F23}" type="presOf" srcId="{CF3092A2-9EE0-4B02-9A05-C46C59F90803}" destId="{ED0DD801-9C87-499C-A08A-663D360BD732}" srcOrd="0" destOrd="0" presId="urn:microsoft.com/office/officeart/2011/layout/HexagonRadial"/>
    <dgm:cxn modelId="{041281A8-FE7E-4A95-B1DE-D0B9177BB4B5}" type="presParOf" srcId="{4C197731-55EF-46AC-8082-4B3D1AA907B5}" destId="{9BFCD9F3-1866-4056-8B8D-215F13973732}" srcOrd="0" destOrd="0" presId="urn:microsoft.com/office/officeart/2011/layout/HexagonRadial"/>
    <dgm:cxn modelId="{B9953E64-3DF2-4584-ACD9-E972828A3BB1}" type="presParOf" srcId="{4C197731-55EF-46AC-8082-4B3D1AA907B5}" destId="{604764B4-D9A3-48EF-9CFB-21EC74D4BFD1}" srcOrd="1" destOrd="0" presId="urn:microsoft.com/office/officeart/2011/layout/HexagonRadial"/>
    <dgm:cxn modelId="{145921DF-E912-4508-AD4A-69EE45651DCF}" type="presParOf" srcId="{604764B4-D9A3-48EF-9CFB-21EC74D4BFD1}" destId="{2A7BA6C3-453E-4753-AE63-BFA3FD45FEDE}" srcOrd="0" destOrd="0" presId="urn:microsoft.com/office/officeart/2011/layout/HexagonRadial"/>
    <dgm:cxn modelId="{B23E3B04-1F6E-4852-BDB5-590882008866}" type="presParOf" srcId="{4C197731-55EF-46AC-8082-4B3D1AA907B5}" destId="{57F7FC71-EC3F-44E4-B26C-4B9F24BD2646}" srcOrd="2" destOrd="0" presId="urn:microsoft.com/office/officeart/2011/layout/HexagonRadial"/>
    <dgm:cxn modelId="{6AB92267-825C-4B4A-AB7C-1FB4967D0A5C}" type="presParOf" srcId="{4C197731-55EF-46AC-8082-4B3D1AA907B5}" destId="{A9F47121-9288-4A5C-87E6-5D1F368D12CB}" srcOrd="3" destOrd="0" presId="urn:microsoft.com/office/officeart/2011/layout/HexagonRadial"/>
    <dgm:cxn modelId="{B67E62BD-ADD1-47B0-B4DF-B1330DD2ABC3}" type="presParOf" srcId="{A9F47121-9288-4A5C-87E6-5D1F368D12CB}" destId="{A0DE700F-8A18-4962-A33F-52920484207E}" srcOrd="0" destOrd="0" presId="urn:microsoft.com/office/officeart/2011/layout/HexagonRadial"/>
    <dgm:cxn modelId="{B95B5841-345A-4BD9-AB2D-D1A21522EB2E}" type="presParOf" srcId="{4C197731-55EF-46AC-8082-4B3D1AA907B5}" destId="{ED0DD801-9C87-499C-A08A-663D360BD732}" srcOrd="4" destOrd="0" presId="urn:microsoft.com/office/officeart/2011/layout/HexagonRadial"/>
    <dgm:cxn modelId="{3711F689-56EC-4E0C-9996-2D27F367A8C5}" type="presParOf" srcId="{4C197731-55EF-46AC-8082-4B3D1AA907B5}" destId="{8C5F4950-866F-4DF7-8376-90E3D7628C9F}" srcOrd="5" destOrd="0" presId="urn:microsoft.com/office/officeart/2011/layout/HexagonRadial"/>
    <dgm:cxn modelId="{021D1A00-7F50-4E6E-A69C-59E19CD530F4}" type="presParOf" srcId="{8C5F4950-866F-4DF7-8376-90E3D7628C9F}" destId="{485C0780-5202-4797-B951-6E237B1FB693}" srcOrd="0" destOrd="0" presId="urn:microsoft.com/office/officeart/2011/layout/HexagonRadial"/>
    <dgm:cxn modelId="{11613829-CB48-4221-A9D6-858F2F5E2BCD}" type="presParOf" srcId="{4C197731-55EF-46AC-8082-4B3D1AA907B5}" destId="{BF358C9E-15BF-48A9-844D-967D7AAF0CF2}" srcOrd="6" destOrd="0" presId="urn:microsoft.com/office/officeart/2011/layout/HexagonRadial"/>
    <dgm:cxn modelId="{57226BBF-3282-43AF-9E90-813EE2BCABF5}" type="presParOf" srcId="{4C197731-55EF-46AC-8082-4B3D1AA907B5}" destId="{2818588D-8425-4334-8F21-6E91628FC1D8}" srcOrd="7" destOrd="0" presId="urn:microsoft.com/office/officeart/2011/layout/HexagonRadial"/>
    <dgm:cxn modelId="{286DD1DE-A9D3-449D-B8CF-6A0DA4D931BB}" type="presParOf" srcId="{2818588D-8425-4334-8F21-6E91628FC1D8}" destId="{F49F2065-70AB-4471-98AB-7D0A85876056}" srcOrd="0" destOrd="0" presId="urn:microsoft.com/office/officeart/2011/layout/HexagonRadial"/>
    <dgm:cxn modelId="{4C034FF4-290A-457E-8D62-4CD5CB1A0DD6}" type="presParOf" srcId="{4C197731-55EF-46AC-8082-4B3D1AA907B5}" destId="{068461DC-BC46-43B8-B7EB-C83445AB29E4}" srcOrd="8" destOrd="0" presId="urn:microsoft.com/office/officeart/2011/layout/HexagonRadial"/>
    <dgm:cxn modelId="{C001B813-9EA0-4CE5-B040-63FB117B77F1}" type="presParOf" srcId="{4C197731-55EF-46AC-8082-4B3D1AA907B5}" destId="{A01490D2-3173-4CEA-98B7-2B5E35A08917}" srcOrd="9" destOrd="0" presId="urn:microsoft.com/office/officeart/2011/layout/HexagonRadial"/>
    <dgm:cxn modelId="{F10E1652-6303-4C3F-A0D5-D890F2A97455}" type="presParOf" srcId="{A01490D2-3173-4CEA-98B7-2B5E35A08917}" destId="{2D282F44-8F3A-4041-9D4D-AEF09AC034CB}" srcOrd="0" destOrd="0" presId="urn:microsoft.com/office/officeart/2011/layout/HexagonRadial"/>
    <dgm:cxn modelId="{848FC010-124F-4DED-AB8F-2C7D4839A0EC}" type="presParOf" srcId="{4C197731-55EF-46AC-8082-4B3D1AA907B5}" destId="{0E829E7A-4E66-479A-8678-B4027AB9DEB1}" srcOrd="10" destOrd="0" presId="urn:microsoft.com/office/officeart/2011/layout/HexagonRadial"/>
    <dgm:cxn modelId="{0AE09A65-0462-4BB2-B06D-CE529F882A4F}" type="presParOf" srcId="{4C197731-55EF-46AC-8082-4B3D1AA907B5}" destId="{61537BC1-243B-43A2-B854-182D54B80A84}" srcOrd="11" destOrd="0" presId="urn:microsoft.com/office/officeart/2011/layout/HexagonRadial"/>
    <dgm:cxn modelId="{564C40E2-C228-47EB-AFEC-286AD2FD0AF2}" type="presParOf" srcId="{61537BC1-243B-43A2-B854-182D54B80A84}" destId="{D7AC2979-B1FA-4F48-A3C9-E9D77B79878D}" srcOrd="0" destOrd="0" presId="urn:microsoft.com/office/officeart/2011/layout/HexagonRadial"/>
    <dgm:cxn modelId="{37925224-FCD9-482C-840A-61293E6A1860}" type="presParOf" srcId="{4C197731-55EF-46AC-8082-4B3D1AA907B5}" destId="{5A038CBE-3537-4D16-984E-1285EE6188AC}" srcOrd="12" destOrd="0" presId="urn:microsoft.com/office/officeart/2011/layout/HexagonRadial"/>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A9D5CFE-99A5-4E26-9FF6-C6DA5D382236}" type="doc">
      <dgm:prSet loTypeId="urn:microsoft.com/office/officeart/2011/layout/HexagonRadial" loCatId="cycle" qsTypeId="urn:microsoft.com/office/officeart/2005/8/quickstyle/simple1" qsCatId="simple" csTypeId="urn:microsoft.com/office/officeart/2005/8/colors/accent1_2" csCatId="accent1" phldr="1"/>
      <dgm:spPr/>
      <dgm:t>
        <a:bodyPr/>
        <a:lstStyle/>
        <a:p>
          <a:endParaRPr lang="en-US"/>
        </a:p>
      </dgm:t>
    </dgm:pt>
    <dgm:pt modelId="{D755CA58-0723-4FDC-849F-29600181A95B}">
      <dgm:prSet phldrT="[Text]" custT="1"/>
      <dgm:spPr/>
      <dgm:t>
        <a:bodyPr/>
        <a:lstStyle/>
        <a:p>
          <a:r>
            <a:rPr lang="en-US" sz="2000" dirty="0">
              <a:solidFill>
                <a:schemeClr val="tx1"/>
              </a:solidFill>
            </a:rPr>
            <a:t>Reflective </a:t>
          </a:r>
        </a:p>
        <a:p>
          <a:r>
            <a:rPr lang="en-US" sz="2000" dirty="0">
              <a:solidFill>
                <a:schemeClr val="tx1"/>
              </a:solidFill>
            </a:rPr>
            <a:t>Practice</a:t>
          </a:r>
        </a:p>
      </dgm:t>
    </dgm:pt>
    <dgm:pt modelId="{B70E3792-E619-4F5F-96AF-58EC286D1EDB}" type="parTrans" cxnId="{B398D5CA-7CAA-49CA-865D-BD802B0FCAC3}">
      <dgm:prSet/>
      <dgm:spPr/>
      <dgm:t>
        <a:bodyPr/>
        <a:lstStyle/>
        <a:p>
          <a:endParaRPr lang="en-US"/>
        </a:p>
      </dgm:t>
    </dgm:pt>
    <dgm:pt modelId="{2BCAA690-2587-485D-A7C5-5BCF101702C4}" type="sibTrans" cxnId="{B398D5CA-7CAA-49CA-865D-BD802B0FCAC3}">
      <dgm:prSet/>
      <dgm:spPr/>
      <dgm:t>
        <a:bodyPr/>
        <a:lstStyle/>
        <a:p>
          <a:endParaRPr lang="en-US"/>
        </a:p>
      </dgm:t>
    </dgm:pt>
    <dgm:pt modelId="{D52E1013-B2CC-4D71-A8C3-F0771EECBE91}">
      <dgm:prSet phldrT="[Text]" custT="1"/>
      <dgm:spPr/>
      <dgm:t>
        <a:bodyPr/>
        <a:lstStyle/>
        <a:p>
          <a:r>
            <a:rPr lang="en-US" sz="2000" dirty="0">
              <a:solidFill>
                <a:schemeClr val="tx1"/>
              </a:solidFill>
            </a:rPr>
            <a:t>Description</a:t>
          </a:r>
        </a:p>
      </dgm:t>
    </dgm:pt>
    <dgm:pt modelId="{9FCD47B3-3B45-47BC-A284-5C47198D7C61}" type="parTrans" cxnId="{2AE0398E-BD6E-4EDA-A5F4-E4044E7FE58D}">
      <dgm:prSet/>
      <dgm:spPr/>
      <dgm:t>
        <a:bodyPr/>
        <a:lstStyle/>
        <a:p>
          <a:endParaRPr lang="en-US"/>
        </a:p>
      </dgm:t>
    </dgm:pt>
    <dgm:pt modelId="{437FAA78-8579-4884-8C54-15B19DA4B918}" type="sibTrans" cxnId="{2AE0398E-BD6E-4EDA-A5F4-E4044E7FE58D}">
      <dgm:prSet/>
      <dgm:spPr/>
      <dgm:t>
        <a:bodyPr/>
        <a:lstStyle/>
        <a:p>
          <a:endParaRPr lang="en-US"/>
        </a:p>
      </dgm:t>
    </dgm:pt>
    <dgm:pt modelId="{C8D3C625-A567-403D-96A9-B5802FE8A84C}">
      <dgm:prSet phldrT="[Text]" custT="1"/>
      <dgm:spPr/>
      <dgm:t>
        <a:bodyPr/>
        <a:lstStyle/>
        <a:p>
          <a:r>
            <a:rPr lang="en-US" sz="2000" dirty="0">
              <a:solidFill>
                <a:schemeClr val="tx1"/>
              </a:solidFill>
            </a:rPr>
            <a:t>Feelings</a:t>
          </a:r>
        </a:p>
      </dgm:t>
    </dgm:pt>
    <dgm:pt modelId="{9B5A8CF1-F96D-4646-A275-5125C4BC57F6}" type="parTrans" cxnId="{55896E3D-C464-44EE-883B-2D22D85AE663}">
      <dgm:prSet/>
      <dgm:spPr/>
      <dgm:t>
        <a:bodyPr/>
        <a:lstStyle/>
        <a:p>
          <a:endParaRPr lang="en-US"/>
        </a:p>
      </dgm:t>
    </dgm:pt>
    <dgm:pt modelId="{5C82AC17-5B8C-4B4C-B25B-5CCE77E41C56}" type="sibTrans" cxnId="{55896E3D-C464-44EE-883B-2D22D85AE663}">
      <dgm:prSet/>
      <dgm:spPr/>
      <dgm:t>
        <a:bodyPr/>
        <a:lstStyle/>
        <a:p>
          <a:endParaRPr lang="en-US"/>
        </a:p>
      </dgm:t>
    </dgm:pt>
    <dgm:pt modelId="{16ABC321-31E0-4F5D-AAC8-2C70C3D61F16}">
      <dgm:prSet phldrT="[Text]" custT="1"/>
      <dgm:spPr/>
      <dgm:t>
        <a:bodyPr/>
        <a:lstStyle/>
        <a:p>
          <a:r>
            <a:rPr lang="en-US" sz="2000" dirty="0">
              <a:solidFill>
                <a:schemeClr val="tx1"/>
              </a:solidFill>
            </a:rPr>
            <a:t>Evaluation</a:t>
          </a:r>
        </a:p>
      </dgm:t>
    </dgm:pt>
    <dgm:pt modelId="{A528E4F1-3299-4804-87CF-623A896BDFB4}" type="parTrans" cxnId="{B7C6C5C7-7376-44FB-98FB-D8851DAEF41E}">
      <dgm:prSet/>
      <dgm:spPr/>
      <dgm:t>
        <a:bodyPr/>
        <a:lstStyle/>
        <a:p>
          <a:endParaRPr lang="en-US"/>
        </a:p>
      </dgm:t>
    </dgm:pt>
    <dgm:pt modelId="{FBA6FEF1-EACD-4ED5-8C09-987EDE140652}" type="sibTrans" cxnId="{B7C6C5C7-7376-44FB-98FB-D8851DAEF41E}">
      <dgm:prSet/>
      <dgm:spPr/>
      <dgm:t>
        <a:bodyPr/>
        <a:lstStyle/>
        <a:p>
          <a:endParaRPr lang="en-US"/>
        </a:p>
      </dgm:t>
    </dgm:pt>
    <dgm:pt modelId="{4934A51F-8116-4874-8256-9231675D66E9}">
      <dgm:prSet phldrT="[Text]" custT="1"/>
      <dgm:spPr/>
      <dgm:t>
        <a:bodyPr/>
        <a:lstStyle/>
        <a:p>
          <a:r>
            <a:rPr lang="en-US" sz="2000" dirty="0">
              <a:solidFill>
                <a:schemeClr val="tx1"/>
              </a:solidFill>
            </a:rPr>
            <a:t>Analysis</a:t>
          </a:r>
        </a:p>
      </dgm:t>
    </dgm:pt>
    <dgm:pt modelId="{8D7B7EC7-833B-4429-98C0-C16CCD7AD276}" type="parTrans" cxnId="{EEE1440C-0073-436F-86A5-4C6A2333495A}">
      <dgm:prSet/>
      <dgm:spPr/>
      <dgm:t>
        <a:bodyPr/>
        <a:lstStyle/>
        <a:p>
          <a:endParaRPr lang="en-US"/>
        </a:p>
      </dgm:t>
    </dgm:pt>
    <dgm:pt modelId="{5039CB12-EFE2-46C2-B2BE-2ED984A4A0D7}" type="sibTrans" cxnId="{EEE1440C-0073-436F-86A5-4C6A2333495A}">
      <dgm:prSet/>
      <dgm:spPr/>
      <dgm:t>
        <a:bodyPr/>
        <a:lstStyle/>
        <a:p>
          <a:endParaRPr lang="en-US"/>
        </a:p>
      </dgm:t>
    </dgm:pt>
    <dgm:pt modelId="{376A1231-F1B4-45AF-B066-B29E6FE72A97}">
      <dgm:prSet phldrT="[Text]" custT="1"/>
      <dgm:spPr/>
      <dgm:t>
        <a:bodyPr/>
        <a:lstStyle/>
        <a:p>
          <a:r>
            <a:rPr lang="en-US" sz="2000" dirty="0">
              <a:solidFill>
                <a:schemeClr val="tx1"/>
              </a:solidFill>
            </a:rPr>
            <a:t>Conclusion</a:t>
          </a:r>
        </a:p>
      </dgm:t>
    </dgm:pt>
    <dgm:pt modelId="{3EBCE947-924A-4CEB-88C8-6B3288208A55}" type="parTrans" cxnId="{023447D8-1E68-45DC-B7C7-296CD8C93A7D}">
      <dgm:prSet/>
      <dgm:spPr/>
      <dgm:t>
        <a:bodyPr/>
        <a:lstStyle/>
        <a:p>
          <a:endParaRPr lang="en-US"/>
        </a:p>
      </dgm:t>
    </dgm:pt>
    <dgm:pt modelId="{5C7E212D-B9E1-4079-9B3B-8FFC308CAB85}" type="sibTrans" cxnId="{023447D8-1E68-45DC-B7C7-296CD8C93A7D}">
      <dgm:prSet/>
      <dgm:spPr/>
      <dgm:t>
        <a:bodyPr/>
        <a:lstStyle/>
        <a:p>
          <a:endParaRPr lang="en-US"/>
        </a:p>
      </dgm:t>
    </dgm:pt>
    <dgm:pt modelId="{9DC256C9-00B4-4245-9909-4153534FDDAC}">
      <dgm:prSet phldrT="[Text]" custT="1"/>
      <dgm:spPr/>
      <dgm:t>
        <a:bodyPr/>
        <a:lstStyle/>
        <a:p>
          <a:r>
            <a:rPr lang="en-US" sz="2000" dirty="0">
              <a:solidFill>
                <a:schemeClr val="tx1"/>
              </a:solidFill>
            </a:rPr>
            <a:t>Action Plan</a:t>
          </a:r>
        </a:p>
      </dgm:t>
    </dgm:pt>
    <dgm:pt modelId="{57198663-1184-4A63-B539-151D578B50AE}" type="parTrans" cxnId="{707EDAAA-E4DF-4028-9211-587FA4DF20D9}">
      <dgm:prSet/>
      <dgm:spPr/>
      <dgm:t>
        <a:bodyPr/>
        <a:lstStyle/>
        <a:p>
          <a:endParaRPr lang="en-US"/>
        </a:p>
      </dgm:t>
    </dgm:pt>
    <dgm:pt modelId="{244F3BDA-7FD2-4945-A6AB-2DA2E576E672}" type="sibTrans" cxnId="{707EDAAA-E4DF-4028-9211-587FA4DF20D9}">
      <dgm:prSet/>
      <dgm:spPr/>
      <dgm:t>
        <a:bodyPr/>
        <a:lstStyle/>
        <a:p>
          <a:endParaRPr lang="en-US"/>
        </a:p>
      </dgm:t>
    </dgm:pt>
    <dgm:pt modelId="{BD44DBE6-22B1-4104-B2C5-CAD344219D88}" type="pres">
      <dgm:prSet presAssocID="{5A9D5CFE-99A5-4E26-9FF6-C6DA5D382236}" presName="Name0" presStyleCnt="0">
        <dgm:presLayoutVars>
          <dgm:chMax val="1"/>
          <dgm:chPref val="1"/>
          <dgm:dir/>
          <dgm:animOne val="branch"/>
          <dgm:animLvl val="lvl"/>
        </dgm:presLayoutVars>
      </dgm:prSet>
      <dgm:spPr/>
    </dgm:pt>
    <dgm:pt modelId="{6675D1AD-96C8-42F6-99FA-EB2F341BD6B5}" type="pres">
      <dgm:prSet presAssocID="{D755CA58-0723-4FDC-849F-29600181A95B}" presName="Parent" presStyleLbl="node0" presStyleIdx="0" presStyleCnt="1" custLinFactNeighborX="1596" custLinFactNeighborY="-5717">
        <dgm:presLayoutVars>
          <dgm:chMax val="6"/>
          <dgm:chPref val="6"/>
        </dgm:presLayoutVars>
      </dgm:prSet>
      <dgm:spPr/>
    </dgm:pt>
    <dgm:pt modelId="{B434F3C5-2608-46AC-BE9C-3F1177205128}" type="pres">
      <dgm:prSet presAssocID="{D52E1013-B2CC-4D71-A8C3-F0771EECBE91}" presName="Accent1" presStyleCnt="0"/>
      <dgm:spPr/>
    </dgm:pt>
    <dgm:pt modelId="{95EC3C61-75BF-4A97-AE43-6BB7749A49BE}" type="pres">
      <dgm:prSet presAssocID="{D52E1013-B2CC-4D71-A8C3-F0771EECBE91}" presName="Accent" presStyleLbl="bgShp" presStyleIdx="0" presStyleCnt="6"/>
      <dgm:spPr/>
    </dgm:pt>
    <dgm:pt modelId="{BD8BC4DE-3FBF-47F1-8FD2-4CF0A97338BA}" type="pres">
      <dgm:prSet presAssocID="{D52E1013-B2CC-4D71-A8C3-F0771EECBE91}" presName="Child1" presStyleLbl="node1" presStyleIdx="0" presStyleCnt="6" custScaleX="119399">
        <dgm:presLayoutVars>
          <dgm:chMax val="0"/>
          <dgm:chPref val="0"/>
          <dgm:bulletEnabled val="1"/>
        </dgm:presLayoutVars>
      </dgm:prSet>
      <dgm:spPr/>
    </dgm:pt>
    <dgm:pt modelId="{832991DD-7010-4C84-8EBB-DDE36A6C6651}" type="pres">
      <dgm:prSet presAssocID="{C8D3C625-A567-403D-96A9-B5802FE8A84C}" presName="Accent2" presStyleCnt="0"/>
      <dgm:spPr/>
    </dgm:pt>
    <dgm:pt modelId="{33684505-A47E-4E35-A3BD-CC7542B806ED}" type="pres">
      <dgm:prSet presAssocID="{C8D3C625-A567-403D-96A9-B5802FE8A84C}" presName="Accent" presStyleLbl="bgShp" presStyleIdx="1" presStyleCnt="6"/>
      <dgm:spPr/>
    </dgm:pt>
    <dgm:pt modelId="{431AC48D-F1DC-4A11-A007-DAD164516217}" type="pres">
      <dgm:prSet presAssocID="{C8D3C625-A567-403D-96A9-B5802FE8A84C}" presName="Child2" presStyleLbl="node1" presStyleIdx="1" presStyleCnt="6" custScaleX="102786" custLinFactNeighborX="5610" custLinFactNeighborY="-3242">
        <dgm:presLayoutVars>
          <dgm:chMax val="0"/>
          <dgm:chPref val="0"/>
          <dgm:bulletEnabled val="1"/>
        </dgm:presLayoutVars>
      </dgm:prSet>
      <dgm:spPr/>
    </dgm:pt>
    <dgm:pt modelId="{BC01DB50-7E8A-4052-A2FC-E65E55F33A98}" type="pres">
      <dgm:prSet presAssocID="{16ABC321-31E0-4F5D-AAC8-2C70C3D61F16}" presName="Accent3" presStyleCnt="0"/>
      <dgm:spPr/>
    </dgm:pt>
    <dgm:pt modelId="{6AA1CB7D-03A5-4722-B595-0E0206098284}" type="pres">
      <dgm:prSet presAssocID="{16ABC321-31E0-4F5D-AAC8-2C70C3D61F16}" presName="Accent" presStyleLbl="bgShp" presStyleIdx="2" presStyleCnt="6"/>
      <dgm:spPr/>
    </dgm:pt>
    <dgm:pt modelId="{DF1E58F1-1A92-46A7-B559-4251AFF2E573}" type="pres">
      <dgm:prSet presAssocID="{16ABC321-31E0-4F5D-AAC8-2C70C3D61F16}" presName="Child3" presStyleLbl="node1" presStyleIdx="2" presStyleCnt="6" custScaleX="111618">
        <dgm:presLayoutVars>
          <dgm:chMax val="0"/>
          <dgm:chPref val="0"/>
          <dgm:bulletEnabled val="1"/>
        </dgm:presLayoutVars>
      </dgm:prSet>
      <dgm:spPr/>
    </dgm:pt>
    <dgm:pt modelId="{77067A45-355D-4BD6-804F-0DEFA1568226}" type="pres">
      <dgm:prSet presAssocID="{4934A51F-8116-4874-8256-9231675D66E9}" presName="Accent4" presStyleCnt="0"/>
      <dgm:spPr/>
    </dgm:pt>
    <dgm:pt modelId="{1F13A4D4-8022-4B20-9886-7AD44436A9EA}" type="pres">
      <dgm:prSet presAssocID="{4934A51F-8116-4874-8256-9231675D66E9}" presName="Accent" presStyleLbl="bgShp" presStyleIdx="3" presStyleCnt="6"/>
      <dgm:spPr/>
    </dgm:pt>
    <dgm:pt modelId="{FCE003AB-F45C-4540-9941-4257F0736062}" type="pres">
      <dgm:prSet presAssocID="{4934A51F-8116-4874-8256-9231675D66E9}" presName="Child4" presStyleLbl="node1" presStyleIdx="3" presStyleCnt="6" custScaleX="118539" custLinFactNeighborX="-213" custLinFactNeighborY="1270">
        <dgm:presLayoutVars>
          <dgm:chMax val="0"/>
          <dgm:chPref val="0"/>
          <dgm:bulletEnabled val="1"/>
        </dgm:presLayoutVars>
      </dgm:prSet>
      <dgm:spPr/>
    </dgm:pt>
    <dgm:pt modelId="{D3B3C983-08CB-4609-B4F3-4887D54A8B1F}" type="pres">
      <dgm:prSet presAssocID="{376A1231-F1B4-45AF-B066-B29E6FE72A97}" presName="Accent5" presStyleCnt="0"/>
      <dgm:spPr/>
    </dgm:pt>
    <dgm:pt modelId="{8AAD9EFE-DEB1-4A5F-BD56-D86B271DC638}" type="pres">
      <dgm:prSet presAssocID="{376A1231-F1B4-45AF-B066-B29E6FE72A97}" presName="Accent" presStyleLbl="bgShp" presStyleIdx="4" presStyleCnt="6"/>
      <dgm:spPr/>
    </dgm:pt>
    <dgm:pt modelId="{EF9FAD95-97E2-4CB3-8764-3B7CCB455C05}" type="pres">
      <dgm:prSet presAssocID="{376A1231-F1B4-45AF-B066-B29E6FE72A97}" presName="Child5" presStyleLbl="node1" presStyleIdx="4" presStyleCnt="6" custScaleX="122419">
        <dgm:presLayoutVars>
          <dgm:chMax val="0"/>
          <dgm:chPref val="0"/>
          <dgm:bulletEnabled val="1"/>
        </dgm:presLayoutVars>
      </dgm:prSet>
      <dgm:spPr/>
    </dgm:pt>
    <dgm:pt modelId="{202224B6-A40E-496C-BB56-DA149C8545B8}" type="pres">
      <dgm:prSet presAssocID="{9DC256C9-00B4-4245-9909-4153534FDDAC}" presName="Accent6" presStyleCnt="0"/>
      <dgm:spPr/>
    </dgm:pt>
    <dgm:pt modelId="{1718DB36-36D4-452E-BE9F-B4A06E5A6D74}" type="pres">
      <dgm:prSet presAssocID="{9DC256C9-00B4-4245-9909-4153534FDDAC}" presName="Accent" presStyleLbl="bgShp" presStyleIdx="5" presStyleCnt="6"/>
      <dgm:spPr/>
    </dgm:pt>
    <dgm:pt modelId="{57033874-181F-43C0-B6F0-53CCA5C12637}" type="pres">
      <dgm:prSet presAssocID="{9DC256C9-00B4-4245-9909-4153534FDDAC}" presName="Child6" presStyleLbl="node1" presStyleIdx="5" presStyleCnt="6">
        <dgm:presLayoutVars>
          <dgm:chMax val="0"/>
          <dgm:chPref val="0"/>
          <dgm:bulletEnabled val="1"/>
        </dgm:presLayoutVars>
      </dgm:prSet>
      <dgm:spPr/>
    </dgm:pt>
  </dgm:ptLst>
  <dgm:cxnLst>
    <dgm:cxn modelId="{EEE1440C-0073-436F-86A5-4C6A2333495A}" srcId="{D755CA58-0723-4FDC-849F-29600181A95B}" destId="{4934A51F-8116-4874-8256-9231675D66E9}" srcOrd="3" destOrd="0" parTransId="{8D7B7EC7-833B-4429-98C0-C16CCD7AD276}" sibTransId="{5039CB12-EFE2-46C2-B2BE-2ED984A4A0D7}"/>
    <dgm:cxn modelId="{0A22B616-17C1-4367-9B2D-2A75A5541640}" type="presOf" srcId="{D52E1013-B2CC-4D71-A8C3-F0771EECBE91}" destId="{BD8BC4DE-3FBF-47F1-8FD2-4CF0A97338BA}" srcOrd="0" destOrd="0" presId="urn:microsoft.com/office/officeart/2011/layout/HexagonRadial"/>
    <dgm:cxn modelId="{043B5332-7CE6-4878-B86F-5C3BC19A20BE}" type="presOf" srcId="{9DC256C9-00B4-4245-9909-4153534FDDAC}" destId="{57033874-181F-43C0-B6F0-53CCA5C12637}" srcOrd="0" destOrd="0" presId="urn:microsoft.com/office/officeart/2011/layout/HexagonRadial"/>
    <dgm:cxn modelId="{55896E3D-C464-44EE-883B-2D22D85AE663}" srcId="{D755CA58-0723-4FDC-849F-29600181A95B}" destId="{C8D3C625-A567-403D-96A9-B5802FE8A84C}" srcOrd="1" destOrd="0" parTransId="{9B5A8CF1-F96D-4646-A275-5125C4BC57F6}" sibTransId="{5C82AC17-5B8C-4B4C-B25B-5CCE77E41C56}"/>
    <dgm:cxn modelId="{3C1E4958-8762-48AA-A858-E3650E3C5411}" type="presOf" srcId="{16ABC321-31E0-4F5D-AAC8-2C70C3D61F16}" destId="{DF1E58F1-1A92-46A7-B559-4251AFF2E573}" srcOrd="0" destOrd="0" presId="urn:microsoft.com/office/officeart/2011/layout/HexagonRadial"/>
    <dgm:cxn modelId="{354A148A-3A9F-42F3-97C5-242505B34758}" type="presOf" srcId="{C8D3C625-A567-403D-96A9-B5802FE8A84C}" destId="{431AC48D-F1DC-4A11-A007-DAD164516217}" srcOrd="0" destOrd="0" presId="urn:microsoft.com/office/officeart/2011/layout/HexagonRadial"/>
    <dgm:cxn modelId="{2AE0398E-BD6E-4EDA-A5F4-E4044E7FE58D}" srcId="{D755CA58-0723-4FDC-849F-29600181A95B}" destId="{D52E1013-B2CC-4D71-A8C3-F0771EECBE91}" srcOrd="0" destOrd="0" parTransId="{9FCD47B3-3B45-47BC-A284-5C47198D7C61}" sibTransId="{437FAA78-8579-4884-8C54-15B19DA4B918}"/>
    <dgm:cxn modelId="{6B208AA1-5214-43FA-B82D-B08102C75A66}" type="presOf" srcId="{D755CA58-0723-4FDC-849F-29600181A95B}" destId="{6675D1AD-96C8-42F6-99FA-EB2F341BD6B5}" srcOrd="0" destOrd="0" presId="urn:microsoft.com/office/officeart/2011/layout/HexagonRadial"/>
    <dgm:cxn modelId="{707EDAAA-E4DF-4028-9211-587FA4DF20D9}" srcId="{D755CA58-0723-4FDC-849F-29600181A95B}" destId="{9DC256C9-00B4-4245-9909-4153534FDDAC}" srcOrd="5" destOrd="0" parTransId="{57198663-1184-4A63-B539-151D578B50AE}" sibTransId="{244F3BDA-7FD2-4945-A6AB-2DA2E576E672}"/>
    <dgm:cxn modelId="{7AD343B6-D8BA-4FA3-A9D8-9F1637B500C3}" type="presOf" srcId="{376A1231-F1B4-45AF-B066-B29E6FE72A97}" destId="{EF9FAD95-97E2-4CB3-8764-3B7CCB455C05}" srcOrd="0" destOrd="0" presId="urn:microsoft.com/office/officeart/2011/layout/HexagonRadial"/>
    <dgm:cxn modelId="{B91EA9BC-B74A-4A0B-87D9-6573F4FDB80C}" type="presOf" srcId="{4934A51F-8116-4874-8256-9231675D66E9}" destId="{FCE003AB-F45C-4540-9941-4257F0736062}" srcOrd="0" destOrd="0" presId="urn:microsoft.com/office/officeart/2011/layout/HexagonRadial"/>
    <dgm:cxn modelId="{B7C6C5C7-7376-44FB-98FB-D8851DAEF41E}" srcId="{D755CA58-0723-4FDC-849F-29600181A95B}" destId="{16ABC321-31E0-4F5D-AAC8-2C70C3D61F16}" srcOrd="2" destOrd="0" parTransId="{A528E4F1-3299-4804-87CF-623A896BDFB4}" sibTransId="{FBA6FEF1-EACD-4ED5-8C09-987EDE140652}"/>
    <dgm:cxn modelId="{B398D5CA-7CAA-49CA-865D-BD802B0FCAC3}" srcId="{5A9D5CFE-99A5-4E26-9FF6-C6DA5D382236}" destId="{D755CA58-0723-4FDC-849F-29600181A95B}" srcOrd="0" destOrd="0" parTransId="{B70E3792-E619-4F5F-96AF-58EC286D1EDB}" sibTransId="{2BCAA690-2587-485D-A7C5-5BCF101702C4}"/>
    <dgm:cxn modelId="{023447D8-1E68-45DC-B7C7-296CD8C93A7D}" srcId="{D755CA58-0723-4FDC-849F-29600181A95B}" destId="{376A1231-F1B4-45AF-B066-B29E6FE72A97}" srcOrd="4" destOrd="0" parTransId="{3EBCE947-924A-4CEB-88C8-6B3288208A55}" sibTransId="{5C7E212D-B9E1-4079-9B3B-8FFC308CAB85}"/>
    <dgm:cxn modelId="{0238FADB-4015-4EEE-B5D7-3ABCB54DFA4D}" type="presOf" srcId="{5A9D5CFE-99A5-4E26-9FF6-C6DA5D382236}" destId="{BD44DBE6-22B1-4104-B2C5-CAD344219D88}" srcOrd="0" destOrd="0" presId="urn:microsoft.com/office/officeart/2011/layout/HexagonRadial"/>
    <dgm:cxn modelId="{E7764195-FE90-4FE5-9C2B-894B0FF1937A}" type="presParOf" srcId="{BD44DBE6-22B1-4104-B2C5-CAD344219D88}" destId="{6675D1AD-96C8-42F6-99FA-EB2F341BD6B5}" srcOrd="0" destOrd="0" presId="urn:microsoft.com/office/officeart/2011/layout/HexagonRadial"/>
    <dgm:cxn modelId="{746F48CC-1042-4428-BAA6-C8AE10DF87E1}" type="presParOf" srcId="{BD44DBE6-22B1-4104-B2C5-CAD344219D88}" destId="{B434F3C5-2608-46AC-BE9C-3F1177205128}" srcOrd="1" destOrd="0" presId="urn:microsoft.com/office/officeart/2011/layout/HexagonRadial"/>
    <dgm:cxn modelId="{719C8565-63BB-4C2A-8035-CB9DEF3C7AAE}" type="presParOf" srcId="{B434F3C5-2608-46AC-BE9C-3F1177205128}" destId="{95EC3C61-75BF-4A97-AE43-6BB7749A49BE}" srcOrd="0" destOrd="0" presId="urn:microsoft.com/office/officeart/2011/layout/HexagonRadial"/>
    <dgm:cxn modelId="{211EF38E-067B-4113-A2FF-874529B9E74F}" type="presParOf" srcId="{BD44DBE6-22B1-4104-B2C5-CAD344219D88}" destId="{BD8BC4DE-3FBF-47F1-8FD2-4CF0A97338BA}" srcOrd="2" destOrd="0" presId="urn:microsoft.com/office/officeart/2011/layout/HexagonRadial"/>
    <dgm:cxn modelId="{BF58CA7F-7BE4-4FC5-940D-B23FAB874E30}" type="presParOf" srcId="{BD44DBE6-22B1-4104-B2C5-CAD344219D88}" destId="{832991DD-7010-4C84-8EBB-DDE36A6C6651}" srcOrd="3" destOrd="0" presId="urn:microsoft.com/office/officeart/2011/layout/HexagonRadial"/>
    <dgm:cxn modelId="{1A0DC7A0-AF2A-4C46-9A58-6AF4C2476469}" type="presParOf" srcId="{832991DD-7010-4C84-8EBB-DDE36A6C6651}" destId="{33684505-A47E-4E35-A3BD-CC7542B806ED}" srcOrd="0" destOrd="0" presId="urn:microsoft.com/office/officeart/2011/layout/HexagonRadial"/>
    <dgm:cxn modelId="{FAB68E87-A909-4799-B874-FF98B966B3BC}" type="presParOf" srcId="{BD44DBE6-22B1-4104-B2C5-CAD344219D88}" destId="{431AC48D-F1DC-4A11-A007-DAD164516217}" srcOrd="4" destOrd="0" presId="urn:microsoft.com/office/officeart/2011/layout/HexagonRadial"/>
    <dgm:cxn modelId="{2A95EADA-2D7B-44D5-900D-BC1F75A0BA6B}" type="presParOf" srcId="{BD44DBE6-22B1-4104-B2C5-CAD344219D88}" destId="{BC01DB50-7E8A-4052-A2FC-E65E55F33A98}" srcOrd="5" destOrd="0" presId="urn:microsoft.com/office/officeart/2011/layout/HexagonRadial"/>
    <dgm:cxn modelId="{2C47615D-03BB-46A9-9BE4-491B6D01DA99}" type="presParOf" srcId="{BC01DB50-7E8A-4052-A2FC-E65E55F33A98}" destId="{6AA1CB7D-03A5-4722-B595-0E0206098284}" srcOrd="0" destOrd="0" presId="urn:microsoft.com/office/officeart/2011/layout/HexagonRadial"/>
    <dgm:cxn modelId="{B2EDE4E1-F567-4220-BD91-2DCA0CFA2E70}" type="presParOf" srcId="{BD44DBE6-22B1-4104-B2C5-CAD344219D88}" destId="{DF1E58F1-1A92-46A7-B559-4251AFF2E573}" srcOrd="6" destOrd="0" presId="urn:microsoft.com/office/officeart/2011/layout/HexagonRadial"/>
    <dgm:cxn modelId="{A6345AB9-F42C-49D6-B1C7-D3CD9B269D31}" type="presParOf" srcId="{BD44DBE6-22B1-4104-B2C5-CAD344219D88}" destId="{77067A45-355D-4BD6-804F-0DEFA1568226}" srcOrd="7" destOrd="0" presId="urn:microsoft.com/office/officeart/2011/layout/HexagonRadial"/>
    <dgm:cxn modelId="{6C60DBEC-CA28-4B37-AF7C-54AB8FB7A03F}" type="presParOf" srcId="{77067A45-355D-4BD6-804F-0DEFA1568226}" destId="{1F13A4D4-8022-4B20-9886-7AD44436A9EA}" srcOrd="0" destOrd="0" presId="urn:microsoft.com/office/officeart/2011/layout/HexagonRadial"/>
    <dgm:cxn modelId="{4E36BDF8-DE04-4DB3-963C-166F8F974BBE}" type="presParOf" srcId="{BD44DBE6-22B1-4104-B2C5-CAD344219D88}" destId="{FCE003AB-F45C-4540-9941-4257F0736062}" srcOrd="8" destOrd="0" presId="urn:microsoft.com/office/officeart/2011/layout/HexagonRadial"/>
    <dgm:cxn modelId="{2BD2D789-8EBA-4E35-AB7D-56BD24DF6FC4}" type="presParOf" srcId="{BD44DBE6-22B1-4104-B2C5-CAD344219D88}" destId="{D3B3C983-08CB-4609-B4F3-4887D54A8B1F}" srcOrd="9" destOrd="0" presId="urn:microsoft.com/office/officeart/2011/layout/HexagonRadial"/>
    <dgm:cxn modelId="{74772906-F7EF-435B-AEF5-E209C706E766}" type="presParOf" srcId="{D3B3C983-08CB-4609-B4F3-4887D54A8B1F}" destId="{8AAD9EFE-DEB1-4A5F-BD56-D86B271DC638}" srcOrd="0" destOrd="0" presId="urn:microsoft.com/office/officeart/2011/layout/HexagonRadial"/>
    <dgm:cxn modelId="{01017F5F-53DD-43C6-BE29-3EF5BC6D018A}" type="presParOf" srcId="{BD44DBE6-22B1-4104-B2C5-CAD344219D88}" destId="{EF9FAD95-97E2-4CB3-8764-3B7CCB455C05}" srcOrd="10" destOrd="0" presId="urn:microsoft.com/office/officeart/2011/layout/HexagonRadial"/>
    <dgm:cxn modelId="{D7A3F1C3-2D66-4511-B262-AFB1CA5E2866}" type="presParOf" srcId="{BD44DBE6-22B1-4104-B2C5-CAD344219D88}" destId="{202224B6-A40E-496C-BB56-DA149C8545B8}" srcOrd="11" destOrd="0" presId="urn:microsoft.com/office/officeart/2011/layout/HexagonRadial"/>
    <dgm:cxn modelId="{CB38F3CD-016D-4B86-819F-B9DB909CE16E}" type="presParOf" srcId="{202224B6-A40E-496C-BB56-DA149C8545B8}" destId="{1718DB36-36D4-452E-BE9F-B4A06E5A6D74}" srcOrd="0" destOrd="0" presId="urn:microsoft.com/office/officeart/2011/layout/HexagonRadial"/>
    <dgm:cxn modelId="{F3F8DF43-6AE3-42F9-9A6F-D58E4F37170F}" type="presParOf" srcId="{BD44DBE6-22B1-4104-B2C5-CAD344219D88}" destId="{57033874-181F-43C0-B6F0-53CCA5C12637}" srcOrd="12" destOrd="0" presId="urn:microsoft.com/office/officeart/2011/layout/HexagonRadial"/>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FCD9F3-1866-4056-8B8D-215F13973732}">
      <dsp:nvSpPr>
        <dsp:cNvPr id="0" name=""/>
        <dsp:cNvSpPr/>
      </dsp:nvSpPr>
      <dsp:spPr>
        <a:xfrm>
          <a:off x="3364493" y="1923305"/>
          <a:ext cx="2444604" cy="2114681"/>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b="1" kern="1200" dirty="0">
              <a:solidFill>
                <a:schemeClr val="tx1"/>
              </a:solidFill>
            </a:rPr>
            <a:t>EBP</a:t>
          </a:r>
        </a:p>
      </dsp:txBody>
      <dsp:txXfrm>
        <a:off x="3769598" y="2273737"/>
        <a:ext cx="1634394" cy="1413817"/>
      </dsp:txXfrm>
    </dsp:sp>
    <dsp:sp modelId="{A0DE700F-8A18-4962-A33F-52920484207E}">
      <dsp:nvSpPr>
        <dsp:cNvPr id="0" name=""/>
        <dsp:cNvSpPr/>
      </dsp:nvSpPr>
      <dsp:spPr>
        <a:xfrm>
          <a:off x="4895285" y="911572"/>
          <a:ext cx="922341" cy="794719"/>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7F7FC71-EC3F-44E4-B26C-4B9F24BD2646}">
      <dsp:nvSpPr>
        <dsp:cNvPr id="0" name=""/>
        <dsp:cNvSpPr/>
      </dsp:nvSpPr>
      <dsp:spPr>
        <a:xfrm>
          <a:off x="3423961" y="0"/>
          <a:ext cx="2334767" cy="1733120"/>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tx1"/>
              </a:solidFill>
            </a:rPr>
            <a:t>Identify skill</a:t>
          </a:r>
        </a:p>
      </dsp:txBody>
      <dsp:txXfrm>
        <a:off x="3783576" y="266945"/>
        <a:ext cx="1615537" cy="1199230"/>
      </dsp:txXfrm>
    </dsp:sp>
    <dsp:sp modelId="{485C0780-5202-4797-B951-6E237B1FB693}">
      <dsp:nvSpPr>
        <dsp:cNvPr id="0" name=""/>
        <dsp:cNvSpPr/>
      </dsp:nvSpPr>
      <dsp:spPr>
        <a:xfrm>
          <a:off x="5971730" y="2397275"/>
          <a:ext cx="922341" cy="794719"/>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D0DD801-9C87-499C-A08A-663D360BD732}">
      <dsp:nvSpPr>
        <dsp:cNvPr id="0" name=""/>
        <dsp:cNvSpPr/>
      </dsp:nvSpPr>
      <dsp:spPr>
        <a:xfrm>
          <a:off x="5341876" y="1065985"/>
          <a:ext cx="2173519" cy="1733120"/>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tx1"/>
              </a:solidFill>
            </a:rPr>
            <a:t>Consider setting</a:t>
          </a:r>
        </a:p>
      </dsp:txBody>
      <dsp:txXfrm>
        <a:off x="5688053" y="1342020"/>
        <a:ext cx="1481165" cy="1181050"/>
      </dsp:txXfrm>
    </dsp:sp>
    <dsp:sp modelId="{F49F2065-70AB-4471-98AB-7D0A85876056}">
      <dsp:nvSpPr>
        <dsp:cNvPr id="0" name=""/>
        <dsp:cNvSpPr/>
      </dsp:nvSpPr>
      <dsp:spPr>
        <a:xfrm>
          <a:off x="5223962" y="4074354"/>
          <a:ext cx="922341" cy="794719"/>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F358C9E-15BF-48A9-844D-967D7AAF0CF2}">
      <dsp:nvSpPr>
        <dsp:cNvPr id="0" name=""/>
        <dsp:cNvSpPr/>
      </dsp:nvSpPr>
      <dsp:spPr>
        <a:xfrm>
          <a:off x="5338821" y="3161589"/>
          <a:ext cx="2179629" cy="1733120"/>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tx1"/>
              </a:solidFill>
            </a:rPr>
            <a:t>Select EBP</a:t>
          </a:r>
        </a:p>
      </dsp:txBody>
      <dsp:txXfrm>
        <a:off x="5685508" y="3437255"/>
        <a:ext cx="1486255" cy="1181788"/>
      </dsp:txXfrm>
    </dsp:sp>
    <dsp:sp modelId="{2D282F44-8F3A-4041-9D4D-AEF09AC034CB}">
      <dsp:nvSpPr>
        <dsp:cNvPr id="0" name=""/>
        <dsp:cNvSpPr/>
      </dsp:nvSpPr>
      <dsp:spPr>
        <a:xfrm>
          <a:off x="3369042" y="4248441"/>
          <a:ext cx="922341" cy="794719"/>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68461DC-BC46-43B8-B7EB-C83445AB29E4}">
      <dsp:nvSpPr>
        <dsp:cNvPr id="0" name=""/>
        <dsp:cNvSpPr/>
      </dsp:nvSpPr>
      <dsp:spPr>
        <a:xfrm>
          <a:off x="3518157" y="4228767"/>
          <a:ext cx="2240570" cy="1733120"/>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tx1"/>
              </a:solidFill>
            </a:rPr>
            <a:t>Plan</a:t>
          </a:r>
        </a:p>
      </dsp:txBody>
      <dsp:txXfrm>
        <a:off x="3869922" y="4500863"/>
        <a:ext cx="1537040" cy="1188928"/>
      </dsp:txXfrm>
    </dsp:sp>
    <dsp:sp modelId="{D7AC2979-B1FA-4F48-A3C9-E9D77B79878D}">
      <dsp:nvSpPr>
        <dsp:cNvPr id="0" name=""/>
        <dsp:cNvSpPr/>
      </dsp:nvSpPr>
      <dsp:spPr>
        <a:xfrm>
          <a:off x="2274970" y="2763335"/>
          <a:ext cx="922341" cy="794719"/>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E829E7A-4E66-479A-8678-B4027AB9DEB1}">
      <dsp:nvSpPr>
        <dsp:cNvPr id="0" name=""/>
        <dsp:cNvSpPr/>
      </dsp:nvSpPr>
      <dsp:spPr>
        <a:xfrm>
          <a:off x="1628864" y="3162781"/>
          <a:ext cx="2233318" cy="1733120"/>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 </a:t>
          </a:r>
          <a:r>
            <a:rPr lang="en-US" sz="2400" kern="1200" dirty="0">
              <a:solidFill>
                <a:schemeClr val="tx1"/>
              </a:solidFill>
            </a:rPr>
            <a:t>Implement</a:t>
          </a:r>
        </a:p>
      </dsp:txBody>
      <dsp:txXfrm>
        <a:off x="1980025" y="3435292"/>
        <a:ext cx="1530996" cy="1188098"/>
      </dsp:txXfrm>
    </dsp:sp>
    <dsp:sp modelId="{5A038CBE-3537-4D16-984E-1285EE6188AC}">
      <dsp:nvSpPr>
        <dsp:cNvPr id="0" name=""/>
        <dsp:cNvSpPr/>
      </dsp:nvSpPr>
      <dsp:spPr>
        <a:xfrm>
          <a:off x="1625548" y="1063600"/>
          <a:ext cx="2239949" cy="1733120"/>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tx1"/>
              </a:solidFill>
            </a:rPr>
            <a:t>Examine data and reflect</a:t>
          </a:r>
        </a:p>
      </dsp:txBody>
      <dsp:txXfrm>
        <a:off x="1977261" y="1335732"/>
        <a:ext cx="1536523" cy="11888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75D1AD-96C8-42F6-99FA-EB2F341BD6B5}">
      <dsp:nvSpPr>
        <dsp:cNvPr id="0" name=""/>
        <dsp:cNvSpPr/>
      </dsp:nvSpPr>
      <dsp:spPr>
        <a:xfrm>
          <a:off x="3340757" y="1454090"/>
          <a:ext cx="1972181" cy="1706016"/>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Reflective </a:t>
          </a:r>
        </a:p>
        <a:p>
          <a:pPr marL="0" lvl="0" indent="0" algn="ctr" defTabSz="889000">
            <a:lnSpc>
              <a:spcPct val="90000"/>
            </a:lnSpc>
            <a:spcBef>
              <a:spcPct val="0"/>
            </a:spcBef>
            <a:spcAft>
              <a:spcPct val="35000"/>
            </a:spcAft>
            <a:buNone/>
          </a:pPr>
          <a:r>
            <a:rPr lang="en-US" sz="2000" kern="1200" dirty="0">
              <a:solidFill>
                <a:schemeClr val="tx1"/>
              </a:solidFill>
            </a:rPr>
            <a:t>Practice</a:t>
          </a:r>
        </a:p>
      </dsp:txBody>
      <dsp:txXfrm>
        <a:off x="3667575" y="1736801"/>
        <a:ext cx="1318545" cy="1140594"/>
      </dsp:txXfrm>
    </dsp:sp>
    <dsp:sp modelId="{33684505-A47E-4E35-A3BD-CC7542B806ED}">
      <dsp:nvSpPr>
        <dsp:cNvPr id="0" name=""/>
        <dsp:cNvSpPr/>
      </dsp:nvSpPr>
      <dsp:spPr>
        <a:xfrm>
          <a:off x="4544245" y="735410"/>
          <a:ext cx="744098" cy="641139"/>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D8BC4DE-3FBF-47F1-8FD2-4CF0A97338BA}">
      <dsp:nvSpPr>
        <dsp:cNvPr id="0" name=""/>
        <dsp:cNvSpPr/>
      </dsp:nvSpPr>
      <dsp:spPr>
        <a:xfrm>
          <a:off x="3334185" y="0"/>
          <a:ext cx="1929712" cy="1398192"/>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Description</a:t>
          </a:r>
        </a:p>
      </dsp:txBody>
      <dsp:txXfrm>
        <a:off x="3628149" y="212994"/>
        <a:ext cx="1341784" cy="972204"/>
      </dsp:txXfrm>
    </dsp:sp>
    <dsp:sp modelId="{6AA1CB7D-03A5-4722-B595-0E0206098284}">
      <dsp:nvSpPr>
        <dsp:cNvPr id="0" name=""/>
        <dsp:cNvSpPr/>
      </dsp:nvSpPr>
      <dsp:spPr>
        <a:xfrm>
          <a:off x="5412665" y="1933998"/>
          <a:ext cx="744098" cy="641139"/>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31AC48D-F1DC-4A11-A007-DAD164516217}">
      <dsp:nvSpPr>
        <dsp:cNvPr id="0" name=""/>
        <dsp:cNvSpPr/>
      </dsp:nvSpPr>
      <dsp:spPr>
        <a:xfrm>
          <a:off x="5041334" y="814652"/>
          <a:ext cx="1661215" cy="1398192"/>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Feelings</a:t>
          </a:r>
        </a:p>
      </dsp:txBody>
      <dsp:txXfrm>
        <a:off x="5312923" y="1043240"/>
        <a:ext cx="1118037" cy="941016"/>
      </dsp:txXfrm>
    </dsp:sp>
    <dsp:sp modelId="{1F13A4D4-8022-4B20-9886-7AD44436A9EA}">
      <dsp:nvSpPr>
        <dsp:cNvPr id="0" name=""/>
        <dsp:cNvSpPr/>
      </dsp:nvSpPr>
      <dsp:spPr>
        <a:xfrm>
          <a:off x="4809405" y="3286979"/>
          <a:ext cx="744098" cy="641139"/>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F1E58F1-1A92-46A7-B559-4251AFF2E573}">
      <dsp:nvSpPr>
        <dsp:cNvPr id="0" name=""/>
        <dsp:cNvSpPr/>
      </dsp:nvSpPr>
      <dsp:spPr>
        <a:xfrm>
          <a:off x="4879295" y="2550607"/>
          <a:ext cx="1803957" cy="1398192"/>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Evaluation</a:t>
          </a:r>
        </a:p>
      </dsp:txBody>
      <dsp:txXfrm>
        <a:off x="5162779" y="2770327"/>
        <a:ext cx="1236989" cy="958752"/>
      </dsp:txXfrm>
    </dsp:sp>
    <dsp:sp modelId="{8AAD9EFE-DEB1-4A5F-BD56-D86B271DC638}">
      <dsp:nvSpPr>
        <dsp:cNvPr id="0" name=""/>
        <dsp:cNvSpPr/>
      </dsp:nvSpPr>
      <dsp:spPr>
        <a:xfrm>
          <a:off x="3312951" y="3427424"/>
          <a:ext cx="744098" cy="641139"/>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E003AB-F45C-4540-9941-4257F0736062}">
      <dsp:nvSpPr>
        <dsp:cNvPr id="0" name=""/>
        <dsp:cNvSpPr/>
      </dsp:nvSpPr>
      <dsp:spPr>
        <a:xfrm>
          <a:off x="3337692" y="3411552"/>
          <a:ext cx="1915813" cy="1398192"/>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Analysis</a:t>
          </a:r>
        </a:p>
      </dsp:txBody>
      <dsp:txXfrm>
        <a:off x="3630498" y="3625246"/>
        <a:ext cx="1330201" cy="970804"/>
      </dsp:txXfrm>
    </dsp:sp>
    <dsp:sp modelId="{1718DB36-36D4-452E-BE9F-B4A06E5A6D74}">
      <dsp:nvSpPr>
        <dsp:cNvPr id="0" name=""/>
        <dsp:cNvSpPr/>
      </dsp:nvSpPr>
      <dsp:spPr>
        <a:xfrm>
          <a:off x="2430309" y="2229316"/>
          <a:ext cx="744098" cy="641139"/>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F9FAD95-97E2-4CB3-8764-3B7CCB455C05}">
      <dsp:nvSpPr>
        <dsp:cNvPr id="0" name=""/>
        <dsp:cNvSpPr/>
      </dsp:nvSpPr>
      <dsp:spPr>
        <a:xfrm>
          <a:off x="1820667" y="2551569"/>
          <a:ext cx="1978521" cy="1398192"/>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Conclusion</a:t>
          </a:r>
        </a:p>
      </dsp:txBody>
      <dsp:txXfrm>
        <a:off x="2118698" y="2762183"/>
        <a:ext cx="1382459" cy="976964"/>
      </dsp:txXfrm>
    </dsp:sp>
    <dsp:sp modelId="{57033874-181F-43C0-B6F0-53CCA5C12637}">
      <dsp:nvSpPr>
        <dsp:cNvPr id="0" name=""/>
        <dsp:cNvSpPr/>
      </dsp:nvSpPr>
      <dsp:spPr>
        <a:xfrm>
          <a:off x="2001833" y="858058"/>
          <a:ext cx="1616188" cy="1398192"/>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Action Plan</a:t>
          </a:r>
        </a:p>
      </dsp:txBody>
      <dsp:txXfrm>
        <a:off x="2269670" y="1089768"/>
        <a:ext cx="1080514" cy="934772"/>
      </dsp:txXfrm>
    </dsp:sp>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4F645F7-C373-44E1-A594-73E5C775A62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F6765D09-66F8-40D9-B587-E4C7E80BFD9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B7F1054-96A6-4F39-93AF-55D047D28659}" type="datetimeFigureOut">
              <a:rPr lang="en-US" smtClean="0"/>
              <a:t>11/1/2023</a:t>
            </a:fld>
            <a:endParaRPr lang="en-US" dirty="0"/>
          </a:p>
        </p:txBody>
      </p:sp>
      <p:sp>
        <p:nvSpPr>
          <p:cNvPr id="4" name="Footer Placeholder 3">
            <a:extLst>
              <a:ext uri="{FF2B5EF4-FFF2-40B4-BE49-F238E27FC236}">
                <a16:creationId xmlns:a16="http://schemas.microsoft.com/office/drawing/2014/main" id="{4AA966D5-E0ED-4632-B5C1-24F638DE8CE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B893BC3-68B6-4BBD-BA4C-DA953659730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A2D3ECC-C8DC-41F5-A7BC-A6687C46DBAF}" type="slidenum">
              <a:rPr lang="en-US" smtClean="0"/>
              <a:t>‹#›</a:t>
            </a:fld>
            <a:endParaRPr lang="en-US" dirty="0"/>
          </a:p>
        </p:txBody>
      </p:sp>
    </p:spTree>
    <p:extLst>
      <p:ext uri="{BB962C8B-B14F-4D97-AF65-F5344CB8AC3E}">
        <p14:creationId xmlns:p14="http://schemas.microsoft.com/office/powerpoint/2010/main" val="24478461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5EC1E6-5E33-4A5F-A52B-7BAD74AC770A}" type="datetimeFigureOut">
              <a:rPr lang="en-US" smtClean="0"/>
              <a:t>11/1/2023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71B207-F9F8-4919-A2C4-29751FD63841}" type="slidenum">
              <a:rPr lang="en-US" smtClean="0"/>
              <a:t>‹#›</a:t>
            </a:fld>
            <a:endParaRPr lang="en-US" dirty="0"/>
          </a:p>
        </p:txBody>
      </p:sp>
    </p:spTree>
    <p:extLst>
      <p:ext uri="{BB962C8B-B14F-4D97-AF65-F5344CB8AC3E}">
        <p14:creationId xmlns:p14="http://schemas.microsoft.com/office/powerpoint/2010/main" val="67208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s://divisionearlychildhood.egnyte.com/dl/b3QfKC3jsp/?"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Calibri"/>
                <a:cs typeface="Calibri"/>
                <a:sym typeface="Calibri"/>
              </a:rPr>
              <a:t>Today we will discuss component 7.2 of the EI/ECSE Standard 7, Professionalism and Ethical Practice.</a:t>
            </a:r>
          </a:p>
          <a:p>
            <a:endParaRPr lang="en-US" dirty="0"/>
          </a:p>
        </p:txBody>
      </p:sp>
      <p:sp>
        <p:nvSpPr>
          <p:cNvPr id="4" name="Slide Number Placeholder 3"/>
          <p:cNvSpPr>
            <a:spLocks noGrp="1"/>
          </p:cNvSpPr>
          <p:nvPr>
            <p:ph type="sldNum" sz="quarter" idx="5"/>
          </p:nvPr>
        </p:nvSpPr>
        <p:spPr/>
        <p:txBody>
          <a:bodyPr/>
          <a:lstStyle/>
          <a:p>
            <a:fld id="{D571B207-F9F8-4919-A2C4-29751FD63841}" type="slidenum">
              <a:rPr lang="en-US" smtClean="0"/>
              <a:t>1</a:t>
            </a:fld>
            <a:endParaRPr lang="en-US" dirty="0"/>
          </a:p>
        </p:txBody>
      </p:sp>
    </p:spTree>
    <p:extLst>
      <p:ext uri="{BB962C8B-B14F-4D97-AF65-F5344CB8AC3E}">
        <p14:creationId xmlns:p14="http://schemas.microsoft.com/office/powerpoint/2010/main" val="40036772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variety of resources have been developed to support the use of the DEC RPs (2014). This includes a monograph series, recommended practice modules, videos, and a document with examples of what the practice would look like in EI/ECSE settings. These resources can all be found at https://www.dec-sped.org/dec-recommended-practices.</a:t>
            </a:r>
          </a:p>
          <a:p>
            <a:endParaRPr lang="en-US" dirty="0"/>
          </a:p>
          <a:p>
            <a:endParaRPr lang="en-US" dirty="0"/>
          </a:p>
        </p:txBody>
      </p:sp>
      <p:sp>
        <p:nvSpPr>
          <p:cNvPr id="4" name="Slide Number Placeholder 3"/>
          <p:cNvSpPr>
            <a:spLocks noGrp="1"/>
          </p:cNvSpPr>
          <p:nvPr>
            <p:ph type="sldNum" sz="quarter" idx="5"/>
          </p:nvPr>
        </p:nvSpPr>
        <p:spPr/>
        <p:txBody>
          <a:bodyPr/>
          <a:lstStyle/>
          <a:p>
            <a:fld id="{D571B207-F9F8-4919-A2C4-29751FD63841}" type="slidenum">
              <a:rPr lang="en-US" smtClean="0"/>
              <a:t>12</a:t>
            </a:fld>
            <a:endParaRPr lang="en-US" dirty="0"/>
          </a:p>
        </p:txBody>
      </p:sp>
    </p:spTree>
    <p:extLst>
      <p:ext uri="{BB962C8B-B14F-4D97-AF65-F5344CB8AC3E}">
        <p14:creationId xmlns:p14="http://schemas.microsoft.com/office/powerpoint/2010/main" val="9923712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CB37D7-DB7C-6B48-800C-3D92EA058480}" type="slidenum">
              <a:rPr lang="en-US" smtClean="0"/>
              <a:t>13</a:t>
            </a:fld>
            <a:endParaRPr lang="en-US" dirty="0"/>
          </a:p>
        </p:txBody>
      </p:sp>
    </p:spTree>
    <p:extLst>
      <p:ext uri="{BB962C8B-B14F-4D97-AF65-F5344CB8AC3E}">
        <p14:creationId xmlns:p14="http://schemas.microsoft.com/office/powerpoint/2010/main" val="4490905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2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1" name="Google Shape;191;p2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The links on this slide and the next one are additional resources to facilitate the selection and implementation of EBPs.</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http://csefel.vanderbilt.edu/#content</a:t>
            </a:r>
          </a:p>
          <a:p>
            <a:pPr marL="0" lvl="0" indent="0" algn="l" rtl="0">
              <a:spcBef>
                <a:spcPts val="0"/>
              </a:spcBef>
              <a:spcAft>
                <a:spcPts val="0"/>
              </a:spcAft>
              <a:buNone/>
            </a:pPr>
            <a:r>
              <a:rPr lang="en-US" dirty="0"/>
              <a:t>https://connectmodules.dec-sped.org/#content</a:t>
            </a:r>
          </a:p>
          <a:p>
            <a:pPr marL="0" lvl="0" indent="0" algn="l" rtl="0">
              <a:spcBef>
                <a:spcPts val="0"/>
              </a:spcBef>
              <a:spcAft>
                <a:spcPts val="0"/>
              </a:spcAft>
              <a:buNone/>
            </a:pPr>
            <a:endParaRPr lang="en-US" dirty="0"/>
          </a:p>
        </p:txBody>
      </p:sp>
      <p:sp>
        <p:nvSpPr>
          <p:cNvPr id="192" name="Google Shape;192;p2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14</a:t>
            </a:fld>
            <a:endParaRPr dirty="0"/>
          </a:p>
        </p:txBody>
      </p:sp>
    </p:spTree>
    <p:extLst>
      <p:ext uri="{BB962C8B-B14F-4D97-AF65-F5344CB8AC3E}">
        <p14:creationId xmlns:p14="http://schemas.microsoft.com/office/powerpoint/2010/main" val="25710365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2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https://iris.peabody.vanderbilt.edu/resources/ebp_summaries/#content</a:t>
            </a:r>
          </a:p>
          <a:p>
            <a:pPr marL="0" lvl="0" indent="0" algn="l" rtl="0">
              <a:spcBef>
                <a:spcPts val="0"/>
              </a:spcBef>
              <a:spcAft>
                <a:spcPts val="0"/>
              </a:spcAft>
              <a:buNone/>
            </a:pPr>
            <a:r>
              <a:rPr lang="en-US" dirty="0"/>
              <a:t>https://challengingbehavior.cbcs.usf.edu/</a:t>
            </a:r>
            <a:endParaRPr dirty="0"/>
          </a:p>
        </p:txBody>
      </p:sp>
      <p:sp>
        <p:nvSpPr>
          <p:cNvPr id="198" name="Google Shape;198;p2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126409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learners to complete the activity individually. Ask for volunteers to share their responses with the group.  </a:t>
            </a:r>
          </a:p>
        </p:txBody>
      </p:sp>
      <p:sp>
        <p:nvSpPr>
          <p:cNvPr id="4" name="Slide Number Placeholder 3"/>
          <p:cNvSpPr>
            <a:spLocks noGrp="1"/>
          </p:cNvSpPr>
          <p:nvPr>
            <p:ph type="sldNum" sz="quarter" idx="5"/>
          </p:nvPr>
        </p:nvSpPr>
        <p:spPr/>
        <p:txBody>
          <a:bodyPr/>
          <a:lstStyle/>
          <a:p>
            <a:fld id="{D571B207-F9F8-4919-A2C4-29751FD63841}" type="slidenum">
              <a:rPr lang="en-US" smtClean="0"/>
              <a:t>16</a:t>
            </a:fld>
            <a:endParaRPr lang="en-US" dirty="0"/>
          </a:p>
        </p:txBody>
      </p:sp>
    </p:spTree>
    <p:extLst>
      <p:ext uri="{BB962C8B-B14F-4D97-AF65-F5344CB8AC3E}">
        <p14:creationId xmlns:p14="http://schemas.microsoft.com/office/powerpoint/2010/main" val="19036340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4" name="Google Shape;74;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Reflective practice involves thinking about what we did and how our assumptions, values, and beliefs about children and families, and the intervention/instruction practices that we use have implications for outcomes for children and families.</a:t>
            </a:r>
            <a:endParaRPr dirty="0"/>
          </a:p>
        </p:txBody>
      </p:sp>
      <p:sp>
        <p:nvSpPr>
          <p:cNvPr id="75" name="Google Shape;75;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US" sz="1800" b="0" i="0" u="none" strike="noStrike" kern="1200" cap="none" spc="0" normalizeH="0" baseline="0" noProof="0">
                <a:ln>
                  <a:noFill/>
                </a:ln>
                <a:solidFill>
                  <a:srgbClr val="000000"/>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sz="18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2707985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8" name="Google Shape;88;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Ongoing reflective practice leads to reliance on research-based resources and increased self-awareness or self-efficacy and thus, examination of how our assumptions, values, and beliefs impact our interactions with children and families and to the use of effective EBPs.   </a:t>
            </a:r>
            <a:endParaRPr dirty="0"/>
          </a:p>
          <a:p>
            <a:pPr marL="0" lvl="0" indent="0" algn="l" rtl="0">
              <a:spcBef>
                <a:spcPts val="0"/>
              </a:spcBef>
              <a:spcAft>
                <a:spcPts val="0"/>
              </a:spcAft>
              <a:buNone/>
            </a:pPr>
            <a:endParaRPr dirty="0"/>
          </a:p>
        </p:txBody>
      </p:sp>
      <p:sp>
        <p:nvSpPr>
          <p:cNvPr id="89" name="Google Shape;89;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19</a:t>
            </a:fld>
            <a:endParaRPr dirty="0"/>
          </a:p>
        </p:txBody>
      </p:sp>
    </p:spTree>
    <p:extLst>
      <p:ext uri="{BB962C8B-B14F-4D97-AF65-F5344CB8AC3E}">
        <p14:creationId xmlns:p14="http://schemas.microsoft.com/office/powerpoint/2010/main" val="1491488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Reflective practice helps clarify what EI/ECSE professionals are doing and why they are using specific practices, and thus, that can then be conveyed to colleagues and families. Through reflective practice areas for professional growth are identified as well as strengths of the EI/ECSE professional. This leads to greater self-efficacy which we will discuss next.    </a:t>
            </a:r>
          </a:p>
        </p:txBody>
      </p:sp>
      <p:sp>
        <p:nvSpPr>
          <p:cNvPr id="4" name="Slide Number Placeholder 3"/>
          <p:cNvSpPr>
            <a:spLocks noGrp="1"/>
          </p:cNvSpPr>
          <p:nvPr>
            <p:ph type="sldNum" sz="quarter" idx="5"/>
          </p:nvPr>
        </p:nvSpPr>
        <p:spPr/>
        <p:txBody>
          <a:bodyPr/>
          <a:lstStyle/>
          <a:p>
            <a:fld id="{D571B207-F9F8-4919-A2C4-29751FD63841}" type="slidenum">
              <a:rPr lang="en-US" smtClean="0"/>
              <a:t>20</a:t>
            </a:fld>
            <a:endParaRPr lang="en-US" dirty="0"/>
          </a:p>
        </p:txBody>
      </p:sp>
    </p:spTree>
    <p:extLst>
      <p:ext uri="{BB962C8B-B14F-4D97-AF65-F5344CB8AC3E}">
        <p14:creationId xmlns:p14="http://schemas.microsoft.com/office/powerpoint/2010/main" val="42147144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2" name="Google Shape;102;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Strong self-efficacy is associated with higher levels of family engagement and better child outcomes. When practitioners are confident about their own use of evidence-based practices, family members appear to be more likely to engage with practitioners, ask questions, receive relevant information and feedback, and try out interventions with their own children.  When a practitioner is confident about her or his own role and efficacy, there is a greater likelihood that that person will be able to work with cross-disciplinary professionals in a responsive, problem-solving way. </a:t>
            </a:r>
          </a:p>
          <a:p>
            <a:pPr marL="0" lvl="0" indent="0" algn="l" rtl="0">
              <a:spcBef>
                <a:spcPts val="0"/>
              </a:spcBef>
              <a:spcAft>
                <a:spcPts val="0"/>
              </a:spcAft>
              <a:buNone/>
            </a:pPr>
            <a:endParaRPr lang="en-US" dirty="0"/>
          </a:p>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lvl="0" indent="0" algn="l" rtl="0">
              <a:spcBef>
                <a:spcPts val="0"/>
              </a:spcBef>
              <a:spcAft>
                <a:spcPts val="0"/>
              </a:spcAft>
              <a:buNone/>
            </a:pPr>
            <a:endParaRPr lang="en-US" dirty="0"/>
          </a:p>
        </p:txBody>
      </p:sp>
      <p:sp>
        <p:nvSpPr>
          <p:cNvPr id="103" name="Google Shape;103;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21</a:t>
            </a:fld>
            <a:endParaRPr dirty="0"/>
          </a:p>
        </p:txBody>
      </p:sp>
    </p:spTree>
    <p:extLst>
      <p:ext uri="{BB962C8B-B14F-4D97-AF65-F5344CB8AC3E}">
        <p14:creationId xmlns:p14="http://schemas.microsoft.com/office/powerpoint/2010/main" val="34634903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do we ensure that we are doing things differently? Reflective practice as an ongoing process can assist in doing things differently.</a:t>
            </a:r>
          </a:p>
        </p:txBody>
      </p:sp>
      <p:sp>
        <p:nvSpPr>
          <p:cNvPr id="4" name="Slide Number Placeholder 3"/>
          <p:cNvSpPr>
            <a:spLocks noGrp="1"/>
          </p:cNvSpPr>
          <p:nvPr>
            <p:ph type="sldNum" sz="quarter" idx="5"/>
          </p:nvPr>
        </p:nvSpPr>
        <p:spPr/>
        <p:txBody>
          <a:bodyPr/>
          <a:lstStyle/>
          <a:p>
            <a:fld id="{D571B207-F9F8-4919-A2C4-29751FD63841}" type="slidenum">
              <a:rPr lang="en-US" smtClean="0"/>
              <a:t>22</a:t>
            </a:fld>
            <a:endParaRPr lang="en-US" dirty="0"/>
          </a:p>
        </p:txBody>
      </p:sp>
    </p:spTree>
    <p:extLst>
      <p:ext uri="{BB962C8B-B14F-4D97-AF65-F5344CB8AC3E}">
        <p14:creationId xmlns:p14="http://schemas.microsoft.com/office/powerpoint/2010/main" val="3118695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200" b="0" i="0" u="none" strike="noStrike" kern="0" cap="none" spc="0" normalizeH="0" baseline="0" noProof="0" dirty="0">
                <a:ln>
                  <a:noFill/>
                </a:ln>
                <a:solidFill>
                  <a:srgbClr val="000000"/>
                </a:solidFill>
                <a:effectLst/>
                <a:uLnTx/>
                <a:uFillTx/>
                <a:latin typeface="Calibri"/>
                <a:ea typeface="Calibri"/>
                <a:cs typeface="Calibri"/>
                <a:sym typeface="Calibri"/>
              </a:rPr>
              <a:t>Ask participants to silently read Standard 7. Then, progress to the next slide.</a:t>
            </a:r>
          </a:p>
          <a:p>
            <a:endParaRPr lang="en-US" dirty="0"/>
          </a:p>
        </p:txBody>
      </p:sp>
      <p:sp>
        <p:nvSpPr>
          <p:cNvPr id="4" name="Slide Number Placeholder 3"/>
          <p:cNvSpPr>
            <a:spLocks noGrp="1"/>
          </p:cNvSpPr>
          <p:nvPr>
            <p:ph type="sldNum" sz="quarter" idx="5"/>
          </p:nvPr>
        </p:nvSpPr>
        <p:spPr/>
        <p:txBody>
          <a:bodyPr/>
          <a:lstStyle/>
          <a:p>
            <a:fld id="{D571B207-F9F8-4919-A2C4-29751FD63841}" type="slidenum">
              <a:rPr lang="en-US" smtClean="0"/>
              <a:t>2</a:t>
            </a:fld>
            <a:endParaRPr lang="en-US" dirty="0"/>
          </a:p>
        </p:txBody>
      </p:sp>
    </p:spTree>
    <p:extLst>
      <p:ext uri="{BB962C8B-B14F-4D97-AF65-F5344CB8AC3E}">
        <p14:creationId xmlns:p14="http://schemas.microsoft.com/office/powerpoint/2010/main" val="38060076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figure represents the ongoing reflective practice process that allows us to intentionally analyze what we have implemented and what we might need to do differently in the future. The steps in the process include:</a:t>
            </a:r>
          </a:p>
          <a:p>
            <a:endParaRPr lang="en-US" dirty="0"/>
          </a:p>
          <a:p>
            <a:pPr marL="228600" indent="-228600">
              <a:buAutoNum type="arabicPeriod"/>
            </a:pPr>
            <a:r>
              <a:rPr lang="en-US" dirty="0"/>
              <a:t>Description – An activity was implemented. And the EI/ECSE professional reflects on what happened.</a:t>
            </a:r>
          </a:p>
          <a:p>
            <a:pPr marL="228600" indent="-228600">
              <a:buAutoNum type="arabicPeriod"/>
            </a:pPr>
            <a:r>
              <a:rPr lang="en-US" dirty="0"/>
              <a:t>Feelings – What did the EI/ECSE professional think about what happened? It was a successful activity? How did they feel? They felt good about how it progressed?</a:t>
            </a:r>
          </a:p>
          <a:p>
            <a:pPr marL="228600" indent="-228600">
              <a:buAutoNum type="arabicPeriod"/>
            </a:pPr>
            <a:r>
              <a:rPr lang="en-US" dirty="0"/>
              <a:t>Evaluation – What seemed to work well in the activity? Be effective? What did not seem to work? Was not effective?</a:t>
            </a:r>
          </a:p>
          <a:p>
            <a:pPr marL="228600" indent="-228600">
              <a:buAutoNum type="arabicPeriod"/>
            </a:pPr>
            <a:r>
              <a:rPr lang="en-US" dirty="0"/>
              <a:t>Analysis – For those aspects of the activity (practices, strategies), what could I do differently based on research, standards, etc.? </a:t>
            </a:r>
          </a:p>
          <a:p>
            <a:pPr marL="228600" indent="-228600">
              <a:buAutoNum type="arabicPeriod"/>
            </a:pPr>
            <a:r>
              <a:rPr lang="en-US" dirty="0"/>
              <a:t>Conclusion – Choose one of the EBPs and provide a rationale as to why that EBP is chosen.</a:t>
            </a:r>
          </a:p>
          <a:p>
            <a:pPr marL="228600" indent="-228600">
              <a:buAutoNum type="arabicPeriod"/>
            </a:pPr>
            <a:r>
              <a:rPr lang="en-US" dirty="0"/>
              <a:t>Action Plan – Include that practice in the next activity plan and then, continue with the process.        </a:t>
            </a:r>
          </a:p>
        </p:txBody>
      </p:sp>
      <p:sp>
        <p:nvSpPr>
          <p:cNvPr id="4" name="Slide Number Placeholder 3"/>
          <p:cNvSpPr>
            <a:spLocks noGrp="1"/>
          </p:cNvSpPr>
          <p:nvPr>
            <p:ph type="sldNum" sz="quarter" idx="5"/>
          </p:nvPr>
        </p:nvSpPr>
        <p:spPr/>
        <p:txBody>
          <a:bodyPr/>
          <a:lstStyle/>
          <a:p>
            <a:fld id="{D571B207-F9F8-4919-A2C4-29751FD63841}" type="slidenum">
              <a:rPr lang="en-US" smtClean="0"/>
              <a:t>23</a:t>
            </a:fld>
            <a:endParaRPr lang="en-US" dirty="0"/>
          </a:p>
        </p:txBody>
      </p:sp>
    </p:spTree>
    <p:extLst>
      <p:ext uri="{BB962C8B-B14F-4D97-AF65-F5344CB8AC3E}">
        <p14:creationId xmlns:p14="http://schemas.microsoft.com/office/powerpoint/2010/main" val="29417267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1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1" name="Google Shape;171;p1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These are some of the resources that you might choose to use in identifying practices at the analysis step of the reflective practice process.</a:t>
            </a:r>
          </a:p>
          <a:p>
            <a:pPr marL="0" lvl="0" indent="0" algn="l" rtl="0">
              <a:spcBef>
                <a:spcPts val="0"/>
              </a:spcBef>
              <a:spcAft>
                <a:spcPts val="0"/>
              </a:spcAft>
              <a:buNone/>
            </a:pPr>
            <a:r>
              <a:rPr lang="en-US" dirty="0"/>
              <a:t> </a:t>
            </a:r>
          </a:p>
          <a:p>
            <a:pPr marL="0" lvl="0" indent="0" algn="l" rtl="0">
              <a:spcBef>
                <a:spcPts val="0"/>
              </a:spcBef>
              <a:spcAft>
                <a:spcPts val="0"/>
              </a:spcAft>
              <a:buNone/>
            </a:pPr>
            <a:r>
              <a:rPr lang="en-US" dirty="0"/>
              <a:t>https://www.dec-sped.org/copy-of-pps-home</a:t>
            </a:r>
          </a:p>
          <a:p>
            <a:pPr marL="0" lvl="0" indent="0" algn="l" rtl="0">
              <a:spcBef>
                <a:spcPts val="0"/>
              </a:spcBef>
              <a:spcAft>
                <a:spcPts val="0"/>
              </a:spcAft>
              <a:buNone/>
            </a:pPr>
            <a:r>
              <a:rPr lang="en-US" dirty="0"/>
              <a:t>https://ecpcta.org/cross-disciplinary-competencies/</a:t>
            </a:r>
          </a:p>
          <a:p>
            <a:pPr marL="0" lvl="0" indent="0" algn="l" rtl="0">
              <a:spcBef>
                <a:spcPts val="0"/>
              </a:spcBef>
              <a:spcAft>
                <a:spcPts val="0"/>
              </a:spcAft>
              <a:buNone/>
            </a:pPr>
            <a:r>
              <a:rPr lang="en-US" dirty="0"/>
              <a:t>https://divisionearlychildhood.egnyte.com/dl/b3QfKC3jsp/?</a:t>
            </a:r>
          </a:p>
          <a:p>
            <a:pPr marL="0" lvl="0" indent="0" algn="l" rtl="0">
              <a:spcBef>
                <a:spcPts val="0"/>
              </a:spcBef>
              <a:spcAft>
                <a:spcPts val="0"/>
              </a:spcAft>
              <a:buNone/>
            </a:pPr>
            <a:endParaRPr lang="en-US" dirty="0"/>
          </a:p>
          <a:p>
            <a:pPr marL="0" lvl="0" indent="0" algn="l" rtl="0">
              <a:spcBef>
                <a:spcPts val="0"/>
              </a:spcBef>
              <a:spcAft>
                <a:spcPts val="0"/>
              </a:spcAft>
              <a:buNone/>
            </a:pPr>
            <a:endParaRPr lang="en-US" dirty="0"/>
          </a:p>
          <a:p>
            <a:pPr marL="0" lvl="0" indent="0" algn="l" rtl="0">
              <a:spcBef>
                <a:spcPts val="0"/>
              </a:spcBef>
              <a:spcAft>
                <a:spcPts val="0"/>
              </a:spcAft>
              <a:buNone/>
            </a:pPr>
            <a:endParaRPr lang="en-US" dirty="0"/>
          </a:p>
          <a:p>
            <a:pPr marL="0" lvl="0" indent="0" algn="l" rtl="0">
              <a:spcBef>
                <a:spcPts val="0"/>
              </a:spcBef>
              <a:spcAft>
                <a:spcPts val="0"/>
              </a:spcAft>
              <a:buNone/>
            </a:pPr>
            <a:r>
              <a:rPr lang="en-US" dirty="0"/>
              <a:t>https://www.dec-sped.org/ei-ecse-standards</a:t>
            </a:r>
            <a:endParaRPr dirty="0"/>
          </a:p>
          <a:p>
            <a:pPr marL="0" lvl="0" indent="0" algn="l" rtl="0">
              <a:spcBef>
                <a:spcPts val="0"/>
              </a:spcBef>
              <a:spcAft>
                <a:spcPts val="0"/>
              </a:spcAft>
              <a:buNone/>
            </a:pPr>
            <a:r>
              <a:rPr lang="en-US" u="sng" dirty="0">
                <a:solidFill>
                  <a:schemeClr val="hlink"/>
                </a:solidFill>
                <a:hlinkClick r:id="rId3"/>
              </a:rPr>
              <a:t>Official DEC 2014 Recommended Practices with Examples.pdf (egnyte.com)</a:t>
            </a:r>
            <a:endParaRPr dirty="0"/>
          </a:p>
          <a:p>
            <a:pPr marL="0" lvl="0" indent="0" algn="l" rtl="0">
              <a:spcBef>
                <a:spcPts val="0"/>
              </a:spcBef>
              <a:spcAft>
                <a:spcPts val="0"/>
              </a:spcAft>
              <a:buNone/>
            </a:pPr>
            <a:r>
              <a:rPr lang="en-US" dirty="0"/>
              <a:t>https://ectacenter.org/decrp/</a:t>
            </a:r>
            <a:endParaRPr dirty="0"/>
          </a:p>
          <a:p>
            <a:pPr marL="0" lvl="0" indent="0" algn="l" rtl="0">
              <a:spcBef>
                <a:spcPts val="0"/>
              </a:spcBef>
              <a:spcAft>
                <a:spcPts val="0"/>
              </a:spcAft>
              <a:buNone/>
            </a:pPr>
            <a:r>
              <a:rPr lang="en-US" dirty="0"/>
              <a:t>https://afirm.fpg.unc.edu/learn-affirm</a:t>
            </a:r>
            <a:endParaRPr dirty="0"/>
          </a:p>
          <a:p>
            <a:pPr marL="0" lvl="0" indent="0" algn="l" rtl="0">
              <a:spcBef>
                <a:spcPts val="0"/>
              </a:spcBef>
              <a:spcAft>
                <a:spcPts val="0"/>
              </a:spcAft>
              <a:buNone/>
            </a:pPr>
            <a:endParaRPr dirty="0"/>
          </a:p>
        </p:txBody>
      </p:sp>
      <p:sp>
        <p:nvSpPr>
          <p:cNvPr id="172" name="Google Shape;172;p1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24</a:t>
            </a:fld>
            <a:endParaRPr dirty="0"/>
          </a:p>
        </p:txBody>
      </p:sp>
    </p:spTree>
    <p:extLst>
      <p:ext uri="{BB962C8B-B14F-4D97-AF65-F5344CB8AC3E}">
        <p14:creationId xmlns:p14="http://schemas.microsoft.com/office/powerpoint/2010/main" val="42171566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1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4" name="Google Shape;164;p1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Introduce the video. Jaime, a speech-language pathologist, and BJ, her supervisor, illustrate how they use video as a foundation for reflective supervision. BJ and Jaime review and reflect on a video that Jaime shared of a virtual home visit to better support Jaime’s coaching practices.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Ask learners to watch the video and consider each of the six questions in the ongoing reflective process as they watch the video. In small groups, ask learners to discuss their responses to the questions. Then, share in the large group.</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https://www.youtube.com/watch?v=JER__EAu-Vg&amp;ab_channel=OhioDevelopmentalDisabilitiesCouncil</a:t>
            </a:r>
          </a:p>
          <a:p>
            <a:pPr marL="0" lvl="0" indent="0" algn="l" rtl="0">
              <a:spcBef>
                <a:spcPts val="0"/>
              </a:spcBef>
              <a:spcAft>
                <a:spcPts val="0"/>
              </a:spcAft>
              <a:buNone/>
            </a:pPr>
            <a:endParaRPr dirty="0"/>
          </a:p>
        </p:txBody>
      </p:sp>
      <p:sp>
        <p:nvSpPr>
          <p:cNvPr id="165" name="Google Shape;165;p1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25</a:t>
            </a:fld>
            <a:endParaRPr dirty="0"/>
          </a:p>
        </p:txBody>
      </p:sp>
    </p:spTree>
    <p:extLst>
      <p:ext uri="{BB962C8B-B14F-4D97-AF65-F5344CB8AC3E}">
        <p14:creationId xmlns:p14="http://schemas.microsoft.com/office/powerpoint/2010/main" val="34338674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Through reflective practice, learners will have identified areas for professional growth. Areas for professional growth may also be identified through a self-assessment of application of the EI/ECSE Standards and feedback from colleagues and/or administrators based on their observations in home and/or classroom settings.  A professional growth plan (PGP) will then be developed for these professional growth areas.</a:t>
            </a:r>
          </a:p>
        </p:txBody>
      </p:sp>
      <p:sp>
        <p:nvSpPr>
          <p:cNvPr id="4" name="Slide Number Placeholder 3"/>
          <p:cNvSpPr>
            <a:spLocks noGrp="1"/>
          </p:cNvSpPr>
          <p:nvPr>
            <p:ph type="sldNum" sz="quarter" idx="5"/>
          </p:nvPr>
        </p:nvSpPr>
        <p:spPr/>
        <p:txBody>
          <a:bodyPr/>
          <a:lstStyle/>
          <a:p>
            <a:fld id="{D571B207-F9F8-4919-A2C4-29751FD63841}" type="slidenum">
              <a:rPr lang="en-US" smtClean="0"/>
              <a:t>26</a:t>
            </a:fld>
            <a:endParaRPr lang="en-US" dirty="0"/>
          </a:p>
        </p:txBody>
      </p:sp>
    </p:spTree>
    <p:extLst>
      <p:ext uri="{BB962C8B-B14F-4D97-AF65-F5344CB8AC3E}">
        <p14:creationId xmlns:p14="http://schemas.microsoft.com/office/powerpoint/2010/main" val="3798746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video discusses developing a career plan when looking for a new job. We are using the video today to think about how to develop goals for your Professional Growth Plan. The characteristics of goals as discussed in the video provides guidance for developing the PGP goals.  </a:t>
            </a:r>
          </a:p>
        </p:txBody>
      </p:sp>
      <p:sp>
        <p:nvSpPr>
          <p:cNvPr id="4" name="Slide Number Placeholder 3"/>
          <p:cNvSpPr>
            <a:spLocks noGrp="1"/>
          </p:cNvSpPr>
          <p:nvPr>
            <p:ph type="sldNum" sz="quarter" idx="5"/>
          </p:nvPr>
        </p:nvSpPr>
        <p:spPr/>
        <p:txBody>
          <a:bodyPr/>
          <a:lstStyle/>
          <a:p>
            <a:fld id="{D571B207-F9F8-4919-A2C4-29751FD63841}" type="slidenum">
              <a:rPr lang="en-US" smtClean="0"/>
              <a:t>28</a:t>
            </a:fld>
            <a:endParaRPr lang="en-US" dirty="0"/>
          </a:p>
        </p:txBody>
      </p:sp>
    </p:spTree>
    <p:extLst>
      <p:ext uri="{BB962C8B-B14F-4D97-AF65-F5344CB8AC3E}">
        <p14:creationId xmlns:p14="http://schemas.microsoft.com/office/powerpoint/2010/main" val="2392034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watching the video, ask learners to think about their current role and identify an area for professional growth. For that area of professional growth, write one goal using the S.M.A.R.T. characteristics for goals and be prepared to share the goal with the group. Ask other group members to give feedback on the SMART features of the goal.    </a:t>
            </a:r>
          </a:p>
        </p:txBody>
      </p:sp>
      <p:sp>
        <p:nvSpPr>
          <p:cNvPr id="4" name="Slide Number Placeholder 3"/>
          <p:cNvSpPr>
            <a:spLocks noGrp="1"/>
          </p:cNvSpPr>
          <p:nvPr>
            <p:ph type="sldNum" sz="quarter" idx="5"/>
          </p:nvPr>
        </p:nvSpPr>
        <p:spPr/>
        <p:txBody>
          <a:bodyPr/>
          <a:lstStyle/>
          <a:p>
            <a:fld id="{D571B207-F9F8-4919-A2C4-29751FD63841}" type="slidenum">
              <a:rPr lang="en-US" smtClean="0"/>
              <a:t>29</a:t>
            </a:fld>
            <a:endParaRPr lang="en-US" dirty="0"/>
          </a:p>
        </p:txBody>
      </p:sp>
    </p:spTree>
    <p:extLst>
      <p:ext uri="{BB962C8B-B14F-4D97-AF65-F5344CB8AC3E}">
        <p14:creationId xmlns:p14="http://schemas.microsoft.com/office/powerpoint/2010/main" val="60907284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71B207-F9F8-4919-A2C4-29751FD63841}" type="slidenum">
              <a:rPr lang="en-US" smtClean="0"/>
              <a:t>30</a:t>
            </a:fld>
            <a:endParaRPr lang="en-US" dirty="0"/>
          </a:p>
        </p:txBody>
      </p:sp>
    </p:spTree>
    <p:extLst>
      <p:ext uri="{BB962C8B-B14F-4D97-AF65-F5344CB8AC3E}">
        <p14:creationId xmlns:p14="http://schemas.microsoft.com/office/powerpoint/2010/main" val="11618706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Calibri"/>
                <a:ea typeface="Calibri"/>
                <a:cs typeface="Calibri"/>
                <a:sym typeface="Calibri"/>
              </a:rPr>
              <a:t>Today, we will focus on component 7.2 for Standard 7. Then, r</a:t>
            </a:r>
            <a:r>
              <a:rPr kumimoji="0" lang="en-US" sz="1200" b="0" i="0" u="none" strike="noStrike" kern="1200" cap="none" spc="0" normalizeH="0" baseline="0" noProof="0" dirty="0">
                <a:ln>
                  <a:noFill/>
                </a:ln>
                <a:solidFill>
                  <a:prstClr val="black"/>
                </a:solidFill>
                <a:effectLst/>
                <a:uLnTx/>
                <a:uFillTx/>
                <a:latin typeface="Calibri" panose="020F0502020204030204"/>
                <a:ea typeface="Calibri"/>
                <a:cs typeface="Calibri"/>
                <a:sym typeface="Calibri"/>
              </a:rPr>
              <a:t>ead component 7.2 aloud to the group.</a:t>
            </a:r>
          </a:p>
          <a:p>
            <a:endParaRPr lang="en-US" dirty="0"/>
          </a:p>
        </p:txBody>
      </p:sp>
      <p:sp>
        <p:nvSpPr>
          <p:cNvPr id="4" name="Slide Number Placeholder 3"/>
          <p:cNvSpPr>
            <a:spLocks noGrp="1"/>
          </p:cNvSpPr>
          <p:nvPr>
            <p:ph type="sldNum" sz="quarter" idx="5"/>
          </p:nvPr>
        </p:nvSpPr>
        <p:spPr/>
        <p:txBody>
          <a:bodyPr/>
          <a:lstStyle/>
          <a:p>
            <a:fld id="{D571B207-F9F8-4919-A2C4-29751FD63841}" type="slidenum">
              <a:rPr lang="en-US" smtClean="0"/>
              <a:t>3</a:t>
            </a:fld>
            <a:endParaRPr lang="en-US" dirty="0"/>
          </a:p>
        </p:txBody>
      </p:sp>
    </p:spTree>
    <p:extLst>
      <p:ext uri="{BB962C8B-B14F-4D97-AF65-F5344CB8AC3E}">
        <p14:creationId xmlns:p14="http://schemas.microsoft.com/office/powerpoint/2010/main" val="23464192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71B207-F9F8-4919-A2C4-29751FD63841}" type="slidenum">
              <a:rPr lang="en-US" smtClean="0"/>
              <a:t>4</a:t>
            </a:fld>
            <a:endParaRPr lang="en-US" dirty="0"/>
          </a:p>
        </p:txBody>
      </p:sp>
    </p:spTree>
    <p:extLst>
      <p:ext uri="{BB962C8B-B14F-4D97-AF65-F5344CB8AC3E}">
        <p14:creationId xmlns:p14="http://schemas.microsoft.com/office/powerpoint/2010/main" val="26604139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now discuss evidence-based practices (EBPs) – what we mean by EBPs, how we use them in EI/ECSE settings, and resources to support the use of EBPs.</a:t>
            </a:r>
          </a:p>
        </p:txBody>
      </p:sp>
      <p:sp>
        <p:nvSpPr>
          <p:cNvPr id="4" name="Slide Number Placeholder 3"/>
          <p:cNvSpPr>
            <a:spLocks noGrp="1"/>
          </p:cNvSpPr>
          <p:nvPr>
            <p:ph type="sldNum" sz="quarter" idx="5"/>
          </p:nvPr>
        </p:nvSpPr>
        <p:spPr/>
        <p:txBody>
          <a:bodyPr/>
          <a:lstStyle/>
          <a:p>
            <a:fld id="{D571B207-F9F8-4919-A2C4-29751FD63841}" type="slidenum">
              <a:rPr lang="en-US" smtClean="0"/>
              <a:t>5</a:t>
            </a:fld>
            <a:endParaRPr lang="en-US" dirty="0"/>
          </a:p>
        </p:txBody>
      </p:sp>
    </p:spTree>
    <p:extLst>
      <p:ext uri="{BB962C8B-B14F-4D97-AF65-F5344CB8AC3E}">
        <p14:creationId xmlns:p14="http://schemas.microsoft.com/office/powerpoint/2010/main" val="41598828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EI/ECSE, we use evidence-based practices (EBPs) to ensure that we are designing the learning environment and implementing effective assessment, intervention, and instruction to result in positive outcomes for children and families. The EBPs should be implemented in the same way and across settings with fidelity (I.e., implemented in the manner that they were intended to be implemented) by different EI/ECSE professionals. These may be discrete practices, such as using verbal prompts, or a combination of practices referred to as </a:t>
            </a:r>
            <a:r>
              <a:rPr lang="en-US" i="1" dirty="0"/>
              <a:t>least prompts</a:t>
            </a:r>
            <a:r>
              <a:rPr lang="en-US" dirty="0"/>
              <a:t>.       </a:t>
            </a:r>
          </a:p>
        </p:txBody>
      </p:sp>
      <p:sp>
        <p:nvSpPr>
          <p:cNvPr id="4" name="Slide Number Placeholder 3"/>
          <p:cNvSpPr>
            <a:spLocks noGrp="1"/>
          </p:cNvSpPr>
          <p:nvPr>
            <p:ph type="sldNum" sz="quarter" idx="5"/>
          </p:nvPr>
        </p:nvSpPr>
        <p:spPr/>
        <p:txBody>
          <a:bodyPr/>
          <a:lstStyle/>
          <a:p>
            <a:fld id="{D571B207-F9F8-4919-A2C4-29751FD63841}" type="slidenum">
              <a:rPr lang="en-US" smtClean="0"/>
              <a:t>8</a:t>
            </a:fld>
            <a:endParaRPr lang="en-US" dirty="0"/>
          </a:p>
        </p:txBody>
      </p:sp>
    </p:spTree>
    <p:extLst>
      <p:ext uri="{BB962C8B-B14F-4D97-AF65-F5344CB8AC3E}">
        <p14:creationId xmlns:p14="http://schemas.microsoft.com/office/powerpoint/2010/main" val="38823202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identifying, implementing, and evaluating the use of a specific EBP,  we can use the following process that includes these steps.</a:t>
            </a:r>
          </a:p>
          <a:p>
            <a:endParaRPr lang="en-US" dirty="0"/>
          </a:p>
          <a:p>
            <a:r>
              <a:rPr lang="en-US" dirty="0"/>
              <a:t>1. Identify the skill or behavior that is included in the child’s goal/outcome.</a:t>
            </a:r>
          </a:p>
          <a:p>
            <a:r>
              <a:rPr lang="en-US" dirty="0"/>
              <a:t>2. Consider the characteristics of the setting that may influence the EBP to be selected. For example, in a home setting what toys/materials are available to use in implementing the practice. What are the interests/preferences of the child? What are the families’ priorities, including preferences for integrating practices into daily routines. The first two considerations could also be applied to center-based settings.</a:t>
            </a:r>
          </a:p>
          <a:p>
            <a:r>
              <a:rPr lang="en-US" dirty="0"/>
              <a:t>3. Based on the skill and environmental factors, what EBP seems to be the most appropriate to implement. </a:t>
            </a:r>
          </a:p>
          <a:p>
            <a:r>
              <a:rPr lang="en-US" dirty="0"/>
              <a:t>4. Include the EBP in session plans for home settings and lesson plans for center-based settings.</a:t>
            </a:r>
          </a:p>
          <a:p>
            <a:r>
              <a:rPr lang="en-US" dirty="0"/>
              <a:t>5. Implement the plan and collect progress data.</a:t>
            </a:r>
          </a:p>
          <a:p>
            <a:r>
              <a:rPr lang="en-US" dirty="0"/>
              <a:t>6. Analyze the data and reflect on what it means in terms of next steps in intervention/instruction.     </a:t>
            </a:r>
          </a:p>
        </p:txBody>
      </p:sp>
      <p:sp>
        <p:nvSpPr>
          <p:cNvPr id="4" name="Slide Number Placeholder 3"/>
          <p:cNvSpPr>
            <a:spLocks noGrp="1"/>
          </p:cNvSpPr>
          <p:nvPr>
            <p:ph type="sldNum" sz="quarter" idx="5"/>
          </p:nvPr>
        </p:nvSpPr>
        <p:spPr/>
        <p:txBody>
          <a:bodyPr/>
          <a:lstStyle/>
          <a:p>
            <a:fld id="{D571B207-F9F8-4919-A2C4-29751FD63841}" type="slidenum">
              <a:rPr lang="en-US" smtClean="0"/>
              <a:t>9</a:t>
            </a:fld>
            <a:endParaRPr lang="en-US" dirty="0"/>
          </a:p>
        </p:txBody>
      </p:sp>
    </p:spTree>
    <p:extLst>
      <p:ext uri="{BB962C8B-B14F-4D97-AF65-F5344CB8AC3E}">
        <p14:creationId xmlns:p14="http://schemas.microsoft.com/office/powerpoint/2010/main" val="9901282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The DEC Recommended Practices (RPs) (2014) are based on research and the professional wisdom and experience of the field. They serve as an important resource for both families and professionals when identifying EBPs to incorporate into individualized plans. </a:t>
            </a:r>
            <a:endParaRPr dirty="0"/>
          </a:p>
        </p:txBody>
      </p:sp>
      <p:sp>
        <p:nvSpPr>
          <p:cNvPr id="145" name="Google Shape;145;p1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06556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DEC RPs (2014) include 8 topic areas with a range of 2-14 practices within each topic area. This table identifies the 8 topic areas included in the RPs, the number of practices for each area, and an example of one of the practices for each </a:t>
            </a:r>
          </a:p>
          <a:p>
            <a:r>
              <a:rPr lang="en-US" dirty="0"/>
              <a:t>topic area. The practices for each topic area can be found at https://www.dec-sped.org/dec-recommended-practices.</a:t>
            </a:r>
          </a:p>
          <a:p>
            <a:endParaRPr lang="en-US" dirty="0"/>
          </a:p>
        </p:txBody>
      </p:sp>
      <p:sp>
        <p:nvSpPr>
          <p:cNvPr id="4" name="Slide Number Placeholder 3"/>
          <p:cNvSpPr>
            <a:spLocks noGrp="1"/>
          </p:cNvSpPr>
          <p:nvPr>
            <p:ph type="sldNum" sz="quarter" idx="5"/>
          </p:nvPr>
        </p:nvSpPr>
        <p:spPr/>
        <p:txBody>
          <a:bodyPr/>
          <a:lstStyle/>
          <a:p>
            <a:fld id="{D571B207-F9F8-4919-A2C4-29751FD63841}" type="slidenum">
              <a:rPr lang="en-US" smtClean="0"/>
              <a:t>11</a:t>
            </a:fld>
            <a:endParaRPr lang="en-US" dirty="0"/>
          </a:p>
        </p:txBody>
      </p:sp>
    </p:spTree>
    <p:extLst>
      <p:ext uri="{BB962C8B-B14F-4D97-AF65-F5344CB8AC3E}">
        <p14:creationId xmlns:p14="http://schemas.microsoft.com/office/powerpoint/2010/main" val="37563739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122363"/>
            <a:ext cx="7772400" cy="2387600"/>
          </a:xfrm>
        </p:spPr>
        <p:txBody>
          <a:bodyPr anchor="b"/>
          <a:lstStyle>
            <a:lvl1pPr algn="ctr">
              <a:defRPr sz="6000" b="1">
                <a:solidFill>
                  <a:srgbClr val="121F88"/>
                </a:solidFill>
                <a:latin typeface="+mn-lt"/>
              </a:defRPr>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966758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lvl1pPr>
              <a:defRPr b="1">
                <a:solidFill>
                  <a:srgbClr val="121F88"/>
                </a:solidFill>
                <a:latin typeface="+mn-lt"/>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708825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122363"/>
            <a:ext cx="7772400" cy="2387600"/>
          </a:xfrm>
        </p:spPr>
        <p:txBody>
          <a:bodyPr anchor="b"/>
          <a:lstStyle>
            <a:lvl1pPr algn="ctr">
              <a:defRPr sz="6000" b="1">
                <a:solidFill>
                  <a:srgbClr val="121F88"/>
                </a:solidFill>
                <a:latin typeface="+mn-lt"/>
              </a:defRPr>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2626985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61330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b="1">
                <a:solidFill>
                  <a:srgbClr val="121F88"/>
                </a:solidFill>
                <a:latin typeface="+mn-lt"/>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4828984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
        <p:nvSpPr>
          <p:cNvPr id="3" name="Content Placeholder 2"/>
          <p:cNvSpPr>
            <a:spLocks noGrp="1"/>
          </p:cNvSpPr>
          <p:nvPr>
            <p:ph sz="half" idx="1"/>
          </p:nvPr>
        </p:nvSpPr>
        <p:spPr>
          <a:xfrm>
            <a:off x="628650" y="2743199"/>
            <a:ext cx="3886200" cy="3433763"/>
          </a:xfrm>
          <a:solidFill>
            <a:srgbClr val="8FAFCF"/>
          </a:solidFill>
        </p:spPr>
        <p:txBody>
          <a:bodyPr/>
          <a:lstStyle>
            <a:lvl1pPr>
              <a:defRPr sz="2400"/>
            </a:lvl1pPr>
            <a:lvl2pPr>
              <a:defRPr sz="2000"/>
            </a:lvl2pPr>
            <a:lvl3pPr>
              <a:defRPr sz="1800"/>
            </a:lvl3pPr>
            <a:lvl4pPr>
              <a:defRPr sz="1600"/>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Content Placeholder 2"/>
          <p:cNvSpPr>
            <a:spLocks noGrp="1"/>
          </p:cNvSpPr>
          <p:nvPr>
            <p:ph sz="half" idx="10" hasCustomPrompt="1"/>
          </p:nvPr>
        </p:nvSpPr>
        <p:spPr>
          <a:xfrm>
            <a:off x="628650" y="1998955"/>
            <a:ext cx="3886200" cy="628836"/>
          </a:xfrm>
          <a:solidFill>
            <a:srgbClr val="1B2246"/>
          </a:solidFill>
          <a:ln w="38100">
            <a:solidFill>
              <a:srgbClr val="8FAFCF"/>
            </a:solidFill>
          </a:ln>
        </p:spPr>
        <p:txBody>
          <a:bodyPr anchor="ctr">
            <a:normAutofit/>
          </a:bodyPr>
          <a:lstStyle>
            <a:lvl1pPr marL="0" indent="0">
              <a:buNone/>
              <a:defRPr sz="2400" b="1">
                <a:solidFill>
                  <a:schemeClr val="bg1"/>
                </a:solidFill>
              </a:defRPr>
            </a:lvl1pPr>
          </a:lstStyle>
          <a:p>
            <a:pPr lvl="0"/>
            <a:r>
              <a:rPr lang="en-US" dirty="0"/>
              <a:t>EDIT MASTER TEXT STYLES</a:t>
            </a:r>
          </a:p>
        </p:txBody>
      </p:sp>
      <p:sp>
        <p:nvSpPr>
          <p:cNvPr id="6" name="Content Placeholder 2"/>
          <p:cNvSpPr>
            <a:spLocks noGrp="1"/>
          </p:cNvSpPr>
          <p:nvPr>
            <p:ph sz="half" idx="11"/>
          </p:nvPr>
        </p:nvSpPr>
        <p:spPr>
          <a:xfrm>
            <a:off x="4629150" y="2743199"/>
            <a:ext cx="3886200" cy="3433763"/>
          </a:xfrm>
          <a:solidFill>
            <a:srgbClr val="FF9797"/>
          </a:solidFill>
        </p:spPr>
        <p:txBody>
          <a:bodyPr/>
          <a:lstStyle>
            <a:lvl1pPr>
              <a:defRPr sz="2400"/>
            </a:lvl1pPr>
            <a:lvl2pPr>
              <a:defRPr sz="2000"/>
            </a:lvl2pPr>
            <a:lvl3pPr>
              <a:defRPr sz="1800"/>
            </a:lvl3pPr>
            <a:lvl4pPr>
              <a:defRPr sz="1600"/>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2"/>
          <p:cNvSpPr>
            <a:spLocks noGrp="1"/>
          </p:cNvSpPr>
          <p:nvPr>
            <p:ph sz="half" idx="12" hasCustomPrompt="1"/>
          </p:nvPr>
        </p:nvSpPr>
        <p:spPr>
          <a:xfrm>
            <a:off x="4629150" y="1998955"/>
            <a:ext cx="3886200" cy="628836"/>
          </a:xfrm>
          <a:solidFill>
            <a:srgbClr val="C00000"/>
          </a:solidFill>
          <a:ln w="38100">
            <a:solidFill>
              <a:srgbClr val="FF9797"/>
            </a:solidFill>
          </a:ln>
        </p:spPr>
        <p:txBody>
          <a:bodyPr anchor="ctr">
            <a:normAutofit/>
          </a:bodyPr>
          <a:lstStyle>
            <a:lvl1pPr marL="0" indent="0">
              <a:buNone/>
              <a:defRPr sz="2400" b="1">
                <a:solidFill>
                  <a:schemeClr val="bg1"/>
                </a:solidFill>
              </a:defRPr>
            </a:lvl1pPr>
          </a:lstStyle>
          <a:p>
            <a:pPr lvl="0"/>
            <a:r>
              <a:rPr lang="en-US" dirty="0"/>
              <a:t>EDIT MASTER TEXT STYLES</a:t>
            </a:r>
          </a:p>
        </p:txBody>
      </p:sp>
    </p:spTree>
    <p:extLst>
      <p:ext uri="{BB962C8B-B14F-4D97-AF65-F5344CB8AC3E}">
        <p14:creationId xmlns:p14="http://schemas.microsoft.com/office/powerpoint/2010/main" val="9450844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Tree>
    <p:extLst>
      <p:ext uri="{BB962C8B-B14F-4D97-AF65-F5344CB8AC3E}">
        <p14:creationId xmlns:p14="http://schemas.microsoft.com/office/powerpoint/2010/main" val="38975170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91631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b="1">
                <a:solidFill>
                  <a:srgbClr val="121F88"/>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1328304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b="1">
                <a:solidFill>
                  <a:srgbClr val="002060"/>
                </a:solidFill>
                <a:latin typeface="+mn-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5713501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62046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163577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lvl1pPr>
              <a:defRPr b="1">
                <a:solidFill>
                  <a:srgbClr val="121F88"/>
                </a:solidFill>
                <a:latin typeface="+mn-lt"/>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02788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627135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3" name="TextBox 1">
            <a:extLst>
              <a:ext uri="{FF2B5EF4-FFF2-40B4-BE49-F238E27FC236}">
                <a16:creationId xmlns:a16="http://schemas.microsoft.com/office/drawing/2014/main" id="{7CE2EEB1-CC6B-6902-DB72-19CE0E1A475C}"/>
              </a:ext>
            </a:extLst>
          </p:cNvPr>
          <p:cNvSpPr txBox="1"/>
          <p:nvPr userDrawn="1"/>
        </p:nvSpPr>
        <p:spPr>
          <a:xfrm>
            <a:off x="178068" y="2152657"/>
            <a:ext cx="8787865" cy="2552686"/>
          </a:xfrm>
          <a:prstGeom prst="rect">
            <a:avLst/>
          </a:prstGeom>
          <a:noFill/>
        </p:spPr>
        <p:txBody>
          <a:bodyPr wrap="squar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This is a product of the Early Childhood Personnel Center (ECPC) awarded to the University of Connecticut Center for Excellence in Developmental Disabilities and was made possible by Cooperative Agreement #H325B170008 which is funded by the U.S. Department of Education, Office of Special Education Programs. However, the content does not necessarily represent the policy of the Department of Education, and you should not assume endorsement by the Federal Government. University of Connecticut Center for Excellence in Developmental Disabilities Education, Research and Service© 2022. All rights reserved. </a:t>
            </a:r>
          </a:p>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263 Farmington Avenue, Farmington, CT 06030-6222 • 860.679.1500 • infoucedd@uchc.edu</a:t>
            </a:r>
          </a:p>
        </p:txBody>
      </p:sp>
    </p:spTree>
    <p:extLst>
      <p:ext uri="{BB962C8B-B14F-4D97-AF65-F5344CB8AC3E}">
        <p14:creationId xmlns:p14="http://schemas.microsoft.com/office/powerpoint/2010/main" val="566860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b="1">
                <a:solidFill>
                  <a:srgbClr val="121F88"/>
                </a:solidFill>
                <a:latin typeface="+mn-lt"/>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094497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
        <p:nvSpPr>
          <p:cNvPr id="3" name="Content Placeholder 2"/>
          <p:cNvSpPr>
            <a:spLocks noGrp="1"/>
          </p:cNvSpPr>
          <p:nvPr>
            <p:ph sz="half" idx="1"/>
          </p:nvPr>
        </p:nvSpPr>
        <p:spPr>
          <a:xfrm>
            <a:off x="628650" y="2743199"/>
            <a:ext cx="3886200" cy="3433763"/>
          </a:xfrm>
          <a:solidFill>
            <a:srgbClr val="8FAFCF"/>
          </a:solidFill>
        </p:spPr>
        <p:txBody>
          <a:bodyPr/>
          <a:lstStyle>
            <a:lvl1pPr>
              <a:defRPr sz="2400"/>
            </a:lvl1pPr>
            <a:lvl2pPr>
              <a:defRPr sz="2000"/>
            </a:lvl2pPr>
            <a:lvl3pPr>
              <a:defRPr sz="1800"/>
            </a:lvl3pPr>
            <a:lvl4pPr>
              <a:defRPr sz="1600"/>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Content Placeholder 2"/>
          <p:cNvSpPr>
            <a:spLocks noGrp="1"/>
          </p:cNvSpPr>
          <p:nvPr>
            <p:ph sz="half" idx="10" hasCustomPrompt="1"/>
          </p:nvPr>
        </p:nvSpPr>
        <p:spPr>
          <a:xfrm>
            <a:off x="628650" y="1998955"/>
            <a:ext cx="3886200" cy="628836"/>
          </a:xfrm>
          <a:solidFill>
            <a:srgbClr val="1B2246"/>
          </a:solidFill>
          <a:ln w="38100">
            <a:solidFill>
              <a:srgbClr val="8FAFCF"/>
            </a:solidFill>
          </a:ln>
        </p:spPr>
        <p:txBody>
          <a:bodyPr anchor="ctr">
            <a:normAutofit/>
          </a:bodyPr>
          <a:lstStyle>
            <a:lvl1pPr marL="0" indent="0">
              <a:buNone/>
              <a:defRPr sz="2400" b="1">
                <a:solidFill>
                  <a:schemeClr val="bg1"/>
                </a:solidFill>
              </a:defRPr>
            </a:lvl1pPr>
          </a:lstStyle>
          <a:p>
            <a:pPr lvl="0"/>
            <a:r>
              <a:rPr lang="en-US" dirty="0"/>
              <a:t>EDIT MASTER TEXT STYLES</a:t>
            </a:r>
          </a:p>
        </p:txBody>
      </p:sp>
      <p:sp>
        <p:nvSpPr>
          <p:cNvPr id="6" name="Content Placeholder 2"/>
          <p:cNvSpPr>
            <a:spLocks noGrp="1"/>
          </p:cNvSpPr>
          <p:nvPr>
            <p:ph sz="half" idx="11"/>
          </p:nvPr>
        </p:nvSpPr>
        <p:spPr>
          <a:xfrm>
            <a:off x="4629150" y="2743199"/>
            <a:ext cx="3886200" cy="3433763"/>
          </a:xfrm>
          <a:solidFill>
            <a:srgbClr val="FF9797"/>
          </a:solidFill>
        </p:spPr>
        <p:txBody>
          <a:bodyPr/>
          <a:lstStyle>
            <a:lvl1pPr>
              <a:defRPr sz="2400"/>
            </a:lvl1pPr>
            <a:lvl2pPr>
              <a:defRPr sz="2000"/>
            </a:lvl2pPr>
            <a:lvl3pPr>
              <a:defRPr sz="1800"/>
            </a:lvl3pPr>
            <a:lvl4pPr>
              <a:defRPr sz="1600"/>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2"/>
          <p:cNvSpPr>
            <a:spLocks noGrp="1"/>
          </p:cNvSpPr>
          <p:nvPr>
            <p:ph sz="half" idx="12" hasCustomPrompt="1"/>
          </p:nvPr>
        </p:nvSpPr>
        <p:spPr>
          <a:xfrm>
            <a:off x="4629150" y="1998955"/>
            <a:ext cx="3886200" cy="628836"/>
          </a:xfrm>
          <a:solidFill>
            <a:srgbClr val="C00000"/>
          </a:solidFill>
          <a:ln w="38100">
            <a:solidFill>
              <a:srgbClr val="FF9797"/>
            </a:solidFill>
          </a:ln>
        </p:spPr>
        <p:txBody>
          <a:bodyPr anchor="ctr">
            <a:normAutofit/>
          </a:bodyPr>
          <a:lstStyle>
            <a:lvl1pPr marL="0" indent="0">
              <a:buNone/>
              <a:defRPr sz="2400" b="1">
                <a:solidFill>
                  <a:schemeClr val="bg1"/>
                </a:solidFill>
              </a:defRPr>
            </a:lvl1pPr>
          </a:lstStyle>
          <a:p>
            <a:pPr lvl="0"/>
            <a:r>
              <a:rPr lang="en-US" dirty="0"/>
              <a:t>EDIT MASTER TEXT STYLES</a:t>
            </a:r>
          </a:p>
        </p:txBody>
      </p:sp>
    </p:spTree>
    <p:extLst>
      <p:ext uri="{BB962C8B-B14F-4D97-AF65-F5344CB8AC3E}">
        <p14:creationId xmlns:p14="http://schemas.microsoft.com/office/powerpoint/2010/main" val="1847956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Tree>
    <p:extLst>
      <p:ext uri="{BB962C8B-B14F-4D97-AF65-F5344CB8AC3E}">
        <p14:creationId xmlns:p14="http://schemas.microsoft.com/office/powerpoint/2010/main" val="3114567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20410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b="1">
                <a:solidFill>
                  <a:srgbClr val="121F88"/>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699909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b="1">
                <a:solidFill>
                  <a:srgbClr val="002060"/>
                </a:solidFill>
                <a:latin typeface="+mn-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512245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6484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theme" Target="../theme/theme2.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9" name="Group 18"/>
          <p:cNvGrpSpPr/>
          <p:nvPr userDrawn="1"/>
        </p:nvGrpSpPr>
        <p:grpSpPr>
          <a:xfrm>
            <a:off x="0" y="6421043"/>
            <a:ext cx="9144000" cy="2"/>
            <a:chOff x="0" y="6475411"/>
            <a:chExt cx="9144000" cy="2"/>
          </a:xfrm>
        </p:grpSpPr>
        <p:cxnSp>
          <p:nvCxnSpPr>
            <p:cNvPr id="8" name="AutoShape 2"/>
            <p:cNvCxnSpPr>
              <a:cxnSpLocks noChangeShapeType="1"/>
            </p:cNvCxnSpPr>
            <p:nvPr userDrawn="1"/>
          </p:nvCxnSpPr>
          <p:spPr bwMode="auto">
            <a:xfrm>
              <a:off x="0" y="6475413"/>
              <a:ext cx="9144000" cy="0"/>
            </a:xfrm>
            <a:prstGeom prst="straightConnector1">
              <a:avLst/>
            </a:prstGeom>
            <a:noFill/>
            <a:ln w="57150" cmpd="sng">
              <a:solidFill>
                <a:srgbClr val="121F88"/>
              </a:solidFill>
              <a:round/>
              <a:headEnd type="none" w="med" len="med"/>
              <a:tailEnd type="none" w="med" len="med"/>
            </a:ln>
            <a:extLst>
              <a:ext uri="{909E8E84-426E-40DD-AFC4-6F175D3DCCD1}">
                <a14:hiddenFill xmlns:a14="http://schemas.microsoft.com/office/drawing/2010/main">
                  <a:noFill/>
                </a14:hiddenFill>
              </a:ext>
            </a:extLst>
          </p:spPr>
        </p:cxnSp>
        <p:cxnSp>
          <p:nvCxnSpPr>
            <p:cNvPr id="13" name="AutoShape 2"/>
            <p:cNvCxnSpPr>
              <a:cxnSpLocks noChangeShapeType="1"/>
            </p:cNvCxnSpPr>
            <p:nvPr userDrawn="1"/>
          </p:nvCxnSpPr>
          <p:spPr bwMode="auto">
            <a:xfrm>
              <a:off x="3888581" y="6475411"/>
              <a:ext cx="1519238" cy="0"/>
            </a:xfrm>
            <a:prstGeom prst="straightConnector1">
              <a:avLst/>
            </a:prstGeom>
            <a:noFill/>
            <a:ln w="57150" cmpd="sng">
              <a:solidFill>
                <a:schemeClr val="bg1"/>
              </a:solidFill>
              <a:round/>
              <a:headEnd type="none" w="med" len="med"/>
              <a:tailEnd type="none" w="med" len="med"/>
            </a:ln>
            <a:extLst>
              <a:ext uri="{909E8E84-426E-40DD-AFC4-6F175D3DCCD1}">
                <a14:hiddenFill xmlns:a14="http://schemas.microsoft.com/office/drawing/2010/main">
                  <a:noFill/>
                </a14:hiddenFill>
              </a:ext>
            </a:extLst>
          </p:spPr>
        </p:cxnSp>
      </p:grpSp>
      <p:pic>
        <p:nvPicPr>
          <p:cNvPr id="10" name="Picture 7"/>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bwMode="auto">
          <a:xfrm>
            <a:off x="3969426" y="6027457"/>
            <a:ext cx="1369001" cy="78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1900307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Lst>
  <p:txStyles>
    <p:titleStyle>
      <a:lvl1pPr algn="l" defTabSz="914400" rtl="0" eaLnBrk="1" latinLnBrk="0" hangingPunct="1">
        <a:lnSpc>
          <a:spcPct val="90000"/>
        </a:lnSpc>
        <a:spcBef>
          <a:spcPct val="0"/>
        </a:spcBef>
        <a:buNone/>
        <a:defRPr sz="4400" b="1" kern="1200">
          <a:solidFill>
            <a:srgbClr val="121F88"/>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9" name="Group 18"/>
          <p:cNvGrpSpPr/>
          <p:nvPr userDrawn="1"/>
        </p:nvGrpSpPr>
        <p:grpSpPr>
          <a:xfrm>
            <a:off x="0" y="6421043"/>
            <a:ext cx="9144000" cy="2"/>
            <a:chOff x="0" y="6475411"/>
            <a:chExt cx="9144000" cy="2"/>
          </a:xfrm>
        </p:grpSpPr>
        <p:cxnSp>
          <p:nvCxnSpPr>
            <p:cNvPr id="8" name="AutoShape 2"/>
            <p:cNvCxnSpPr>
              <a:cxnSpLocks noChangeShapeType="1"/>
            </p:cNvCxnSpPr>
            <p:nvPr userDrawn="1"/>
          </p:nvCxnSpPr>
          <p:spPr bwMode="auto">
            <a:xfrm>
              <a:off x="0" y="6475413"/>
              <a:ext cx="9144000" cy="0"/>
            </a:xfrm>
            <a:prstGeom prst="straightConnector1">
              <a:avLst/>
            </a:prstGeom>
            <a:noFill/>
            <a:ln w="57150" cmpd="sng">
              <a:solidFill>
                <a:srgbClr val="121F88"/>
              </a:solidFill>
              <a:round/>
              <a:headEnd type="none" w="med" len="med"/>
              <a:tailEnd type="none" w="med" len="med"/>
            </a:ln>
            <a:extLst>
              <a:ext uri="{909E8E84-426E-40DD-AFC4-6F175D3DCCD1}">
                <a14:hiddenFill xmlns:a14="http://schemas.microsoft.com/office/drawing/2010/main">
                  <a:noFill/>
                </a14:hiddenFill>
              </a:ext>
            </a:extLst>
          </p:spPr>
        </p:cxnSp>
        <p:cxnSp>
          <p:nvCxnSpPr>
            <p:cNvPr id="13" name="AutoShape 2"/>
            <p:cNvCxnSpPr>
              <a:cxnSpLocks noChangeShapeType="1"/>
            </p:cNvCxnSpPr>
            <p:nvPr userDrawn="1"/>
          </p:nvCxnSpPr>
          <p:spPr bwMode="auto">
            <a:xfrm>
              <a:off x="3888581" y="6475411"/>
              <a:ext cx="1519238" cy="0"/>
            </a:xfrm>
            <a:prstGeom prst="straightConnector1">
              <a:avLst/>
            </a:prstGeom>
            <a:noFill/>
            <a:ln w="57150" cmpd="sng">
              <a:solidFill>
                <a:schemeClr val="bg1"/>
              </a:solidFill>
              <a:round/>
              <a:headEnd type="none" w="med" len="med"/>
              <a:tailEnd type="none" w="med" len="med"/>
            </a:ln>
            <a:extLst>
              <a:ext uri="{909E8E84-426E-40DD-AFC4-6F175D3DCCD1}">
                <a14:hiddenFill xmlns:a14="http://schemas.microsoft.com/office/drawing/2010/main">
                  <a:noFill/>
                </a14:hiddenFill>
              </a:ext>
            </a:extLst>
          </p:spPr>
        </p:cxnSp>
      </p:grpSp>
      <p:pic>
        <p:nvPicPr>
          <p:cNvPr id="10" name="Pictur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bwMode="auto">
          <a:xfrm>
            <a:off x="3969426" y="6027457"/>
            <a:ext cx="1369001" cy="78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23732193"/>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Lst>
  <p:txStyles>
    <p:titleStyle>
      <a:lvl1pPr algn="l" defTabSz="914400" rtl="0" eaLnBrk="1" latinLnBrk="0" hangingPunct="1">
        <a:lnSpc>
          <a:spcPct val="90000"/>
        </a:lnSpc>
        <a:spcBef>
          <a:spcPct val="0"/>
        </a:spcBef>
        <a:buNone/>
        <a:defRPr sz="4400" b="1" kern="1200">
          <a:solidFill>
            <a:srgbClr val="121F88"/>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dec-sped.org/dec-recommended-practice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5.xml"/><Relationship Id="rId5" Type="http://schemas.openxmlformats.org/officeDocument/2006/relationships/hyperlink" Target="http://rpm.fpg.unc.edu/" TargetMode="Externa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hyperlink" Target="http://csefel.vanderbilt.edu/#content"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ies.ed.gov/ncee/wwc/" TargetMode="External"/><Relationship Id="rId5" Type="http://schemas.openxmlformats.org/officeDocument/2006/relationships/hyperlink" Target="https://ectacenter.org/topics/evbased/evbased.asp" TargetMode="External"/><Relationship Id="rId4" Type="http://schemas.openxmlformats.org/officeDocument/2006/relationships/hyperlink" Target="https://connectmodules.dec-sped.org/#content"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iris.peabody.vanderbilt.edu/resources/ebp_summaries/#content"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autismpdc.fpg.unc.edu/about-npdc" TargetMode="External"/><Relationship Id="rId4" Type="http://schemas.openxmlformats.org/officeDocument/2006/relationships/hyperlink" Target="https://challengingbehavior.cbcs.usf.edu/"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dec-sped.org/ei-ecse-standards"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ectacenter.org/decrp/" TargetMode="External"/><Relationship Id="rId5" Type="http://schemas.openxmlformats.org/officeDocument/2006/relationships/hyperlink" Target="https://divisionearlychildhood.egnyte.com/dl/b3QfKC3jsp/?" TargetMode="External"/><Relationship Id="rId4" Type="http://schemas.openxmlformats.org/officeDocument/2006/relationships/hyperlink" Target="https://ecpcta.org/cross-disciplinary-competencies/"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ww.youtube.com/watch?v=JER__EAu-Vg"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https://www.youtube.com/embed/qU9DOORoQm4?feature=oembed" TargetMode="External"/><Relationship Id="rId1" Type="http://schemas.openxmlformats.org/officeDocument/2006/relationships/tags" Target="../tags/tag6.xml"/><Relationship Id="rId6" Type="http://schemas.openxmlformats.org/officeDocument/2006/relationships/image" Target="../media/image8.jpeg"/><Relationship Id="rId5" Type="http://schemas.openxmlformats.org/officeDocument/2006/relationships/hyperlink" Target="https://youtu.be/qU9DOORoQm4?si=u_nj5vaw_KQcuewE" TargetMode="External"/><Relationship Id="rId4" Type="http://schemas.openxmlformats.org/officeDocument/2006/relationships/notesSlide" Target="../notesSlides/notesSlide24.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hyperlink" Target="https://www.dec-sped.org/dec-recommended-practices" TargetMode="External"/></Relationships>
</file>

<file path=ppt/slides/_rels/slide31.xml.rels><?xml version="1.0" encoding="UTF-8" standalone="yes"?>
<Relationships xmlns="http://schemas.openxmlformats.org/package/2006/relationships"><Relationship Id="rId2" Type="http://schemas.openxmlformats.org/officeDocument/2006/relationships/hyperlink" Target="https://doi.org/10.1007/s10643-019-00932-w"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dec-sped.org/ei-ecse-resource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dec-sped.org/ei-ecse-resource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1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dirty="0"/>
              <a:t>Professionalism and Ethical Practice</a:t>
            </a:r>
          </a:p>
        </p:txBody>
      </p:sp>
      <p:sp>
        <p:nvSpPr>
          <p:cNvPr id="5" name="Subtitle 4"/>
          <p:cNvSpPr>
            <a:spLocks noGrp="1"/>
          </p:cNvSpPr>
          <p:nvPr>
            <p:ph type="subTitle" idx="1"/>
          </p:nvPr>
        </p:nvSpPr>
        <p:spPr/>
        <p:txBody>
          <a:bodyPr/>
          <a:lstStyle/>
          <a:p>
            <a:r>
              <a:rPr lang="en-US" dirty="0"/>
              <a:t>7.2</a:t>
            </a:r>
          </a:p>
          <a:p>
            <a:r>
              <a:rPr lang="en-US" dirty="0"/>
              <a:t>Initial Practice Based Professional Standards for Early Interventionists/Early Childhood Special Educators (EI/ECSE) </a:t>
            </a:r>
          </a:p>
          <a:p>
            <a:endParaRPr lang="en-US" dirty="0"/>
          </a:p>
        </p:txBody>
      </p:sp>
    </p:spTree>
    <p:custDataLst>
      <p:tags r:id="rId1"/>
    </p:custDataLst>
    <p:extLst>
      <p:ext uri="{BB962C8B-B14F-4D97-AF65-F5344CB8AC3E}">
        <p14:creationId xmlns:p14="http://schemas.microsoft.com/office/powerpoint/2010/main" val="3609489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15"/>
          <p:cNvSpPr txBox="1">
            <a:spLocks noGrp="1"/>
          </p:cNvSpPr>
          <p:nvPr>
            <p:ph type="title"/>
          </p:nvPr>
        </p:nvSpPr>
        <p:spPr>
          <a:xfrm>
            <a:off x="628650" y="365127"/>
            <a:ext cx="7886700" cy="1253362"/>
          </a:xfrm>
          <a:prstGeom prst="rect">
            <a:avLst/>
          </a:prstGeom>
          <a:noFill/>
          <a:ln>
            <a:noFill/>
          </a:ln>
        </p:spPr>
        <p:txBody>
          <a:bodyPr spcFirstLastPara="1" wrap="square" lIns="91425" tIns="45700" rIns="91425" bIns="45700" anchor="ctr" anchorCtr="0">
            <a:normAutofit fontScale="90000"/>
          </a:bodyPr>
          <a:lstStyle/>
          <a:p>
            <a:pPr lvl="0" algn="ctr">
              <a:buClr>
                <a:schemeClr val="dk1"/>
              </a:buClr>
              <a:buSzPts val="3600"/>
            </a:pPr>
            <a:r>
              <a:rPr lang="en-US" sz="3600" kern="1200" dirty="0">
                <a:ea typeface="+mj-ea"/>
                <a:cs typeface="+mj-cs"/>
              </a:rPr>
              <a:t>DEC Recommended Practices Are The Bridge</a:t>
            </a:r>
            <a:br>
              <a:rPr lang="en-US" sz="3600" kern="1200" dirty="0">
                <a:ea typeface="+mj-ea"/>
                <a:cs typeface="+mj-cs"/>
              </a:rPr>
            </a:br>
            <a:br>
              <a:rPr lang="en-US" sz="3600" kern="1200" dirty="0">
                <a:ea typeface="+mj-ea"/>
                <a:cs typeface="+mj-cs"/>
              </a:rPr>
            </a:br>
            <a:r>
              <a:rPr lang="en-US" sz="3600" kern="1200" dirty="0">
                <a:ea typeface="+mj-ea"/>
                <a:cs typeface="+mj-cs"/>
              </a:rPr>
              <a:t>Research                                          to EBPs</a:t>
            </a:r>
            <a:endParaRPr sz="3600" kern="1200" dirty="0">
              <a:ea typeface="+mj-ea"/>
              <a:cs typeface="+mj-cs"/>
            </a:endParaRPr>
          </a:p>
        </p:txBody>
      </p:sp>
      <p:sp>
        <p:nvSpPr>
          <p:cNvPr id="148" name="Google Shape;148;p15"/>
          <p:cNvSpPr txBox="1">
            <a:spLocks noGrp="1"/>
          </p:cNvSpPr>
          <p:nvPr>
            <p:ph idx="1"/>
          </p:nvPr>
        </p:nvSpPr>
        <p:spPr>
          <a:xfrm>
            <a:off x="268224" y="1755648"/>
            <a:ext cx="8522208" cy="4194048"/>
          </a:xfrm>
          <a:prstGeom prst="rect">
            <a:avLst/>
          </a:prstGeom>
          <a:noFill/>
          <a:ln>
            <a:noFill/>
          </a:ln>
        </p:spPr>
        <p:txBody>
          <a:bodyPr spcFirstLastPara="1" wrap="square" lIns="91425" tIns="45700" rIns="91425" bIns="45700" anchor="t" anchorCtr="0">
            <a:noAutofit/>
          </a:bodyPr>
          <a:lstStyle/>
          <a:p>
            <a:pPr marL="0" lvl="0" indent="0" algn="l" rtl="0">
              <a:lnSpc>
                <a:spcPct val="150000"/>
              </a:lnSpc>
              <a:spcBef>
                <a:spcPts val="0"/>
              </a:spcBef>
              <a:spcAft>
                <a:spcPts val="0"/>
              </a:spcAft>
              <a:buClr>
                <a:schemeClr val="dk1"/>
              </a:buClr>
              <a:buSzPct val="100000"/>
              <a:buNone/>
            </a:pPr>
            <a:r>
              <a:rPr lang="en-US" sz="2400" dirty="0"/>
              <a:t>Recommended Practices (2014) are:</a:t>
            </a:r>
          </a:p>
          <a:p>
            <a:pPr marL="228600" marR="0" lvl="0" indent="-228600" algn="l" defTabSz="914400" rtl="0" eaLnBrk="1" fontAlgn="auto" latinLnBrk="0" hangingPunct="1">
              <a:lnSpc>
                <a:spcPct val="150000"/>
              </a:lnSpc>
              <a:spcBef>
                <a:spcPts val="1000"/>
              </a:spcBef>
              <a:spcAft>
                <a:spcPts val="0"/>
              </a:spcAft>
              <a:buClr>
                <a:prstClr val="black"/>
              </a:buClr>
              <a:buSzPct val="100000"/>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Research-based and integrate the wisdom and experience of the EI/ECSE profession.</a:t>
            </a:r>
          </a:p>
          <a:p>
            <a:pPr marL="228600" lvl="0" indent="-228600" algn="l" rtl="0">
              <a:lnSpc>
                <a:spcPct val="150000"/>
              </a:lnSpc>
              <a:spcBef>
                <a:spcPts val="0"/>
              </a:spcBef>
              <a:spcAft>
                <a:spcPts val="0"/>
              </a:spcAft>
              <a:buClr>
                <a:schemeClr val="dk1"/>
              </a:buClr>
              <a:buSzPct val="100000"/>
              <a:buChar char="•"/>
            </a:pPr>
            <a:r>
              <a:rPr lang="en-US" sz="2400" dirty="0"/>
              <a:t>A guide for families and professionals in selecting practices that improve learning outcomes and promote children’s development.</a:t>
            </a:r>
          </a:p>
          <a:p>
            <a:pPr marL="228600" lvl="0" indent="-228600" algn="l" rtl="0">
              <a:lnSpc>
                <a:spcPct val="150000"/>
              </a:lnSpc>
              <a:spcBef>
                <a:spcPts val="0"/>
              </a:spcBef>
              <a:spcAft>
                <a:spcPts val="0"/>
              </a:spcAft>
              <a:buClr>
                <a:schemeClr val="dk1"/>
              </a:buClr>
              <a:buSzPct val="100000"/>
              <a:buChar char="•"/>
            </a:pPr>
            <a:r>
              <a:rPr lang="en-US" sz="2400" dirty="0"/>
              <a:t>Practices known to promote outcomes for children who are at-risk for or have developmental delays and disabilities and support their families. </a:t>
            </a:r>
            <a:endParaRPr sz="2400" dirty="0"/>
          </a:p>
        </p:txBody>
      </p:sp>
      <p:pic>
        <p:nvPicPr>
          <p:cNvPr id="2" name="Google Shape;280;p48">
            <a:extLst>
              <a:ext uri="{FF2B5EF4-FFF2-40B4-BE49-F238E27FC236}">
                <a16:creationId xmlns:a16="http://schemas.microsoft.com/office/drawing/2014/main" id="{F19D2B8F-CED8-EAFC-50D5-55DE0B9A0D6B}"/>
              </a:ex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3035808" y="768096"/>
            <a:ext cx="3602736" cy="987552"/>
          </a:xfrm>
          <a:prstGeom prst="rect">
            <a:avLst/>
          </a:prstGeom>
          <a:noFill/>
          <a:ln>
            <a:noFill/>
          </a:ln>
        </p:spPr>
      </p:pic>
    </p:spTree>
    <p:extLst>
      <p:ext uri="{BB962C8B-B14F-4D97-AF65-F5344CB8AC3E}">
        <p14:creationId xmlns:p14="http://schemas.microsoft.com/office/powerpoint/2010/main" val="2495750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3A375-C078-801C-BFED-A46C20AC5A2B}"/>
              </a:ext>
            </a:extLst>
          </p:cNvPr>
          <p:cNvSpPr>
            <a:spLocks noGrp="1"/>
          </p:cNvSpPr>
          <p:nvPr>
            <p:ph type="title"/>
          </p:nvPr>
        </p:nvSpPr>
        <p:spPr>
          <a:xfrm>
            <a:off x="628650" y="137161"/>
            <a:ext cx="7886700" cy="548640"/>
          </a:xfrm>
        </p:spPr>
        <p:txBody>
          <a:bodyPr>
            <a:normAutofit fontScale="90000"/>
          </a:bodyPr>
          <a:lstStyle/>
          <a:p>
            <a:pPr algn="ctr"/>
            <a:r>
              <a:rPr kumimoji="0" lang="en-US" sz="3600" b="1" i="0" u="none" strike="noStrike" kern="1200" cap="none" spc="0" normalizeH="0" baseline="0" noProof="0" dirty="0">
                <a:ln>
                  <a:noFill/>
                </a:ln>
                <a:solidFill>
                  <a:srgbClr val="121F88"/>
                </a:solidFill>
                <a:effectLst/>
                <a:uLnTx/>
                <a:uFillTx/>
                <a:latin typeface="Calibri" panose="020F0502020204030204"/>
                <a:ea typeface="+mj-ea"/>
                <a:cs typeface="+mj-cs"/>
                <a:hlinkClick r:id="rId3"/>
              </a:rPr>
              <a:t>DEC Recommended Practices (RPs) (2014)</a:t>
            </a:r>
            <a:endParaRPr lang="en-US" sz="3600" dirty="0"/>
          </a:p>
        </p:txBody>
      </p:sp>
      <p:graphicFrame>
        <p:nvGraphicFramePr>
          <p:cNvPr id="5" name="Content Placeholder 4">
            <a:extLst>
              <a:ext uri="{FF2B5EF4-FFF2-40B4-BE49-F238E27FC236}">
                <a16:creationId xmlns:a16="http://schemas.microsoft.com/office/drawing/2014/main" id="{4F43BBF8-4937-4E1C-FA8C-22BC233F791F}"/>
              </a:ext>
            </a:extLst>
          </p:cNvPr>
          <p:cNvGraphicFramePr>
            <a:graphicFrameLocks noGrp="1"/>
          </p:cNvGraphicFramePr>
          <p:nvPr>
            <p:ph idx="1"/>
            <p:extLst>
              <p:ext uri="{D42A27DB-BD31-4B8C-83A1-F6EECF244321}">
                <p14:modId xmlns:p14="http://schemas.microsoft.com/office/powerpoint/2010/main" val="3531586002"/>
              </p:ext>
            </p:extLst>
          </p:nvPr>
        </p:nvGraphicFramePr>
        <p:xfrm>
          <a:off x="0" y="685801"/>
          <a:ext cx="9144001" cy="6135822"/>
        </p:xfrm>
        <a:graphic>
          <a:graphicData uri="http://schemas.openxmlformats.org/drawingml/2006/table">
            <a:tbl>
              <a:tblPr firstRow="1" bandRow="1">
                <a:tableStyleId>{6E25E649-3F16-4E02-A733-19D2CDBF48F0}</a:tableStyleId>
              </a:tblPr>
              <a:tblGrid>
                <a:gridCol w="1591056">
                  <a:extLst>
                    <a:ext uri="{9D8B030D-6E8A-4147-A177-3AD203B41FA5}">
                      <a16:colId xmlns:a16="http://schemas.microsoft.com/office/drawing/2014/main" val="76835470"/>
                    </a:ext>
                  </a:extLst>
                </a:gridCol>
                <a:gridCol w="1124712">
                  <a:extLst>
                    <a:ext uri="{9D8B030D-6E8A-4147-A177-3AD203B41FA5}">
                      <a16:colId xmlns:a16="http://schemas.microsoft.com/office/drawing/2014/main" val="1202580702"/>
                    </a:ext>
                  </a:extLst>
                </a:gridCol>
                <a:gridCol w="6428233">
                  <a:extLst>
                    <a:ext uri="{9D8B030D-6E8A-4147-A177-3AD203B41FA5}">
                      <a16:colId xmlns:a16="http://schemas.microsoft.com/office/drawing/2014/main" val="2649828847"/>
                    </a:ext>
                  </a:extLst>
                </a:gridCol>
              </a:tblGrid>
              <a:tr h="662297">
                <a:tc>
                  <a:txBody>
                    <a:bodyPr/>
                    <a:lstStyle/>
                    <a:p>
                      <a:pPr algn="ctr"/>
                      <a:r>
                        <a:rPr lang="en-US" sz="1600" dirty="0">
                          <a:solidFill>
                            <a:schemeClr val="tx1"/>
                          </a:solidFill>
                        </a:rPr>
                        <a:t>Topic Area</a:t>
                      </a:r>
                    </a:p>
                  </a:txBody>
                  <a:tcPr/>
                </a:tc>
                <a:tc>
                  <a:txBody>
                    <a:bodyPr/>
                    <a:lstStyle/>
                    <a:p>
                      <a:pPr algn="ctr"/>
                      <a:r>
                        <a:rPr lang="en-US" sz="1600" dirty="0">
                          <a:solidFill>
                            <a:schemeClr val="tx1"/>
                          </a:solidFill>
                        </a:rPr>
                        <a:t>Number of Practices</a:t>
                      </a:r>
                    </a:p>
                  </a:txBody>
                  <a:tcPr/>
                </a:tc>
                <a:tc>
                  <a:txBody>
                    <a:bodyPr/>
                    <a:lstStyle/>
                    <a:p>
                      <a:pPr algn="ctr"/>
                      <a:r>
                        <a:rPr lang="en-US" sz="1600" dirty="0">
                          <a:solidFill>
                            <a:schemeClr val="tx1"/>
                          </a:solidFill>
                        </a:rPr>
                        <a:t> Example</a:t>
                      </a:r>
                    </a:p>
                  </a:txBody>
                  <a:tcPr/>
                </a:tc>
                <a:extLst>
                  <a:ext uri="{0D108BD9-81ED-4DB2-BD59-A6C34878D82A}">
                    <a16:rowId xmlns:a16="http://schemas.microsoft.com/office/drawing/2014/main" val="3346748297"/>
                  </a:ext>
                </a:extLst>
              </a:tr>
              <a:tr h="497390">
                <a:tc>
                  <a:txBody>
                    <a:bodyPr/>
                    <a:lstStyle/>
                    <a:p>
                      <a:r>
                        <a:rPr lang="en-US" sz="2000" dirty="0"/>
                        <a:t>Leadership</a:t>
                      </a:r>
                    </a:p>
                  </a:txBody>
                  <a:tcPr/>
                </a:tc>
                <a:tc>
                  <a:txBody>
                    <a:bodyPr/>
                    <a:lstStyle/>
                    <a:p>
                      <a:pPr algn="ctr"/>
                      <a:r>
                        <a:rPr lang="en-US" sz="2000" dirty="0"/>
                        <a:t>14</a:t>
                      </a:r>
                    </a:p>
                  </a:txBody>
                  <a:tcPr/>
                </a:tc>
                <a:tc>
                  <a:txBody>
                    <a:bodyPr/>
                    <a:lstStyle/>
                    <a:p>
                      <a:r>
                        <a:rPr lang="en-US" sz="1600" dirty="0">
                          <a:solidFill>
                            <a:srgbClr val="000000"/>
                          </a:solidFill>
                          <a:effectLst/>
                          <a:latin typeface="Calibri" panose="020F0502020204030204" pitchFamily="34" charset="0"/>
                          <a:ea typeface="Calibri" panose="020F0502020204030204" pitchFamily="34" charset="0"/>
                        </a:rPr>
                        <a:t>L4 Leaders belong to professional associations and engage in ongoing evidence-based professional development. </a:t>
                      </a:r>
                      <a:endParaRPr lang="en-US" sz="1600" dirty="0"/>
                    </a:p>
                  </a:txBody>
                  <a:tcPr/>
                </a:tc>
                <a:extLst>
                  <a:ext uri="{0D108BD9-81ED-4DB2-BD59-A6C34878D82A}">
                    <a16:rowId xmlns:a16="http://schemas.microsoft.com/office/drawing/2014/main" val="1545219202"/>
                  </a:ext>
                </a:extLst>
              </a:tr>
              <a:tr h="796438">
                <a:tc>
                  <a:txBody>
                    <a:bodyPr/>
                    <a:lstStyle/>
                    <a:p>
                      <a:r>
                        <a:rPr lang="en-US" sz="2000" dirty="0"/>
                        <a:t>Assessment</a:t>
                      </a:r>
                    </a:p>
                  </a:txBody>
                  <a:tcPr/>
                </a:tc>
                <a:tc>
                  <a:txBody>
                    <a:bodyPr/>
                    <a:lstStyle/>
                    <a:p>
                      <a:pPr algn="ctr"/>
                      <a:r>
                        <a:rPr lang="en-US" sz="2000" dirty="0"/>
                        <a:t>11</a:t>
                      </a:r>
                    </a:p>
                  </a:txBody>
                  <a:tcPr/>
                </a:tc>
                <a:tc>
                  <a:txBody>
                    <a:bodyPr/>
                    <a:lstStyle/>
                    <a:p>
                      <a:pPr marL="0" marR="0">
                        <a:lnSpc>
                          <a:spcPct val="99000"/>
                        </a:lnSpc>
                        <a:spcBef>
                          <a:spcPts val="0"/>
                        </a:spcBef>
                        <a:spcAft>
                          <a:spcPts val="0"/>
                        </a:spcAft>
                      </a:pPr>
                      <a:r>
                        <a:rPr lang="en-US" sz="1600" kern="100" dirty="0">
                          <a:solidFill>
                            <a:srgbClr val="000000"/>
                          </a:solidFill>
                          <a:effectLst/>
                        </a:rPr>
                        <a:t>A7 Practitioners obtain information about the child’s skills in daily activities, routines, &amp; environments such as home, center, and community.  </a:t>
                      </a:r>
                      <a:endParaRPr lang="en-US" sz="1600" dirty="0"/>
                    </a:p>
                  </a:txBody>
                  <a:tcPr/>
                </a:tc>
                <a:extLst>
                  <a:ext uri="{0D108BD9-81ED-4DB2-BD59-A6C34878D82A}">
                    <a16:rowId xmlns:a16="http://schemas.microsoft.com/office/drawing/2014/main" val="3336028560"/>
                  </a:ext>
                </a:extLst>
              </a:tr>
              <a:tr h="497390">
                <a:tc>
                  <a:txBody>
                    <a:bodyPr/>
                    <a:lstStyle/>
                    <a:p>
                      <a:r>
                        <a:rPr lang="en-US" sz="2000" dirty="0"/>
                        <a:t>Environment</a:t>
                      </a:r>
                    </a:p>
                  </a:txBody>
                  <a:tcPr/>
                </a:tc>
                <a:tc>
                  <a:txBody>
                    <a:bodyPr/>
                    <a:lstStyle/>
                    <a:p>
                      <a:pPr algn="ctr"/>
                      <a:r>
                        <a:rPr lang="en-US" sz="2000" dirty="0"/>
                        <a:t> 6</a:t>
                      </a:r>
                    </a:p>
                  </a:txBody>
                  <a:tcPr/>
                </a:tc>
                <a:tc>
                  <a:txBody>
                    <a:bodyPr/>
                    <a:lstStyle/>
                    <a:p>
                      <a:r>
                        <a:rPr lang="en-US" sz="1600" dirty="0">
                          <a:solidFill>
                            <a:srgbClr val="000000"/>
                          </a:solidFill>
                          <a:effectLst/>
                          <a:latin typeface="Calibri" panose="020F0502020204030204" pitchFamily="34" charset="0"/>
                          <a:ea typeface="Calibri" panose="020F0502020204030204" pitchFamily="34" charset="0"/>
                        </a:rPr>
                        <a:t>E2 Practitioners consider Universal Design for Learning principles to create accessible environments.</a:t>
                      </a:r>
                      <a:endParaRPr lang="en-US" sz="1600" dirty="0"/>
                    </a:p>
                  </a:txBody>
                  <a:tcPr/>
                </a:tc>
                <a:extLst>
                  <a:ext uri="{0D108BD9-81ED-4DB2-BD59-A6C34878D82A}">
                    <a16:rowId xmlns:a16="http://schemas.microsoft.com/office/drawing/2014/main" val="2670655934"/>
                  </a:ext>
                </a:extLst>
              </a:tr>
              <a:tr h="497390">
                <a:tc>
                  <a:txBody>
                    <a:bodyPr/>
                    <a:lstStyle/>
                    <a:p>
                      <a:r>
                        <a:rPr lang="en-US" sz="2000" dirty="0"/>
                        <a:t>Family</a:t>
                      </a:r>
                    </a:p>
                  </a:txBody>
                  <a:tcPr/>
                </a:tc>
                <a:tc>
                  <a:txBody>
                    <a:bodyPr/>
                    <a:lstStyle/>
                    <a:p>
                      <a:pPr algn="ctr"/>
                      <a:r>
                        <a:rPr lang="en-US" sz="2000" dirty="0"/>
                        <a:t>10</a:t>
                      </a:r>
                    </a:p>
                  </a:txBody>
                  <a:tcPr/>
                </a:tc>
                <a:tc>
                  <a:txBody>
                    <a:bodyPr/>
                    <a:lstStyle/>
                    <a:p>
                      <a:pPr marL="0" marR="0">
                        <a:lnSpc>
                          <a:spcPct val="99000"/>
                        </a:lnSpc>
                        <a:spcBef>
                          <a:spcPts val="0"/>
                        </a:spcBef>
                        <a:spcAft>
                          <a:spcPts val="0"/>
                        </a:spcAft>
                      </a:pPr>
                      <a:r>
                        <a:rPr lang="en-US" sz="1600" kern="100" dirty="0">
                          <a:solidFill>
                            <a:srgbClr val="000000"/>
                          </a:solidFill>
                          <a:effectLst/>
                        </a:rPr>
                        <a:t>F9 Practitioners help families know and understand their rights.  </a:t>
                      </a:r>
                      <a:endParaRPr lang="en-US" sz="1600" dirty="0"/>
                    </a:p>
                  </a:txBody>
                  <a:tcPr/>
                </a:tc>
                <a:extLst>
                  <a:ext uri="{0D108BD9-81ED-4DB2-BD59-A6C34878D82A}">
                    <a16:rowId xmlns:a16="http://schemas.microsoft.com/office/drawing/2014/main" val="1705873402"/>
                  </a:ext>
                </a:extLst>
              </a:tr>
              <a:tr h="497390">
                <a:tc>
                  <a:txBody>
                    <a:bodyPr/>
                    <a:lstStyle/>
                    <a:p>
                      <a:r>
                        <a:rPr lang="en-US" sz="2000" dirty="0"/>
                        <a:t>Instruction</a:t>
                      </a:r>
                    </a:p>
                  </a:txBody>
                  <a:tcPr/>
                </a:tc>
                <a:tc>
                  <a:txBody>
                    <a:bodyPr/>
                    <a:lstStyle/>
                    <a:p>
                      <a:pPr algn="ctr"/>
                      <a:r>
                        <a:rPr lang="en-US" sz="2000" dirty="0"/>
                        <a:t>13</a:t>
                      </a:r>
                    </a:p>
                  </a:txBody>
                  <a:tcPr/>
                </a:tc>
                <a:tc>
                  <a:txBody>
                    <a:bodyPr/>
                    <a:lstStyle/>
                    <a:p>
                      <a:pPr marL="67310" marR="0">
                        <a:lnSpc>
                          <a:spcPct val="99000"/>
                        </a:lnSpc>
                        <a:spcBef>
                          <a:spcPts val="0"/>
                        </a:spcBef>
                        <a:spcAft>
                          <a:spcPts val="0"/>
                        </a:spcAft>
                      </a:pPr>
                      <a:r>
                        <a:rPr lang="en-US" sz="1600" kern="100" dirty="0">
                          <a:solidFill>
                            <a:srgbClr val="000000"/>
                          </a:solidFill>
                          <a:effectLst/>
                          <a:latin typeface="Calibri" panose="020F0502020204030204" pitchFamily="34" charset="0"/>
                          <a:ea typeface="Calibri" panose="020F0502020204030204" pitchFamily="34" charset="0"/>
                        </a:rPr>
                        <a:t>INS6 Practitioners use systematic instructional strategies with fidelity to teach skills and to promote child engagement and learning. </a:t>
                      </a:r>
                      <a:endParaRPr lang="en-US" sz="1600" dirty="0"/>
                    </a:p>
                  </a:txBody>
                  <a:tcPr/>
                </a:tc>
                <a:extLst>
                  <a:ext uri="{0D108BD9-81ED-4DB2-BD59-A6C34878D82A}">
                    <a16:rowId xmlns:a16="http://schemas.microsoft.com/office/drawing/2014/main" val="140602256"/>
                  </a:ext>
                </a:extLst>
              </a:tr>
              <a:tr h="497390">
                <a:tc>
                  <a:txBody>
                    <a:bodyPr/>
                    <a:lstStyle/>
                    <a:p>
                      <a:r>
                        <a:rPr lang="en-US" sz="2000" dirty="0"/>
                        <a:t>Interaction</a:t>
                      </a:r>
                    </a:p>
                  </a:txBody>
                  <a:tcPr/>
                </a:tc>
                <a:tc>
                  <a:txBody>
                    <a:bodyPr/>
                    <a:lstStyle/>
                    <a:p>
                      <a:pPr algn="ctr"/>
                      <a:r>
                        <a:rPr lang="en-US" sz="2000" dirty="0"/>
                        <a:t> 5</a:t>
                      </a:r>
                    </a:p>
                  </a:txBody>
                  <a:tcPr/>
                </a:tc>
                <a:tc>
                  <a:txBody>
                    <a:bodyPr/>
                    <a:lstStyle/>
                    <a:p>
                      <a:pPr marL="0" marR="0">
                        <a:lnSpc>
                          <a:spcPct val="99000"/>
                        </a:lnSpc>
                        <a:spcBef>
                          <a:spcPts val="0"/>
                        </a:spcBef>
                        <a:spcAft>
                          <a:spcPts val="0"/>
                        </a:spcAft>
                      </a:pPr>
                      <a:r>
                        <a:rPr lang="en-US" sz="1600" kern="100" dirty="0">
                          <a:solidFill>
                            <a:srgbClr val="000000"/>
                          </a:solidFill>
                          <a:effectLst/>
                          <a:latin typeface="Calibri" panose="020F0502020204030204" pitchFamily="34" charset="0"/>
                          <a:ea typeface="Calibri" panose="020F0502020204030204" pitchFamily="34" charset="0"/>
                        </a:rPr>
                        <a:t>INT1 Practitioners promote the child’s social emotional development by observing, interpreting, and responding contingently to the range of the child’s emotional expressions. </a:t>
                      </a:r>
                      <a:endParaRPr lang="en-US" sz="1600" dirty="0"/>
                    </a:p>
                  </a:txBody>
                  <a:tcPr/>
                </a:tc>
                <a:extLst>
                  <a:ext uri="{0D108BD9-81ED-4DB2-BD59-A6C34878D82A}">
                    <a16:rowId xmlns:a16="http://schemas.microsoft.com/office/drawing/2014/main" val="4179945946"/>
                  </a:ext>
                </a:extLst>
              </a:tr>
              <a:tr h="796438">
                <a:tc>
                  <a:txBody>
                    <a:bodyPr/>
                    <a:lstStyle/>
                    <a:p>
                      <a:r>
                        <a:rPr lang="en-US" sz="2000" dirty="0"/>
                        <a:t>Teaming &amp;</a:t>
                      </a:r>
                    </a:p>
                    <a:p>
                      <a:r>
                        <a:rPr lang="en-US" sz="2000" dirty="0"/>
                        <a:t>Collaboration</a:t>
                      </a:r>
                    </a:p>
                  </a:txBody>
                  <a:tcPr/>
                </a:tc>
                <a:tc>
                  <a:txBody>
                    <a:bodyPr/>
                    <a:lstStyle/>
                    <a:p>
                      <a:pPr algn="ctr"/>
                      <a:r>
                        <a:rPr lang="en-US" sz="2000" dirty="0"/>
                        <a:t> 5</a:t>
                      </a:r>
                    </a:p>
                  </a:txBody>
                  <a:tcPr/>
                </a:tc>
                <a:tc>
                  <a:txBody>
                    <a:bodyPr/>
                    <a:lstStyle/>
                    <a:p>
                      <a:pPr marL="0" marR="15875">
                        <a:lnSpc>
                          <a:spcPct val="99000"/>
                        </a:lnSpc>
                        <a:spcBef>
                          <a:spcPts val="0"/>
                        </a:spcBef>
                        <a:spcAft>
                          <a:spcPts val="0"/>
                        </a:spcAft>
                      </a:pPr>
                      <a:r>
                        <a:rPr lang="en-US" sz="1600" kern="100" dirty="0">
                          <a:solidFill>
                            <a:srgbClr val="000000"/>
                          </a:solidFill>
                          <a:effectLst/>
                        </a:rPr>
                        <a:t>TC1 Practitioners representing multiple disciplines and families work together as a team to plan and implement supports and services to meet the unique needs of each child and family. </a:t>
                      </a:r>
                      <a:endParaRPr lang="en-US" sz="1600" dirty="0"/>
                    </a:p>
                  </a:txBody>
                  <a:tcPr/>
                </a:tc>
                <a:extLst>
                  <a:ext uri="{0D108BD9-81ED-4DB2-BD59-A6C34878D82A}">
                    <a16:rowId xmlns:a16="http://schemas.microsoft.com/office/drawing/2014/main" val="1914683882"/>
                  </a:ext>
                </a:extLst>
              </a:tr>
              <a:tr h="497390">
                <a:tc>
                  <a:txBody>
                    <a:bodyPr/>
                    <a:lstStyle/>
                    <a:p>
                      <a:r>
                        <a:rPr lang="en-US" sz="2000" dirty="0"/>
                        <a:t>Transition</a:t>
                      </a:r>
                    </a:p>
                  </a:txBody>
                  <a:tcPr/>
                </a:tc>
                <a:tc>
                  <a:txBody>
                    <a:bodyPr/>
                    <a:lstStyle/>
                    <a:p>
                      <a:pPr algn="ctr"/>
                      <a:r>
                        <a:rPr lang="en-US" sz="2000" dirty="0"/>
                        <a:t> 2</a:t>
                      </a:r>
                    </a:p>
                  </a:txBody>
                  <a:tcPr/>
                </a:tc>
                <a:tc>
                  <a:txBody>
                    <a:bodyPr/>
                    <a:lstStyle/>
                    <a:p>
                      <a:pPr marL="0" marR="0">
                        <a:lnSpc>
                          <a:spcPct val="99000"/>
                        </a:lnSpc>
                        <a:spcBef>
                          <a:spcPts val="0"/>
                        </a:spcBef>
                        <a:spcAft>
                          <a:spcPts val="0"/>
                        </a:spcAft>
                      </a:pPr>
                      <a:r>
                        <a:rPr lang="en-US" sz="1600" kern="100" dirty="0">
                          <a:solidFill>
                            <a:srgbClr val="000000"/>
                          </a:solidFill>
                          <a:effectLst/>
                          <a:latin typeface="Calibri" panose="020F0502020204030204" pitchFamily="34" charset="0"/>
                          <a:ea typeface="Calibri" panose="020F0502020204030204" pitchFamily="34" charset="0"/>
                        </a:rPr>
                        <a:t>TR1 Practitioners in sending and receiving programs exchange information before, during, and after transition about practices most likely to support the child’s successful adjustment and positive outcomes. </a:t>
                      </a:r>
                      <a:endParaRPr lang="en-US" sz="1600" dirty="0"/>
                    </a:p>
                  </a:txBody>
                  <a:tcPr/>
                </a:tc>
                <a:extLst>
                  <a:ext uri="{0D108BD9-81ED-4DB2-BD59-A6C34878D82A}">
                    <a16:rowId xmlns:a16="http://schemas.microsoft.com/office/drawing/2014/main" val="3480016119"/>
                  </a:ext>
                </a:extLst>
              </a:tr>
            </a:tbl>
          </a:graphicData>
        </a:graphic>
      </p:graphicFrame>
    </p:spTree>
    <p:extLst>
      <p:ext uri="{BB962C8B-B14F-4D97-AF65-F5344CB8AC3E}">
        <p14:creationId xmlns:p14="http://schemas.microsoft.com/office/powerpoint/2010/main" val="2065555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1" name="Title 1">
            <a:extLst>
              <a:ext uri="{FF2B5EF4-FFF2-40B4-BE49-F238E27FC236}">
                <a16:creationId xmlns:a16="http://schemas.microsoft.com/office/drawing/2014/main" id="{EC948758-AF2D-3F1D-A345-865262F73CCD}"/>
              </a:ext>
            </a:extLst>
          </p:cNvPr>
          <p:cNvSpPr>
            <a:spLocks noGrp="1"/>
          </p:cNvSpPr>
          <p:nvPr>
            <p:ph type="title"/>
          </p:nvPr>
        </p:nvSpPr>
        <p:spPr>
          <a:xfrm>
            <a:off x="629841" y="457200"/>
            <a:ext cx="2949178" cy="3811588"/>
          </a:xfrm>
        </p:spPr>
        <p:txBody>
          <a:bodyPr>
            <a:normAutofit/>
          </a:bodyPr>
          <a:lstStyle/>
          <a:p>
            <a:r>
              <a:rPr lang="en-US" dirty="0"/>
              <a:t>DEC Recommended Practices Monographs</a:t>
            </a:r>
          </a:p>
        </p:txBody>
      </p:sp>
      <p:pic>
        <p:nvPicPr>
          <p:cNvPr id="1026" name="Picture 2">
            <a:extLst>
              <a:ext uri="{FF2B5EF4-FFF2-40B4-BE49-F238E27FC236}">
                <a16:creationId xmlns:a16="http://schemas.microsoft.com/office/drawing/2014/main" id="{4A97FDF1-B9B0-C5FC-64A3-05873C8D56A8}"/>
              </a:ex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198775" y="1669397"/>
            <a:ext cx="4317765" cy="3509682"/>
          </a:xfrm>
          <a:prstGeom prst="rect">
            <a:avLst/>
          </a:prstGeom>
          <a:solidFill>
            <a:srgbClr val="FFFFFF"/>
          </a:solidFill>
        </p:spPr>
      </p:pic>
    </p:spTree>
    <p:extLst>
      <p:ext uri="{BB962C8B-B14F-4D97-AF65-F5344CB8AC3E}">
        <p14:creationId xmlns:p14="http://schemas.microsoft.com/office/powerpoint/2010/main" val="15353117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title" idx="4294967295"/>
          </p:nvPr>
        </p:nvSpPr>
        <p:spPr>
          <a:xfrm>
            <a:off x="1143000" y="1608138"/>
            <a:ext cx="4976813" cy="28575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25" b="1" i="0" u="none" strike="noStrike" kern="1200" cap="none" spc="0" normalizeH="0" baseline="0" noProof="0" dirty="0">
                <a:ln>
                  <a:noFill/>
                </a:ln>
                <a:solidFill>
                  <a:schemeClr val="bg1"/>
                </a:solidFill>
                <a:effectLst/>
                <a:uLnTx/>
                <a:uFillTx/>
                <a:latin typeface="+mn-lt"/>
                <a:ea typeface="+mn-ea"/>
                <a:cs typeface="+mn-cs"/>
              </a:rPr>
              <a:t>Recommended Practices Modules</a:t>
            </a:r>
          </a:p>
        </p:txBody>
      </p:sp>
      <p:pic>
        <p:nvPicPr>
          <p:cNvPr id="5" name="Picture 4">
            <a:extLst>
              <a:ext uri="{C183D7F6-B498-43B3-948B-1728B52AA6E4}">
                <adec:decorative xmlns:adec="http://schemas.microsoft.com/office/drawing/2017/decorative" val="1"/>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143001" y="5155486"/>
            <a:ext cx="2400300" cy="891374"/>
          </a:xfrm>
          <a:prstGeom prst="rect">
            <a:avLst/>
          </a:prstGeom>
        </p:spPr>
      </p:pic>
      <p:pic>
        <p:nvPicPr>
          <p:cNvPr id="3" name="Picture 2" descr="The landing page on the DEC Recommended Practices Modules website.">
            <a:extLst>
              <a:ext uri="{C183D7F6-B498-43B3-948B-1728B52AA6E4}">
                <adec:decorative xmlns:adec="http://schemas.microsoft.com/office/drawing/2017/decorative" val="0"/>
              </a:ext>
            </a:extLst>
          </p:cNvPr>
          <p:cNvPicPr>
            <a:picLocks noChangeAspect="1"/>
          </p:cNvPicPr>
          <p:nvPr/>
        </p:nvPicPr>
        <p:blipFill>
          <a:blip r:embed="rId4"/>
          <a:stretch>
            <a:fillRect/>
          </a:stretch>
        </p:blipFill>
        <p:spPr>
          <a:xfrm>
            <a:off x="141732" y="100585"/>
            <a:ext cx="8860535" cy="5108706"/>
          </a:xfrm>
          <a:prstGeom prst="rect">
            <a:avLst/>
          </a:prstGeom>
        </p:spPr>
      </p:pic>
      <p:sp>
        <p:nvSpPr>
          <p:cNvPr id="6" name="Rectangle 5"/>
          <p:cNvSpPr/>
          <p:nvPr/>
        </p:nvSpPr>
        <p:spPr>
          <a:xfrm>
            <a:off x="5664708" y="5209291"/>
            <a:ext cx="2400300" cy="300082"/>
          </a:xfrm>
          <a:prstGeom prst="rect">
            <a:avLst/>
          </a:prstGeom>
        </p:spPr>
        <p:txBody>
          <a:bodyPr wrap="square">
            <a:spAutoFit/>
          </a:bodyPr>
          <a:lstStyle/>
          <a:p>
            <a:r>
              <a:rPr lang="en-US" sz="1350" dirty="0">
                <a:hlinkClick r:id="rId5"/>
              </a:rPr>
              <a:t>http://rpm.fpg.unc.edu/</a:t>
            </a:r>
            <a:r>
              <a:rPr lang="en-US" sz="1350" dirty="0"/>
              <a:t> </a:t>
            </a:r>
          </a:p>
        </p:txBody>
      </p:sp>
      <p:sp>
        <p:nvSpPr>
          <p:cNvPr id="7" name="Oval 6">
            <a:extLst>
              <a:ext uri="{C183D7F6-B498-43B3-948B-1728B52AA6E4}">
                <adec:decorative xmlns:adec="http://schemas.microsoft.com/office/drawing/2017/decorative" val="1"/>
              </a:ext>
            </a:extLst>
          </p:cNvPr>
          <p:cNvSpPr/>
          <p:nvPr/>
        </p:nvSpPr>
        <p:spPr>
          <a:xfrm>
            <a:off x="5670441" y="3543300"/>
            <a:ext cx="800100" cy="2286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Tree>
    <p:extLst>
      <p:ext uri="{BB962C8B-B14F-4D97-AF65-F5344CB8AC3E}">
        <p14:creationId xmlns:p14="http://schemas.microsoft.com/office/powerpoint/2010/main" val="1809138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22"/>
          <p:cNvSpPr txBox="1">
            <a:spLocks noGrp="1"/>
          </p:cNvSpPr>
          <p:nvPr>
            <p:ph type="title"/>
          </p:nvPr>
        </p:nvSpPr>
        <p:spPr>
          <a:prstGeom prst="rect">
            <a:avLst/>
          </a:prstGeom>
          <a:noFill/>
          <a:ln>
            <a:noFill/>
          </a:ln>
        </p:spPr>
        <p:txBody>
          <a:bodyPr spcFirstLastPara="1" wrap="square" lIns="91425" tIns="45700" rIns="91425" bIns="45700" anchor="ctr" anchorCtr="0">
            <a:normAutofit fontScale="90000"/>
          </a:bodyPr>
          <a:lstStyle/>
          <a:p>
            <a:pPr lvl="0" algn="ctr">
              <a:spcBef>
                <a:spcPts val="0"/>
              </a:spcBef>
              <a:buClr>
                <a:schemeClr val="dk1"/>
              </a:buClr>
              <a:buSzPts val="3600"/>
            </a:pPr>
            <a:r>
              <a:rPr lang="en-US" b="1" dirty="0">
                <a:solidFill>
                  <a:srgbClr val="121F88"/>
                </a:solidFill>
                <a:sym typeface="Calibri"/>
              </a:rPr>
              <a:t>Other Resources to Support Implementation of EBP in EI/ECSE </a:t>
            </a:r>
            <a:endParaRPr dirty="0"/>
          </a:p>
        </p:txBody>
      </p:sp>
      <p:sp>
        <p:nvSpPr>
          <p:cNvPr id="195" name="Google Shape;195;p22"/>
          <p:cNvSpPr txBox="1">
            <a:spLocks noGrp="1"/>
          </p:cNvSpPr>
          <p:nvPr>
            <p:ph idx="1"/>
          </p:nvPr>
        </p:nvSpPr>
        <p:spPr>
          <a:xfrm>
            <a:off x="628650" y="1980400"/>
            <a:ext cx="78867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chemeClr val="dk1"/>
              </a:buClr>
              <a:buSzPts val="2800"/>
              <a:buChar char="•"/>
            </a:pPr>
            <a:r>
              <a:rPr lang="en-US" u="sng" dirty="0">
                <a:solidFill>
                  <a:schemeClr val="hlink"/>
                </a:solidFill>
                <a:hlinkClick r:id="rId3"/>
              </a:rPr>
              <a:t>CSEFEL: Center on the Social and Emotional Foundations for Early Learning (vanderbilt.edu)</a:t>
            </a:r>
            <a:endParaRPr dirty="0"/>
          </a:p>
          <a:p>
            <a:pPr marL="228600" lvl="0" indent="-228600" algn="l" rtl="0">
              <a:lnSpc>
                <a:spcPct val="150000"/>
              </a:lnSpc>
              <a:spcBef>
                <a:spcPts val="1000"/>
              </a:spcBef>
              <a:spcAft>
                <a:spcPts val="0"/>
              </a:spcAft>
              <a:buClr>
                <a:schemeClr val="dk1"/>
              </a:buClr>
              <a:buSzPts val="2800"/>
              <a:buChar char="•"/>
            </a:pPr>
            <a:r>
              <a:rPr lang="en-US" u="sng" dirty="0">
                <a:solidFill>
                  <a:schemeClr val="hlink"/>
                </a:solidFill>
                <a:hlinkClick r:id="rId4"/>
              </a:rPr>
              <a:t>CONNECT | Connect Modules (dec-sped.org)</a:t>
            </a:r>
            <a:endParaRPr lang="en-US" u="sng" dirty="0">
              <a:solidFill>
                <a:schemeClr val="hlink"/>
              </a:solidFill>
            </a:endParaRPr>
          </a:p>
          <a:p>
            <a:pPr marL="228600" lvl="0" indent="-228600" algn="l" rtl="0">
              <a:lnSpc>
                <a:spcPct val="100000"/>
              </a:lnSpc>
              <a:spcBef>
                <a:spcPts val="1000"/>
              </a:spcBef>
              <a:spcAft>
                <a:spcPts val="0"/>
              </a:spcAft>
              <a:buClr>
                <a:schemeClr val="dk1"/>
              </a:buClr>
              <a:buSzPts val="2800"/>
              <a:buChar char="•"/>
            </a:pPr>
            <a:r>
              <a:rPr lang="en-US" dirty="0">
                <a:hlinkClick r:id="rId5"/>
              </a:rPr>
              <a:t>Early Childhood Technical Assistance Center (ECTA) Evidence-Based Practice Resources</a:t>
            </a:r>
            <a:endParaRPr lang="en-US" dirty="0"/>
          </a:p>
          <a:p>
            <a:pPr marL="228600" lvl="0" indent="-228600" algn="l" rtl="0">
              <a:lnSpc>
                <a:spcPct val="150000"/>
              </a:lnSpc>
              <a:spcBef>
                <a:spcPts val="1000"/>
              </a:spcBef>
              <a:spcAft>
                <a:spcPts val="0"/>
              </a:spcAft>
              <a:buClr>
                <a:schemeClr val="dk1"/>
              </a:buClr>
              <a:buSzPts val="2800"/>
              <a:buChar char="•"/>
            </a:pPr>
            <a:r>
              <a:rPr lang="en-US" dirty="0">
                <a:hlinkClick r:id="rId6"/>
              </a:rPr>
              <a:t>IES What Works Clearinghouse</a:t>
            </a:r>
            <a:endParaRPr lang="en-US" dirty="0"/>
          </a:p>
        </p:txBody>
      </p:sp>
    </p:spTree>
    <p:extLst>
      <p:ext uri="{BB962C8B-B14F-4D97-AF65-F5344CB8AC3E}">
        <p14:creationId xmlns:p14="http://schemas.microsoft.com/office/powerpoint/2010/main" val="31938832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23"/>
          <p:cNvSpPr txBox="1">
            <a:spLocks noGrp="1"/>
          </p:cNvSpPr>
          <p:nvPr>
            <p:ph type="title"/>
          </p:nvPr>
        </p:nvSpPr>
        <p:spPr>
          <a:xfrm>
            <a:off x="628650" y="365127"/>
            <a:ext cx="7886700" cy="951610"/>
          </a:xfrm>
          <a:prstGeom prst="rect">
            <a:avLst/>
          </a:prstGeom>
          <a:noFill/>
          <a:ln>
            <a:noFill/>
          </a:ln>
        </p:spPr>
        <p:txBody>
          <a:bodyPr spcFirstLastPara="1" wrap="square" lIns="91425" tIns="45700" rIns="91425" bIns="45700" anchor="ctr" anchorCtr="0">
            <a:normAutofit fontScale="90000"/>
          </a:bodyPr>
          <a:lstStyle/>
          <a:p>
            <a:pPr lvl="0" algn="ctr">
              <a:spcBef>
                <a:spcPts val="0"/>
              </a:spcBef>
              <a:buClr>
                <a:srgbClr val="000000"/>
              </a:buClr>
              <a:buSzPts val="3600"/>
            </a:pPr>
            <a:r>
              <a:rPr lang="en-US" b="1" dirty="0">
                <a:solidFill>
                  <a:srgbClr val="121F88"/>
                </a:solidFill>
                <a:sym typeface="Calibri"/>
              </a:rPr>
              <a:t>Resources to Support Implementation of EBP in EI/ECSE </a:t>
            </a:r>
            <a:endParaRPr b="0" dirty="0"/>
          </a:p>
        </p:txBody>
      </p:sp>
      <p:sp>
        <p:nvSpPr>
          <p:cNvPr id="201" name="Google Shape;201;p23"/>
          <p:cNvSpPr txBox="1">
            <a:spLocks noGrp="1"/>
          </p:cNvSpPr>
          <p:nvPr>
            <p:ph idx="1"/>
          </p:nvPr>
        </p:nvSpPr>
        <p:spPr>
          <a:xfrm>
            <a:off x="628650" y="1797656"/>
            <a:ext cx="7886700" cy="4539484"/>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1200"/>
              </a:spcAft>
              <a:buClr>
                <a:schemeClr val="dk1"/>
              </a:buClr>
              <a:buSzPts val="2800"/>
              <a:buChar char="•"/>
            </a:pPr>
            <a:r>
              <a:rPr lang="en-US" u="sng" dirty="0">
                <a:solidFill>
                  <a:schemeClr val="hlink"/>
                </a:solidFill>
                <a:hlinkClick r:id="rId3"/>
              </a:rPr>
              <a:t>IRIS | Evidence-Based Practice Summaries (vanderbilt.edu)</a:t>
            </a:r>
            <a:endParaRPr dirty="0"/>
          </a:p>
          <a:p>
            <a:pPr marL="228600" lvl="0" indent="-228600" algn="l" rtl="0">
              <a:lnSpc>
                <a:spcPct val="100000"/>
              </a:lnSpc>
              <a:spcBef>
                <a:spcPts val="1000"/>
              </a:spcBef>
              <a:spcAft>
                <a:spcPts val="1200"/>
              </a:spcAft>
              <a:buClr>
                <a:schemeClr val="dk1"/>
              </a:buClr>
              <a:buSzPts val="2800"/>
              <a:buChar char="•"/>
            </a:pPr>
            <a:r>
              <a:rPr lang="en-US" u="sng" dirty="0">
                <a:solidFill>
                  <a:schemeClr val="hlink"/>
                </a:solidFill>
                <a:hlinkClick r:id="rId4"/>
              </a:rPr>
              <a:t>National Center for Pyramid Model Innovations NCPMI (usf.edu)</a:t>
            </a:r>
            <a:endParaRPr lang="en-US" u="sng" dirty="0">
              <a:solidFill>
                <a:schemeClr val="hlink"/>
              </a:solidFill>
            </a:endParaRPr>
          </a:p>
          <a:p>
            <a:pPr marL="228600" lvl="0" indent="-228600" algn="l" rtl="0">
              <a:lnSpc>
                <a:spcPct val="100000"/>
              </a:lnSpc>
              <a:spcBef>
                <a:spcPts val="1000"/>
              </a:spcBef>
              <a:spcAft>
                <a:spcPts val="1200"/>
              </a:spcAft>
              <a:buClr>
                <a:schemeClr val="dk1"/>
              </a:buClr>
              <a:buSzPts val="2800"/>
              <a:buChar char="•"/>
            </a:pPr>
            <a:r>
              <a:rPr lang="en-US" dirty="0">
                <a:hlinkClick r:id="rId5"/>
              </a:rPr>
              <a:t>The National Professional Development Center on Autism Spectrum Disorder</a:t>
            </a:r>
            <a:endParaRPr dirty="0"/>
          </a:p>
        </p:txBody>
      </p:sp>
    </p:spTree>
    <p:extLst>
      <p:ext uri="{BB962C8B-B14F-4D97-AF65-F5344CB8AC3E}">
        <p14:creationId xmlns:p14="http://schemas.microsoft.com/office/powerpoint/2010/main" val="36604783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20976-0D5A-4F96-CA9B-5E73DC90A26A}"/>
              </a:ext>
            </a:extLst>
          </p:cNvPr>
          <p:cNvSpPr>
            <a:spLocks noGrp="1"/>
          </p:cNvSpPr>
          <p:nvPr>
            <p:ph type="title"/>
          </p:nvPr>
        </p:nvSpPr>
        <p:spPr>
          <a:xfrm>
            <a:off x="628650" y="365127"/>
            <a:ext cx="7886700" cy="732154"/>
          </a:xfrm>
        </p:spPr>
        <p:txBody>
          <a:bodyPr>
            <a:normAutofit/>
          </a:bodyPr>
          <a:lstStyle/>
          <a:p>
            <a:pPr algn="ctr"/>
            <a:r>
              <a:rPr lang="en-US" sz="3600" dirty="0"/>
              <a:t>Activity: Applying the RPs</a:t>
            </a:r>
          </a:p>
        </p:txBody>
      </p:sp>
      <p:sp>
        <p:nvSpPr>
          <p:cNvPr id="3" name="Content Placeholder 2">
            <a:extLst>
              <a:ext uri="{FF2B5EF4-FFF2-40B4-BE49-F238E27FC236}">
                <a16:creationId xmlns:a16="http://schemas.microsoft.com/office/drawing/2014/main" id="{0B344863-A1E2-5213-943B-686B95714A64}"/>
              </a:ext>
            </a:extLst>
          </p:cNvPr>
          <p:cNvSpPr>
            <a:spLocks noGrp="1"/>
          </p:cNvSpPr>
          <p:nvPr>
            <p:ph idx="1"/>
          </p:nvPr>
        </p:nvSpPr>
        <p:spPr>
          <a:xfrm>
            <a:off x="628650" y="1222218"/>
            <a:ext cx="7886700" cy="4954745"/>
          </a:xfrm>
        </p:spPr>
        <p:txBody>
          <a:bodyPr>
            <a:normAutofit/>
          </a:bodyPr>
          <a:lstStyle/>
          <a:p>
            <a:pPr fontAlgn="t">
              <a:spcBef>
                <a:spcPts val="0"/>
              </a:spcBef>
            </a:pPr>
            <a:r>
              <a:rPr lang="en-US" dirty="0"/>
              <a:t>Thinking about your current role, choose one of the DEC RPs topic areas. </a:t>
            </a:r>
            <a:endParaRPr lang="en-US" sz="1800" b="0" i="0" u="none" strike="noStrike" dirty="0">
              <a:effectLst/>
              <a:latin typeface="Arial" panose="020B0604020202020204" pitchFamily="34" charset="0"/>
            </a:endParaRPr>
          </a:p>
          <a:p>
            <a:pPr marL="914400" lvl="2" fontAlgn="t">
              <a:spcBef>
                <a:spcPts val="0"/>
              </a:spcBef>
            </a:pPr>
            <a:r>
              <a:rPr lang="en-US" sz="1900" b="0" i="0" u="none" strike="noStrike" kern="1200" dirty="0">
                <a:solidFill>
                  <a:srgbClr val="000000"/>
                </a:solidFill>
                <a:effectLst/>
              </a:rPr>
              <a:t>Assessment</a:t>
            </a:r>
            <a:endParaRPr lang="en-US" sz="1900" b="0" i="0" u="none" strike="noStrike" dirty="0">
              <a:effectLst/>
            </a:endParaRPr>
          </a:p>
          <a:p>
            <a:pPr marL="914400" lvl="2" fontAlgn="t">
              <a:spcBef>
                <a:spcPts val="0"/>
              </a:spcBef>
            </a:pPr>
            <a:r>
              <a:rPr lang="en-US" sz="1900" b="0" i="0" u="none" strike="noStrike" kern="1200" dirty="0">
                <a:solidFill>
                  <a:srgbClr val="000000"/>
                </a:solidFill>
                <a:effectLst/>
              </a:rPr>
              <a:t>Environment</a:t>
            </a:r>
            <a:endParaRPr lang="en-US" sz="1900" b="0" i="0" u="none" strike="noStrike" dirty="0">
              <a:effectLst/>
            </a:endParaRPr>
          </a:p>
          <a:p>
            <a:pPr marL="914400" lvl="2" fontAlgn="t">
              <a:spcBef>
                <a:spcPts val="0"/>
              </a:spcBef>
            </a:pPr>
            <a:r>
              <a:rPr lang="en-US" sz="1900" b="0" i="0" u="none" strike="noStrike" kern="1200" dirty="0">
                <a:solidFill>
                  <a:srgbClr val="000000"/>
                </a:solidFill>
                <a:effectLst/>
              </a:rPr>
              <a:t>Family</a:t>
            </a:r>
            <a:endParaRPr lang="en-US" sz="1900" b="0" i="0" u="none" strike="noStrike" dirty="0">
              <a:effectLst/>
            </a:endParaRPr>
          </a:p>
          <a:p>
            <a:pPr marL="914400" lvl="2" fontAlgn="t">
              <a:spcBef>
                <a:spcPts val="0"/>
              </a:spcBef>
            </a:pPr>
            <a:r>
              <a:rPr lang="en-US" sz="1900" b="0" i="0" u="none" strike="noStrike" kern="1200" dirty="0">
                <a:solidFill>
                  <a:srgbClr val="000000"/>
                </a:solidFill>
                <a:effectLst/>
              </a:rPr>
              <a:t>Instruction</a:t>
            </a:r>
            <a:endParaRPr lang="en-US" sz="1900" b="0" i="0" u="none" strike="noStrike" dirty="0">
              <a:effectLst/>
            </a:endParaRPr>
          </a:p>
          <a:p>
            <a:pPr marL="914400" lvl="2" fontAlgn="t">
              <a:spcBef>
                <a:spcPts val="0"/>
              </a:spcBef>
            </a:pPr>
            <a:r>
              <a:rPr lang="en-US" sz="1900" b="0" i="0" u="none" strike="noStrike" kern="1200" dirty="0">
                <a:solidFill>
                  <a:srgbClr val="000000"/>
                </a:solidFill>
                <a:effectLst/>
              </a:rPr>
              <a:t>Interaction</a:t>
            </a:r>
            <a:endParaRPr lang="en-US" sz="1900" b="0" i="0" u="none" strike="noStrike" dirty="0">
              <a:effectLst/>
            </a:endParaRPr>
          </a:p>
          <a:p>
            <a:pPr marL="914400" lvl="2" fontAlgn="t">
              <a:spcBef>
                <a:spcPts val="0"/>
              </a:spcBef>
            </a:pPr>
            <a:r>
              <a:rPr lang="en-US" sz="1900" b="0" i="0" u="none" strike="noStrike" kern="1200" dirty="0">
                <a:solidFill>
                  <a:srgbClr val="000000"/>
                </a:solidFill>
                <a:effectLst/>
              </a:rPr>
              <a:t>Teaming &amp;</a:t>
            </a:r>
            <a:endParaRPr lang="en-US" sz="1900" b="0" i="0" u="none" strike="noStrike" dirty="0">
              <a:effectLst/>
            </a:endParaRPr>
          </a:p>
          <a:p>
            <a:pPr marL="914400" lvl="2" fontAlgn="t">
              <a:spcBef>
                <a:spcPts val="0"/>
              </a:spcBef>
            </a:pPr>
            <a:r>
              <a:rPr lang="en-US" sz="1900" b="0" i="0" u="none" strike="noStrike" kern="1200" dirty="0">
                <a:solidFill>
                  <a:srgbClr val="000000"/>
                </a:solidFill>
                <a:effectLst/>
              </a:rPr>
              <a:t>Collaboration</a:t>
            </a:r>
            <a:endParaRPr lang="en-US" sz="1900" b="0" i="0" u="none" strike="noStrike" dirty="0">
              <a:effectLst/>
            </a:endParaRPr>
          </a:p>
          <a:p>
            <a:pPr marL="914400" lvl="2" fontAlgn="t">
              <a:spcBef>
                <a:spcPts val="0"/>
              </a:spcBef>
            </a:pPr>
            <a:r>
              <a:rPr lang="en-US" sz="1900" b="0" i="0" u="none" strike="noStrike" kern="1200" dirty="0">
                <a:solidFill>
                  <a:srgbClr val="000000"/>
                </a:solidFill>
                <a:effectLst/>
              </a:rPr>
              <a:t>Transition</a:t>
            </a:r>
            <a:endParaRPr lang="en-US" sz="1900" b="0" i="0" u="none" strike="noStrike" dirty="0">
              <a:effectLst/>
            </a:endParaRPr>
          </a:p>
          <a:p>
            <a:r>
              <a:rPr lang="en-US" dirty="0"/>
              <a:t>Review the practices within that topic area.</a:t>
            </a:r>
          </a:p>
          <a:p>
            <a:r>
              <a:rPr lang="en-US" dirty="0"/>
              <a:t>List 2-3 things that you do now consistent with the practices.</a:t>
            </a:r>
          </a:p>
          <a:p>
            <a:r>
              <a:rPr lang="en-US" dirty="0"/>
              <a:t>List 2-3 things that you would like to do differently. </a:t>
            </a:r>
          </a:p>
          <a:p>
            <a:endParaRPr lang="en-US" dirty="0"/>
          </a:p>
          <a:p>
            <a:pPr marL="0" indent="0">
              <a:buNone/>
            </a:pPr>
            <a:endParaRPr lang="en-US" dirty="0"/>
          </a:p>
        </p:txBody>
      </p:sp>
    </p:spTree>
    <p:extLst>
      <p:ext uri="{BB962C8B-B14F-4D97-AF65-F5344CB8AC3E}">
        <p14:creationId xmlns:p14="http://schemas.microsoft.com/office/powerpoint/2010/main" val="40669132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6AC0C-7C91-0E6D-3EB2-945E34B1549A}"/>
              </a:ext>
            </a:extLst>
          </p:cNvPr>
          <p:cNvSpPr>
            <a:spLocks noGrp="1"/>
          </p:cNvSpPr>
          <p:nvPr>
            <p:ph type="title"/>
          </p:nvPr>
        </p:nvSpPr>
        <p:spPr>
          <a:xfrm>
            <a:off x="628650" y="365126"/>
            <a:ext cx="7886700" cy="1325563"/>
          </a:xfrm>
        </p:spPr>
        <p:txBody>
          <a:bodyPr anchor="ctr">
            <a:normAutofit/>
          </a:bodyPr>
          <a:lstStyle/>
          <a:p>
            <a:r>
              <a:rPr lang="en-US" dirty="0"/>
              <a:t>Reflective Practice</a:t>
            </a:r>
          </a:p>
        </p:txBody>
      </p:sp>
      <p:sp>
        <p:nvSpPr>
          <p:cNvPr id="3" name="TextBox 2">
            <a:extLst>
              <a:ext uri="{FF2B5EF4-FFF2-40B4-BE49-F238E27FC236}">
                <a16:creationId xmlns:a16="http://schemas.microsoft.com/office/drawing/2014/main" id="{59B9EECB-B1C2-82D6-ABDA-7CA4ED82039D}"/>
              </a:ext>
            </a:extLst>
          </p:cNvPr>
          <p:cNvSpPr txBox="1"/>
          <p:nvPr/>
        </p:nvSpPr>
        <p:spPr>
          <a:xfrm>
            <a:off x="914400" y="2109457"/>
            <a:ext cx="7351413" cy="3046988"/>
          </a:xfrm>
          <a:prstGeom prst="rect">
            <a:avLst/>
          </a:prstGeom>
          <a:noFill/>
        </p:spPr>
        <p:txBody>
          <a:bodyPr wrap="square" rtlCol="0">
            <a:spAutoFit/>
          </a:bodyPr>
          <a:lstStyle/>
          <a:p>
            <a:r>
              <a:rPr lang="en-US" sz="4800" dirty="0"/>
              <a:t>We don’t learn from experiences; we learn from reflecting on the experience.</a:t>
            </a:r>
          </a:p>
          <a:p>
            <a:pPr algn="r"/>
            <a:r>
              <a:rPr lang="en-US" sz="4800" dirty="0"/>
              <a:t>-John Dewey</a:t>
            </a:r>
          </a:p>
        </p:txBody>
      </p:sp>
    </p:spTree>
    <p:extLst>
      <p:ext uri="{BB962C8B-B14F-4D97-AF65-F5344CB8AC3E}">
        <p14:creationId xmlns:p14="http://schemas.microsoft.com/office/powerpoint/2010/main" val="821483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5"/>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lvl="0" algn="ctr">
              <a:buClr>
                <a:schemeClr val="dk1"/>
              </a:buClr>
              <a:buSzPts val="3600"/>
            </a:pPr>
            <a:r>
              <a:rPr lang="en-US" b="1" dirty="0">
                <a:solidFill>
                  <a:srgbClr val="121F88"/>
                </a:solidFill>
              </a:rPr>
              <a:t>What Is Reflective Practice?</a:t>
            </a:r>
            <a:r>
              <a:rPr lang="en-US" b="0" dirty="0">
                <a:solidFill>
                  <a:srgbClr val="002060"/>
                </a:solidFill>
              </a:rPr>
              <a:t> </a:t>
            </a:r>
            <a:endParaRPr dirty="0">
              <a:solidFill>
                <a:srgbClr val="002060"/>
              </a:solidFill>
            </a:endParaRPr>
          </a:p>
        </p:txBody>
      </p:sp>
      <p:sp>
        <p:nvSpPr>
          <p:cNvPr id="78" name="Google Shape;78;p5"/>
          <p:cNvSpPr txBox="1">
            <a:spLocks noGrp="1"/>
          </p:cNvSpPr>
          <p:nvPr>
            <p:ph idx="1"/>
          </p:nvPr>
        </p:nvSpPr>
        <p:spPr>
          <a:xfrm>
            <a:off x="628650" y="1549400"/>
            <a:ext cx="7886700" cy="4627563"/>
          </a:xfrm>
          <a:prstGeom prst="rect">
            <a:avLst/>
          </a:prstGeom>
          <a:noFill/>
          <a:ln>
            <a:noFill/>
          </a:ln>
        </p:spPr>
        <p:txBody>
          <a:bodyPr spcFirstLastPara="1" wrap="square" lIns="91425" tIns="45700" rIns="91425" bIns="45700" anchor="t" anchorCtr="0">
            <a:normAutofit/>
          </a:bodyPr>
          <a:lstStyle/>
          <a:p>
            <a:pPr marL="0" lvl="0" indent="0" algn="l" rtl="0">
              <a:lnSpc>
                <a:spcPct val="150000"/>
              </a:lnSpc>
              <a:spcBef>
                <a:spcPts val="0"/>
              </a:spcBef>
              <a:spcAft>
                <a:spcPts val="0"/>
              </a:spcAft>
              <a:buClr>
                <a:schemeClr val="dk1"/>
              </a:buClr>
              <a:buSzPts val="2800"/>
              <a:buNone/>
            </a:pPr>
            <a:r>
              <a:rPr lang="en-US" dirty="0"/>
              <a:t>The process by which EI/ECSE professionals examine their own assumptions, values, beliefs, and professional practices and consider actions to be taken to continuously improve their own practice and/or reconstruct their assumptions, values, and/or beliefs. </a:t>
            </a:r>
          </a:p>
          <a:p>
            <a:pPr marL="0" lvl="0" indent="0" algn="r" rtl="0">
              <a:lnSpc>
                <a:spcPct val="150000"/>
              </a:lnSpc>
              <a:spcBef>
                <a:spcPts val="0"/>
              </a:spcBef>
              <a:spcAft>
                <a:spcPts val="0"/>
              </a:spcAft>
              <a:buClr>
                <a:schemeClr val="dk1"/>
              </a:buClr>
              <a:buSzPts val="2800"/>
              <a:buNone/>
            </a:pPr>
            <a:r>
              <a:rPr lang="en-US" sz="2200" i="1" dirty="0"/>
              <a:t>DEC EI/ECSE Standards Glossary, 2020</a:t>
            </a:r>
            <a:endParaRPr dirty="0"/>
          </a:p>
        </p:txBody>
      </p:sp>
    </p:spTree>
    <p:extLst>
      <p:ext uri="{BB962C8B-B14F-4D97-AF65-F5344CB8AC3E}">
        <p14:creationId xmlns:p14="http://schemas.microsoft.com/office/powerpoint/2010/main" val="20217459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7"/>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lvl="0" algn="ctr">
              <a:spcBef>
                <a:spcPts val="0"/>
              </a:spcBef>
              <a:buClr>
                <a:schemeClr val="dk1"/>
              </a:buClr>
              <a:buSzPts val="3600"/>
            </a:pPr>
            <a:r>
              <a:rPr lang="en-US" b="1" dirty="0">
                <a:solidFill>
                  <a:srgbClr val="121F88"/>
                </a:solidFill>
                <a:sym typeface="Calibri"/>
              </a:rPr>
              <a:t>Reflective Practice </a:t>
            </a:r>
            <a:br>
              <a:rPr lang="en-US" sz="3600" b="0" dirty="0"/>
            </a:br>
            <a:endParaRPr sz="2000" b="0" dirty="0"/>
          </a:p>
        </p:txBody>
      </p:sp>
      <p:sp>
        <p:nvSpPr>
          <p:cNvPr id="92" name="Google Shape;92;p7"/>
          <p:cNvSpPr txBox="1">
            <a:spLocks noGrp="1"/>
          </p:cNvSpPr>
          <p:nvPr>
            <p:ph idx="1"/>
          </p:nvPr>
        </p:nvSpPr>
        <p:spPr>
          <a:xfrm>
            <a:off x="221810" y="1339913"/>
            <a:ext cx="8700379" cy="4952245"/>
          </a:xfrm>
          <a:prstGeom prst="rect">
            <a:avLst/>
          </a:prstGeom>
          <a:noFill/>
          <a:ln>
            <a:noFill/>
          </a:ln>
        </p:spPr>
        <p:txBody>
          <a:bodyPr spcFirstLastPara="1" wrap="square" lIns="91425" tIns="45700" rIns="91425" bIns="45700" anchor="t" anchorCtr="0">
            <a:normAutofit fontScale="47500" lnSpcReduction="20000"/>
          </a:bodyPr>
          <a:lstStyle/>
          <a:p>
            <a:pPr marL="228600" lvl="0" indent="-228600" algn="l" rtl="0">
              <a:lnSpc>
                <a:spcPct val="120000"/>
              </a:lnSpc>
              <a:spcBef>
                <a:spcPts val="0"/>
              </a:spcBef>
              <a:spcAft>
                <a:spcPts val="0"/>
              </a:spcAft>
              <a:buClr>
                <a:schemeClr val="dk1"/>
              </a:buClr>
              <a:buSzPts val="2800"/>
              <a:buChar char="•"/>
            </a:pPr>
            <a:r>
              <a:rPr lang="en-US" sz="6700" dirty="0"/>
              <a:t>Facilitates the process of ongoing self-awareness,</a:t>
            </a:r>
            <a:endParaRPr sz="6700" dirty="0"/>
          </a:p>
          <a:p>
            <a:pPr marL="228600" lvl="0" indent="-228600" algn="l" rtl="0">
              <a:lnSpc>
                <a:spcPct val="120000"/>
              </a:lnSpc>
              <a:spcBef>
                <a:spcPts val="1000"/>
              </a:spcBef>
              <a:spcAft>
                <a:spcPts val="0"/>
              </a:spcAft>
              <a:buClr>
                <a:schemeClr val="dk1"/>
              </a:buClr>
              <a:buSzPts val="2800"/>
              <a:buChar char="•"/>
            </a:pPr>
            <a:r>
              <a:rPr lang="en-US" sz="6700" dirty="0"/>
              <a:t>Supports understanding of one’s professional role within the larger unit of the team,</a:t>
            </a:r>
            <a:endParaRPr sz="6700" dirty="0"/>
          </a:p>
          <a:p>
            <a:pPr marL="228600" lvl="0" indent="-228600" algn="l" rtl="0">
              <a:lnSpc>
                <a:spcPct val="120000"/>
              </a:lnSpc>
              <a:spcBef>
                <a:spcPts val="1000"/>
              </a:spcBef>
              <a:spcAft>
                <a:spcPts val="0"/>
              </a:spcAft>
              <a:buClr>
                <a:schemeClr val="dk1"/>
              </a:buClr>
              <a:buSzPts val="2800"/>
              <a:buChar char="•"/>
            </a:pPr>
            <a:r>
              <a:rPr lang="en-US" sz="6700" dirty="0"/>
              <a:t>Requires constant examination of closely-held assumptions and beliefs,</a:t>
            </a:r>
            <a:endParaRPr sz="6700" dirty="0"/>
          </a:p>
          <a:p>
            <a:pPr marL="228600" lvl="0" indent="-228600" algn="l" rtl="0">
              <a:lnSpc>
                <a:spcPct val="120000"/>
              </a:lnSpc>
              <a:spcBef>
                <a:spcPts val="1000"/>
              </a:spcBef>
              <a:spcAft>
                <a:spcPts val="0"/>
              </a:spcAft>
              <a:buClr>
                <a:schemeClr val="dk1"/>
              </a:buClr>
              <a:buSzPts val="2800"/>
              <a:buChar char="•"/>
            </a:pPr>
            <a:r>
              <a:rPr lang="en-US" sz="6700" dirty="0"/>
              <a:t>Includes ongoing use of professional standards and research-based resources to examine the selection and use of practices.</a:t>
            </a:r>
          </a:p>
          <a:p>
            <a:pPr marL="0" marR="0" lvl="0" indent="0" algn="r" defTabSz="914400" rtl="0" eaLnBrk="1" fontAlgn="auto" latinLnBrk="0" hangingPunct="1">
              <a:lnSpc>
                <a:spcPct val="150000"/>
              </a:lnSpc>
              <a:spcBef>
                <a:spcPts val="1000"/>
              </a:spcBef>
              <a:spcAft>
                <a:spcPts val="0"/>
              </a:spcAft>
              <a:buClr>
                <a:prstClr val="black"/>
              </a:buClr>
              <a:buSzPct val="100000"/>
              <a:buFont typeface="Arial" panose="020B0604020202020204" pitchFamily="34" charset="0"/>
              <a:buNone/>
              <a:tabLst/>
              <a:defRPr/>
            </a:pPr>
            <a:r>
              <a:rPr kumimoji="0" lang="en-US" sz="3800" b="0" i="0" u="none" strike="noStrike" kern="1200" cap="none" spc="0" normalizeH="0" baseline="0" noProof="0" dirty="0">
                <a:ln>
                  <a:noFill/>
                </a:ln>
                <a:solidFill>
                  <a:prstClr val="black"/>
                </a:solidFill>
                <a:effectLst/>
                <a:uLnTx/>
                <a:uFillTx/>
                <a:latin typeface="Calibri" panose="020F0502020204030204"/>
                <a:ea typeface="+mn-ea"/>
                <a:cs typeface="+mn-cs"/>
              </a:rPr>
              <a:t>(Kucharczyk et al., 2019)</a:t>
            </a:r>
            <a:endParaRPr kumimoji="0" lang="en-US" sz="5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lvl="0" indent="0" algn="r" rtl="0">
              <a:lnSpc>
                <a:spcPct val="150000"/>
              </a:lnSpc>
              <a:spcBef>
                <a:spcPts val="1000"/>
              </a:spcBef>
              <a:spcAft>
                <a:spcPts val="0"/>
              </a:spcAft>
              <a:buClr>
                <a:schemeClr val="dk1"/>
              </a:buClr>
              <a:buSzPts val="2800"/>
              <a:buNone/>
            </a:pPr>
            <a:endParaRPr sz="2400" dirty="0"/>
          </a:p>
        </p:txBody>
      </p:sp>
    </p:spTree>
    <p:extLst>
      <p:ext uri="{BB962C8B-B14F-4D97-AF65-F5344CB8AC3E}">
        <p14:creationId xmlns:p14="http://schemas.microsoft.com/office/powerpoint/2010/main" val="4244036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a:t>Standard 7</a:t>
            </a:r>
          </a:p>
        </p:txBody>
      </p:sp>
      <p:sp>
        <p:nvSpPr>
          <p:cNvPr id="5" name="Content Placeholder 4"/>
          <p:cNvSpPr>
            <a:spLocks noGrp="1"/>
          </p:cNvSpPr>
          <p:nvPr>
            <p:ph idx="1"/>
          </p:nvPr>
        </p:nvSpPr>
        <p:spPr/>
        <p:txBody>
          <a:bodyPr>
            <a:normAutofit/>
          </a:bodyPr>
          <a:lstStyle/>
          <a:p>
            <a:pPr marL="0" indent="0">
              <a:buNone/>
            </a:pPr>
            <a:r>
              <a:rPr lang="en-US" sz="3200" dirty="0"/>
              <a:t>Candidates identify and engage with the profession of early intervention and early childhood special education (EI/ECSE) by exhibiting skills in reflective practice, advocacy, and leadership while adhering to ethical and legal guidelines. Evidence-based and recommended practices are promoted and used by candidates.</a:t>
            </a:r>
          </a:p>
        </p:txBody>
      </p:sp>
    </p:spTree>
    <p:custDataLst>
      <p:tags r:id="rId1"/>
    </p:custDataLst>
    <p:extLst>
      <p:ext uri="{BB962C8B-B14F-4D97-AF65-F5344CB8AC3E}">
        <p14:creationId xmlns:p14="http://schemas.microsoft.com/office/powerpoint/2010/main" val="38941451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6EEF9-BDBA-A2CB-31F2-C2CD42C672DA}"/>
              </a:ext>
            </a:extLst>
          </p:cNvPr>
          <p:cNvSpPr>
            <a:spLocks noGrp="1"/>
          </p:cNvSpPr>
          <p:nvPr>
            <p:ph type="title"/>
          </p:nvPr>
        </p:nvSpPr>
        <p:spPr>
          <a:xfrm>
            <a:off x="628650" y="365127"/>
            <a:ext cx="7886700" cy="878458"/>
          </a:xfrm>
        </p:spPr>
        <p:txBody>
          <a:bodyPr/>
          <a:lstStyle/>
          <a:p>
            <a:pPr algn="ctr"/>
            <a:r>
              <a:rPr lang="en-US" dirty="0"/>
              <a:t>Benefits of Reflective Practice</a:t>
            </a:r>
          </a:p>
        </p:txBody>
      </p:sp>
      <p:sp>
        <p:nvSpPr>
          <p:cNvPr id="3" name="Content Placeholder 2">
            <a:extLst>
              <a:ext uri="{FF2B5EF4-FFF2-40B4-BE49-F238E27FC236}">
                <a16:creationId xmlns:a16="http://schemas.microsoft.com/office/drawing/2014/main" id="{CDD683D7-2E53-C2B0-76B1-7F1CA9349353}"/>
              </a:ext>
            </a:extLst>
          </p:cNvPr>
          <p:cNvSpPr>
            <a:spLocks noGrp="1"/>
          </p:cNvSpPr>
          <p:nvPr>
            <p:ph idx="1"/>
          </p:nvPr>
        </p:nvSpPr>
        <p:spPr>
          <a:xfrm>
            <a:off x="628650" y="1511808"/>
            <a:ext cx="7886700" cy="4665155"/>
          </a:xfrm>
        </p:spPr>
        <p:txBody>
          <a:bodyPr/>
          <a:lstStyle/>
          <a:p>
            <a:r>
              <a:rPr lang="en-US" sz="3200" dirty="0"/>
              <a:t>Facilitates use of practices that can be justified and explained to others;</a:t>
            </a:r>
          </a:p>
          <a:p>
            <a:r>
              <a:rPr lang="en-US" sz="3200" dirty="0"/>
              <a:t>Leads to greater understanding of one’s values, beliefs, and assumptions about learning, intervention, and instruction;</a:t>
            </a:r>
          </a:p>
          <a:p>
            <a:r>
              <a:rPr lang="en-US" sz="3200" dirty="0"/>
              <a:t>Helps identify areas for improvement, while also recognizing what one is </a:t>
            </a:r>
            <a:r>
              <a:rPr lang="en-US" sz="3200" i="1" dirty="0"/>
              <a:t>doing well; </a:t>
            </a:r>
            <a:r>
              <a:rPr lang="en-US" sz="3200" dirty="0"/>
              <a:t>and</a:t>
            </a:r>
          </a:p>
          <a:p>
            <a:r>
              <a:rPr lang="en-US" sz="3200" dirty="0"/>
              <a:t>Leads to increased self-efficacy.</a:t>
            </a:r>
          </a:p>
          <a:p>
            <a:endParaRPr lang="en-US" i="1" dirty="0"/>
          </a:p>
          <a:p>
            <a:endParaRPr lang="en-US" dirty="0"/>
          </a:p>
          <a:p>
            <a:endParaRPr lang="en-US" dirty="0"/>
          </a:p>
        </p:txBody>
      </p:sp>
    </p:spTree>
    <p:extLst>
      <p:ext uri="{BB962C8B-B14F-4D97-AF65-F5344CB8AC3E}">
        <p14:creationId xmlns:p14="http://schemas.microsoft.com/office/powerpoint/2010/main" val="319883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9"/>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lvl="0" algn="ctr">
              <a:spcBef>
                <a:spcPts val="0"/>
              </a:spcBef>
              <a:buClr>
                <a:schemeClr val="dk1"/>
              </a:buClr>
              <a:buSzPts val="3600"/>
            </a:pPr>
            <a:r>
              <a:rPr lang="en-US" b="1" dirty="0">
                <a:solidFill>
                  <a:srgbClr val="121F88"/>
                </a:solidFill>
                <a:sym typeface="Calibri"/>
              </a:rPr>
              <a:t>Self-Efficacy</a:t>
            </a:r>
            <a:br>
              <a:rPr lang="en-US" sz="3600" b="0" dirty="0">
                <a:solidFill>
                  <a:schemeClr val="dk1"/>
                </a:solidFill>
              </a:rPr>
            </a:br>
            <a:endParaRPr sz="2000" b="0" dirty="0">
              <a:solidFill>
                <a:schemeClr val="dk1"/>
              </a:solidFill>
            </a:endParaRPr>
          </a:p>
        </p:txBody>
      </p:sp>
      <p:sp>
        <p:nvSpPr>
          <p:cNvPr id="106" name="Google Shape;106;p9"/>
          <p:cNvSpPr txBox="1">
            <a:spLocks noGrp="1"/>
          </p:cNvSpPr>
          <p:nvPr>
            <p:ph idx="1"/>
          </p:nvPr>
        </p:nvSpPr>
        <p:spPr>
          <a:xfrm>
            <a:off x="628650" y="1450848"/>
            <a:ext cx="7886700" cy="4726115"/>
          </a:xfrm>
          <a:prstGeom prst="rect">
            <a:avLst/>
          </a:prstGeom>
          <a:noFill/>
          <a:ln>
            <a:noFill/>
          </a:ln>
        </p:spPr>
        <p:txBody>
          <a:bodyPr spcFirstLastPara="1" wrap="square" lIns="91425" tIns="45700" rIns="91425" bIns="45700" anchor="t" anchorCtr="0">
            <a:normAutofit/>
          </a:bodyPr>
          <a:lstStyle/>
          <a:p>
            <a:pPr marL="0" lvl="0" indent="0" algn="l" rtl="0">
              <a:lnSpc>
                <a:spcPct val="150000"/>
              </a:lnSpc>
              <a:spcBef>
                <a:spcPts val="0"/>
              </a:spcBef>
              <a:spcAft>
                <a:spcPts val="0"/>
              </a:spcAft>
              <a:buClr>
                <a:schemeClr val="dk1"/>
              </a:buClr>
              <a:buSzPts val="2800"/>
              <a:buNone/>
            </a:pPr>
            <a:r>
              <a:rPr lang="en-US" sz="3200" dirty="0"/>
              <a:t>Practitioner belief that they are effective in the use of their intervention strategies, that children can learn, and that there are resources and knowledge available when they need assistance </a:t>
            </a:r>
            <a:endParaRPr sz="3200" dirty="0"/>
          </a:p>
          <a:p>
            <a:pPr marL="0" lvl="0" indent="0" algn="r" rtl="0">
              <a:lnSpc>
                <a:spcPct val="90000"/>
              </a:lnSpc>
              <a:spcBef>
                <a:spcPts val="1000"/>
              </a:spcBef>
              <a:spcAft>
                <a:spcPts val="0"/>
              </a:spcAft>
              <a:buClr>
                <a:schemeClr val="dk1"/>
              </a:buClr>
              <a:buSzPts val="2000"/>
              <a:buNone/>
            </a:pPr>
            <a:r>
              <a:rPr lang="en-US" sz="2000" dirty="0"/>
              <a:t>(Kucharczyk et al., 2019)</a:t>
            </a:r>
            <a:endParaRPr dirty="0"/>
          </a:p>
        </p:txBody>
      </p:sp>
    </p:spTree>
    <p:extLst>
      <p:ext uri="{BB962C8B-B14F-4D97-AF65-F5344CB8AC3E}">
        <p14:creationId xmlns:p14="http://schemas.microsoft.com/office/powerpoint/2010/main" val="33216929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itle 1">
            <a:extLst>
              <a:ext uri="{FF2B5EF4-FFF2-40B4-BE49-F238E27FC236}">
                <a16:creationId xmlns:a16="http://schemas.microsoft.com/office/drawing/2014/main" id="{06CE0882-81C1-72A3-0647-DB470E25C808}"/>
              </a:ext>
            </a:extLst>
          </p:cNvPr>
          <p:cNvSpPr>
            <a:spLocks noGrp="1"/>
          </p:cNvSpPr>
          <p:nvPr>
            <p:ph type="title"/>
          </p:nvPr>
        </p:nvSpPr>
        <p:spPr>
          <a:xfrm>
            <a:off x="627459" y="1672096"/>
            <a:ext cx="2949178" cy="2581835"/>
          </a:xfrm>
        </p:spPr>
        <p:txBody>
          <a:bodyPr>
            <a:normAutofit/>
          </a:bodyPr>
          <a:lstStyle/>
          <a:p>
            <a:r>
              <a:rPr lang="en-US" sz="4400" dirty="0"/>
              <a:t>Why Reflective Practice?</a:t>
            </a:r>
          </a:p>
        </p:txBody>
      </p:sp>
      <p:sp>
        <p:nvSpPr>
          <p:cNvPr id="2" name="TextBox 1">
            <a:extLst>
              <a:ext uri="{FF2B5EF4-FFF2-40B4-BE49-F238E27FC236}">
                <a16:creationId xmlns:a16="http://schemas.microsoft.com/office/drawing/2014/main" id="{CA5BFFA1-D884-1B42-CCFA-A83E0840F36B}"/>
              </a:ext>
            </a:extLst>
          </p:cNvPr>
          <p:cNvSpPr txBox="1"/>
          <p:nvPr/>
        </p:nvSpPr>
        <p:spPr>
          <a:xfrm>
            <a:off x="3576638" y="1013988"/>
            <a:ext cx="5178064" cy="4524315"/>
          </a:xfrm>
          <a:prstGeom prst="rect">
            <a:avLst/>
          </a:prstGeom>
          <a:noFill/>
        </p:spPr>
        <p:txBody>
          <a:bodyPr wrap="square" rtlCol="0">
            <a:spAutoFit/>
          </a:bodyPr>
          <a:lstStyle/>
          <a:p>
            <a:r>
              <a:rPr lang="en-US" sz="3200" i="1" dirty="0"/>
              <a:t>Purposeful</a:t>
            </a:r>
            <a:r>
              <a:rPr lang="en-US" sz="3200" dirty="0"/>
              <a:t> reflection means not just thinking about our behaviors and their effect on the work we do but</a:t>
            </a:r>
            <a:r>
              <a:rPr lang="en-US" sz="3200" i="1" dirty="0"/>
              <a:t> doing something about it</a:t>
            </a:r>
            <a:r>
              <a:rPr lang="en-US" sz="3200" dirty="0"/>
              <a:t>. “What am I going to do differently in order to better meet student needs?” </a:t>
            </a:r>
          </a:p>
          <a:p>
            <a:pPr algn="r"/>
            <a:r>
              <a:rPr lang="en-US" sz="3200" dirty="0"/>
              <a:t>-Tony Frontier</a:t>
            </a:r>
          </a:p>
        </p:txBody>
      </p:sp>
    </p:spTree>
    <p:extLst>
      <p:ext uri="{BB962C8B-B14F-4D97-AF65-F5344CB8AC3E}">
        <p14:creationId xmlns:p14="http://schemas.microsoft.com/office/powerpoint/2010/main" val="16311738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EE8D1-CFB3-01A7-1371-83BC0E5A29A5}"/>
              </a:ext>
            </a:extLst>
          </p:cNvPr>
          <p:cNvSpPr>
            <a:spLocks noGrp="1"/>
          </p:cNvSpPr>
          <p:nvPr>
            <p:ph type="title"/>
          </p:nvPr>
        </p:nvSpPr>
        <p:spPr>
          <a:xfrm>
            <a:off x="475488" y="365127"/>
            <a:ext cx="8348472" cy="686434"/>
          </a:xfrm>
        </p:spPr>
        <p:txBody>
          <a:bodyPr>
            <a:noAutofit/>
          </a:bodyPr>
          <a:lstStyle/>
          <a:p>
            <a:r>
              <a:rPr lang="en-US" sz="3600" dirty="0"/>
              <a:t>The Process of Ongoing Reflective Practice</a:t>
            </a:r>
          </a:p>
        </p:txBody>
      </p:sp>
      <p:sp>
        <p:nvSpPr>
          <p:cNvPr id="9" name="TextBox 8">
            <a:extLst>
              <a:ext uri="{FF2B5EF4-FFF2-40B4-BE49-F238E27FC236}">
                <a16:creationId xmlns:a16="http://schemas.microsoft.com/office/drawing/2014/main" id="{B824C802-1E36-C248-44A8-A49909C30DE0}"/>
              </a:ext>
              <a:ext uri="{C183D7F6-B498-43B3-948B-1728B52AA6E4}">
                <adec:decorative xmlns:adec="http://schemas.microsoft.com/office/drawing/2017/decorative" val="0"/>
              </a:ext>
            </a:extLst>
          </p:cNvPr>
          <p:cNvSpPr txBox="1"/>
          <p:nvPr/>
        </p:nvSpPr>
        <p:spPr>
          <a:xfrm>
            <a:off x="5364480" y="1316736"/>
            <a:ext cx="2316480" cy="400110"/>
          </a:xfrm>
          <a:prstGeom prst="rect">
            <a:avLst/>
          </a:prstGeom>
          <a:noFill/>
        </p:spPr>
        <p:txBody>
          <a:bodyPr wrap="square" rtlCol="0">
            <a:spAutoFit/>
          </a:bodyPr>
          <a:lstStyle/>
          <a:p>
            <a:r>
              <a:rPr lang="en-US" sz="2000" dirty="0"/>
              <a:t>What happened?</a:t>
            </a:r>
          </a:p>
        </p:txBody>
      </p:sp>
      <p:sp>
        <p:nvSpPr>
          <p:cNvPr id="10" name="TextBox 9">
            <a:extLst>
              <a:ext uri="{FF2B5EF4-FFF2-40B4-BE49-F238E27FC236}">
                <a16:creationId xmlns:a16="http://schemas.microsoft.com/office/drawing/2014/main" id="{4F62395C-FA3C-DEBC-27E4-392995093686}"/>
              </a:ext>
              <a:ext uri="{C183D7F6-B498-43B3-948B-1728B52AA6E4}">
                <adec:decorative xmlns:adec="http://schemas.microsoft.com/office/drawing/2017/decorative" val="0"/>
              </a:ext>
            </a:extLst>
          </p:cNvPr>
          <p:cNvSpPr txBox="1"/>
          <p:nvPr/>
        </p:nvSpPr>
        <p:spPr>
          <a:xfrm>
            <a:off x="6979159" y="2420481"/>
            <a:ext cx="1536191" cy="1015663"/>
          </a:xfrm>
          <a:prstGeom prst="rect">
            <a:avLst/>
          </a:prstGeom>
          <a:noFill/>
        </p:spPr>
        <p:txBody>
          <a:bodyPr wrap="square" rtlCol="0">
            <a:spAutoFit/>
          </a:bodyPr>
          <a:lstStyle/>
          <a:p>
            <a:r>
              <a:rPr lang="en-US" sz="2000" dirty="0"/>
              <a:t>What was I thinking? Feeling?</a:t>
            </a:r>
          </a:p>
        </p:txBody>
      </p:sp>
      <p:sp>
        <p:nvSpPr>
          <p:cNvPr id="11" name="TextBox 10">
            <a:extLst>
              <a:ext uri="{FF2B5EF4-FFF2-40B4-BE49-F238E27FC236}">
                <a16:creationId xmlns:a16="http://schemas.microsoft.com/office/drawing/2014/main" id="{1926B826-B1AC-6AF3-C301-7D168A01924C}"/>
              </a:ext>
              <a:ext uri="{C183D7F6-B498-43B3-948B-1728B52AA6E4}">
                <adec:decorative xmlns:adec="http://schemas.microsoft.com/office/drawing/2017/decorative" val="0"/>
              </a:ext>
            </a:extLst>
          </p:cNvPr>
          <p:cNvSpPr txBox="1"/>
          <p:nvPr/>
        </p:nvSpPr>
        <p:spPr>
          <a:xfrm>
            <a:off x="6979159" y="4023360"/>
            <a:ext cx="1844801" cy="1015663"/>
          </a:xfrm>
          <a:prstGeom prst="rect">
            <a:avLst/>
          </a:prstGeom>
          <a:noFill/>
        </p:spPr>
        <p:txBody>
          <a:bodyPr wrap="square" rtlCol="0">
            <a:spAutoFit/>
          </a:bodyPr>
          <a:lstStyle/>
          <a:p>
            <a:r>
              <a:rPr lang="en-US" sz="2000" dirty="0"/>
              <a:t>What went well? What did not work?</a:t>
            </a:r>
          </a:p>
        </p:txBody>
      </p:sp>
      <p:sp>
        <p:nvSpPr>
          <p:cNvPr id="12" name="TextBox 11">
            <a:extLst>
              <a:ext uri="{FF2B5EF4-FFF2-40B4-BE49-F238E27FC236}">
                <a16:creationId xmlns:a16="http://schemas.microsoft.com/office/drawing/2014/main" id="{8676F381-5582-C7C2-66D5-6EE0AFC8E7E3}"/>
              </a:ext>
              <a:ext uri="{C183D7F6-B498-43B3-948B-1728B52AA6E4}">
                <adec:decorative xmlns:adec="http://schemas.microsoft.com/office/drawing/2017/decorative" val="0"/>
              </a:ext>
            </a:extLst>
          </p:cNvPr>
          <p:cNvSpPr txBox="1"/>
          <p:nvPr/>
        </p:nvSpPr>
        <p:spPr>
          <a:xfrm>
            <a:off x="5486400" y="5404104"/>
            <a:ext cx="1984248" cy="707886"/>
          </a:xfrm>
          <a:prstGeom prst="rect">
            <a:avLst/>
          </a:prstGeom>
          <a:noFill/>
        </p:spPr>
        <p:txBody>
          <a:bodyPr wrap="square" rtlCol="0">
            <a:spAutoFit/>
          </a:bodyPr>
          <a:lstStyle/>
          <a:p>
            <a:r>
              <a:rPr lang="en-US" sz="2000" dirty="0"/>
              <a:t>What could I do differently?</a:t>
            </a:r>
          </a:p>
        </p:txBody>
      </p:sp>
      <p:sp>
        <p:nvSpPr>
          <p:cNvPr id="13" name="TextBox 12">
            <a:extLst>
              <a:ext uri="{FF2B5EF4-FFF2-40B4-BE49-F238E27FC236}">
                <a16:creationId xmlns:a16="http://schemas.microsoft.com/office/drawing/2014/main" id="{7D584BB9-87F9-8B1B-E18E-3EF4A2041FDF}"/>
              </a:ext>
              <a:ext uri="{C183D7F6-B498-43B3-948B-1728B52AA6E4}">
                <adec:decorative xmlns:adec="http://schemas.microsoft.com/office/drawing/2017/decorative" val="0"/>
              </a:ext>
            </a:extLst>
          </p:cNvPr>
          <p:cNvSpPr txBox="1"/>
          <p:nvPr/>
        </p:nvSpPr>
        <p:spPr>
          <a:xfrm>
            <a:off x="475488" y="4285857"/>
            <a:ext cx="1837944" cy="1015663"/>
          </a:xfrm>
          <a:prstGeom prst="rect">
            <a:avLst/>
          </a:prstGeom>
          <a:noFill/>
        </p:spPr>
        <p:txBody>
          <a:bodyPr wrap="square" rtlCol="0">
            <a:spAutoFit/>
          </a:bodyPr>
          <a:lstStyle/>
          <a:p>
            <a:r>
              <a:rPr lang="en-US" sz="2000" dirty="0"/>
              <a:t>Which strategy do I choose? Why? </a:t>
            </a:r>
          </a:p>
        </p:txBody>
      </p:sp>
      <p:sp>
        <p:nvSpPr>
          <p:cNvPr id="8" name="TextBox 7">
            <a:extLst>
              <a:ext uri="{FF2B5EF4-FFF2-40B4-BE49-F238E27FC236}">
                <a16:creationId xmlns:a16="http://schemas.microsoft.com/office/drawing/2014/main" id="{5CECEFD8-3CFE-2587-E56F-9908C8A33832}"/>
              </a:ext>
            </a:extLst>
          </p:cNvPr>
          <p:cNvSpPr txBox="1"/>
          <p:nvPr/>
        </p:nvSpPr>
        <p:spPr>
          <a:xfrm>
            <a:off x="320040" y="2487168"/>
            <a:ext cx="2154936" cy="707886"/>
          </a:xfrm>
          <a:prstGeom prst="rect">
            <a:avLst/>
          </a:prstGeom>
          <a:noFill/>
        </p:spPr>
        <p:txBody>
          <a:bodyPr wrap="square" rtlCol="0">
            <a:spAutoFit/>
          </a:bodyPr>
          <a:lstStyle/>
          <a:p>
            <a:r>
              <a:rPr lang="en-US" sz="2000" dirty="0"/>
              <a:t>What will I do next time? </a:t>
            </a:r>
          </a:p>
        </p:txBody>
      </p:sp>
      <p:graphicFrame>
        <p:nvGraphicFramePr>
          <p:cNvPr id="4" name="Content Placeholder 3">
            <a:extLst>
              <a:ext uri="{FF2B5EF4-FFF2-40B4-BE49-F238E27FC236}">
                <a16:creationId xmlns:a16="http://schemas.microsoft.com/office/drawing/2014/main" id="{ADC9F555-1E0A-3674-41DE-A91B35CD8D4C}"/>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1168147661"/>
              </p:ext>
            </p:extLst>
          </p:nvPr>
        </p:nvGraphicFramePr>
        <p:xfrm>
          <a:off x="320040" y="1216152"/>
          <a:ext cx="8503920" cy="48097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615804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19"/>
          <p:cNvSpPr txBox="1">
            <a:spLocks noGrp="1"/>
          </p:cNvSpPr>
          <p:nvPr>
            <p:ph type="title"/>
          </p:nvPr>
        </p:nvSpPr>
        <p:spPr>
          <a:xfrm>
            <a:off x="466344" y="365126"/>
            <a:ext cx="8302752" cy="1325563"/>
          </a:xfrm>
          <a:prstGeom prst="rect">
            <a:avLst/>
          </a:prstGeom>
          <a:noFill/>
          <a:ln>
            <a:noFill/>
          </a:ln>
        </p:spPr>
        <p:txBody>
          <a:bodyPr spcFirstLastPara="1" wrap="square" lIns="91425" tIns="45700" rIns="91425" bIns="45700" anchor="ctr" anchorCtr="0">
            <a:noAutofit/>
          </a:bodyPr>
          <a:lstStyle/>
          <a:p>
            <a:pPr lvl="0" algn="ctr">
              <a:spcBef>
                <a:spcPts val="0"/>
              </a:spcBef>
              <a:buClr>
                <a:schemeClr val="dk1"/>
              </a:buClr>
              <a:buSzPct val="100000"/>
            </a:pPr>
            <a:r>
              <a:rPr lang="en-US" sz="4000" b="1" dirty="0">
                <a:solidFill>
                  <a:srgbClr val="121F88"/>
                </a:solidFill>
                <a:sym typeface="Calibri"/>
              </a:rPr>
              <a:t>Using Resources to Support Evidence-Based Practice </a:t>
            </a:r>
            <a:endParaRPr sz="4000" dirty="0"/>
          </a:p>
        </p:txBody>
      </p:sp>
      <p:sp>
        <p:nvSpPr>
          <p:cNvPr id="175" name="Google Shape;175;p19"/>
          <p:cNvSpPr txBox="1">
            <a:spLocks noGrp="1"/>
          </p:cNvSpPr>
          <p:nvPr>
            <p:ph idx="1"/>
          </p:nvPr>
        </p:nvSpPr>
        <p:spPr>
          <a:xfrm>
            <a:off x="628650" y="1554480"/>
            <a:ext cx="7886700" cy="4622483"/>
          </a:xfrm>
          <a:prstGeom prst="rect">
            <a:avLst/>
          </a:prstGeom>
          <a:noFill/>
          <a:ln>
            <a:noFill/>
          </a:ln>
        </p:spPr>
        <p:txBody>
          <a:bodyPr spcFirstLastPara="1" wrap="square" lIns="91425" tIns="45700" rIns="91425" bIns="45700" anchor="t" anchorCtr="0">
            <a:normAutofit fontScale="92500" lnSpcReduction="20000"/>
          </a:bodyPr>
          <a:lstStyle/>
          <a:p>
            <a:pPr marL="0" lvl="0" indent="0" algn="l" rtl="0">
              <a:lnSpc>
                <a:spcPct val="150000"/>
              </a:lnSpc>
              <a:spcBef>
                <a:spcPts val="0"/>
              </a:spcBef>
              <a:spcAft>
                <a:spcPts val="0"/>
              </a:spcAft>
              <a:buClr>
                <a:schemeClr val="dk1"/>
              </a:buClr>
              <a:buSzPct val="100000"/>
              <a:buNone/>
            </a:pPr>
            <a:r>
              <a:rPr lang="en-US" dirty="0"/>
              <a:t>The following examples of research-based resources to assist in identifying evidence-based strategies when engaging in reflective practice.</a:t>
            </a:r>
            <a:endParaRPr dirty="0"/>
          </a:p>
          <a:p>
            <a:pPr marL="228600" lvl="0" indent="-228600" algn="l" rtl="0">
              <a:lnSpc>
                <a:spcPct val="150000"/>
              </a:lnSpc>
              <a:spcBef>
                <a:spcPts val="1000"/>
              </a:spcBef>
              <a:spcAft>
                <a:spcPts val="0"/>
              </a:spcAft>
              <a:buClr>
                <a:schemeClr val="dk1"/>
              </a:buClr>
              <a:buSzPct val="100000"/>
              <a:buChar char="•"/>
            </a:pPr>
            <a:r>
              <a:rPr lang="en-US" u="sng" dirty="0">
                <a:solidFill>
                  <a:schemeClr val="hlink"/>
                </a:solidFill>
                <a:hlinkClick r:id="rId3"/>
              </a:rPr>
              <a:t>EI/ECSE Standards</a:t>
            </a:r>
            <a:r>
              <a:rPr lang="en-US" dirty="0"/>
              <a:t> </a:t>
            </a:r>
          </a:p>
          <a:p>
            <a:pPr marL="228600" lvl="0" indent="-228600" algn="l" rtl="0">
              <a:lnSpc>
                <a:spcPct val="150000"/>
              </a:lnSpc>
              <a:spcBef>
                <a:spcPts val="1000"/>
              </a:spcBef>
              <a:spcAft>
                <a:spcPts val="0"/>
              </a:spcAft>
              <a:buClr>
                <a:schemeClr val="dk1"/>
              </a:buClr>
              <a:buSzPct val="100000"/>
              <a:buChar char="•"/>
            </a:pPr>
            <a:r>
              <a:rPr lang="en-US" u="sng" dirty="0">
                <a:solidFill>
                  <a:schemeClr val="hlink"/>
                </a:solidFill>
                <a:hlinkClick r:id="rId4"/>
              </a:rPr>
              <a:t>ECPC Cross-Disciplinary Competencies</a:t>
            </a:r>
            <a:endParaRPr dirty="0"/>
          </a:p>
          <a:p>
            <a:pPr marL="228600" lvl="0" indent="-228600" algn="l" rtl="0">
              <a:lnSpc>
                <a:spcPct val="150000"/>
              </a:lnSpc>
              <a:spcBef>
                <a:spcPts val="1000"/>
              </a:spcBef>
              <a:spcAft>
                <a:spcPts val="0"/>
              </a:spcAft>
              <a:buClr>
                <a:schemeClr val="dk1"/>
              </a:buClr>
              <a:buSzPct val="100000"/>
              <a:buChar char="•"/>
            </a:pPr>
            <a:r>
              <a:rPr lang="en-US" u="sng" dirty="0">
                <a:solidFill>
                  <a:schemeClr val="hlink"/>
                </a:solidFill>
                <a:hlinkClick r:id="rId5"/>
              </a:rPr>
              <a:t>DEC Recommended Practice guide with examples</a:t>
            </a:r>
            <a:endParaRPr dirty="0"/>
          </a:p>
          <a:p>
            <a:pPr marL="228600" lvl="0" indent="-228600" algn="l" rtl="0">
              <a:lnSpc>
                <a:spcPct val="120000"/>
              </a:lnSpc>
              <a:spcBef>
                <a:spcPts val="1000"/>
              </a:spcBef>
              <a:spcAft>
                <a:spcPts val="0"/>
              </a:spcAft>
              <a:buClr>
                <a:schemeClr val="dk1"/>
              </a:buClr>
              <a:buSzPct val="100000"/>
              <a:buChar char="•"/>
            </a:pPr>
            <a:r>
              <a:rPr lang="en-US" dirty="0"/>
              <a:t>Implementation fidelity tools and checklists (e.g., </a:t>
            </a:r>
            <a:r>
              <a:rPr lang="en-US" u="sng" dirty="0">
                <a:solidFill>
                  <a:schemeClr val="hlink"/>
                </a:solidFill>
                <a:hlinkClick r:id="rId6"/>
              </a:rPr>
              <a:t>ECTA Practice Guides</a:t>
            </a:r>
            <a:r>
              <a:rPr lang="en-US" u="sng" dirty="0"/>
              <a:t>)</a:t>
            </a:r>
            <a:endParaRPr dirty="0"/>
          </a:p>
        </p:txBody>
      </p:sp>
    </p:spTree>
    <p:extLst>
      <p:ext uri="{BB962C8B-B14F-4D97-AF65-F5344CB8AC3E}">
        <p14:creationId xmlns:p14="http://schemas.microsoft.com/office/powerpoint/2010/main" val="33444524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18"/>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lvl="0" algn="ctr">
              <a:spcBef>
                <a:spcPts val="0"/>
              </a:spcBef>
              <a:buClr>
                <a:schemeClr val="dk1"/>
              </a:buClr>
              <a:buSzPts val="3600"/>
            </a:pPr>
            <a:r>
              <a:rPr kumimoji="0" lang="en-US" sz="3600" b="1" i="0" u="none" strike="noStrike" kern="1200" cap="none" spc="0" normalizeH="0" baseline="0" noProof="0" dirty="0">
                <a:ln>
                  <a:noFill/>
                </a:ln>
                <a:solidFill>
                  <a:srgbClr val="121F88"/>
                </a:solidFill>
                <a:effectLst/>
                <a:uLnTx/>
                <a:uFillTx/>
                <a:latin typeface="Calibri" panose="020F0502020204030204"/>
                <a:ea typeface="+mj-ea"/>
                <a:cs typeface="+mj-cs"/>
                <a:hlinkClick r:id="rId3"/>
              </a:rPr>
              <a:t>Using Video as a Foundation for Reflective Supervision </a:t>
            </a:r>
            <a:r>
              <a:rPr kumimoji="0" lang="en-US" sz="3600" b="1" i="0" u="none" strike="noStrike" kern="1200" cap="none" spc="0" normalizeH="0" baseline="0" noProof="0" dirty="0">
                <a:ln>
                  <a:noFill/>
                </a:ln>
                <a:solidFill>
                  <a:schemeClr val="accent1">
                    <a:lumMod val="75000"/>
                  </a:schemeClr>
                </a:solidFill>
                <a:effectLst/>
                <a:uLnTx/>
                <a:uFillTx/>
                <a:latin typeface="Calibri" panose="020F0502020204030204"/>
                <a:ea typeface="+mj-ea"/>
                <a:cs typeface="+mj-cs"/>
              </a:rPr>
              <a:t>(5:50)</a:t>
            </a:r>
            <a:endParaRPr dirty="0">
              <a:solidFill>
                <a:schemeClr val="accent1">
                  <a:lumMod val="75000"/>
                </a:schemeClr>
              </a:solidFill>
            </a:endParaRPr>
          </a:p>
        </p:txBody>
      </p:sp>
      <p:sp>
        <p:nvSpPr>
          <p:cNvPr id="168" name="Google Shape;168;p18"/>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dk1"/>
              </a:buClr>
              <a:buSzPts val="2800"/>
              <a:buNone/>
            </a:pPr>
            <a:r>
              <a:rPr lang="en-US" dirty="0"/>
              <a:t>Watch the video and consider how Jaime may have responded to each of these questions.</a:t>
            </a:r>
          </a:p>
          <a:p>
            <a:pPr marL="0" lvl="0" indent="0" algn="l" rtl="0">
              <a:lnSpc>
                <a:spcPct val="100000"/>
              </a:lnSpc>
              <a:spcBef>
                <a:spcPts val="0"/>
              </a:spcBef>
              <a:spcAft>
                <a:spcPts val="0"/>
              </a:spcAft>
              <a:buClr>
                <a:schemeClr val="dk1"/>
              </a:buClr>
              <a:buSzPts val="2800"/>
              <a:buNone/>
            </a:pPr>
            <a:endParaRPr lang="en-US" dirty="0"/>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What happened?</a:t>
            </a:r>
          </a:p>
          <a:p>
            <a:pPr marL="457200" marR="0" lvl="0" indent="-457200" algn="l" defTabSz="457200" rtl="0" eaLnBrk="1" fontAlgn="auto" latinLnBrk="0" hangingPunct="1">
              <a:lnSpc>
                <a:spcPct val="100000"/>
              </a:lnSpc>
              <a:spcBef>
                <a:spcPts val="0"/>
              </a:spcBef>
              <a:spcAft>
                <a:spcPts val="0"/>
              </a:spcAft>
              <a:buClrTx/>
              <a:buSzTx/>
              <a:buFontTx/>
              <a:buAutoNum type="arabicPeriod" startAt="2"/>
              <a:tabLst/>
              <a:defRPr/>
            </a:pP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What was I thinking? Feeling?</a:t>
            </a:r>
          </a:p>
          <a:p>
            <a:pPr marL="457200" marR="0" lvl="0" indent="-457200" algn="l" defTabSz="457200" rtl="0" eaLnBrk="1" fontAlgn="auto" latinLnBrk="0" hangingPunct="1">
              <a:lnSpc>
                <a:spcPct val="100000"/>
              </a:lnSpc>
              <a:spcBef>
                <a:spcPts val="0"/>
              </a:spcBef>
              <a:spcAft>
                <a:spcPts val="0"/>
              </a:spcAft>
              <a:buClrTx/>
              <a:buSzTx/>
              <a:buFontTx/>
              <a:buAutoNum type="arabicPeriod" startAt="3"/>
              <a:tabLst/>
              <a:defRPr/>
            </a:pP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What went well? What did not work?</a:t>
            </a:r>
          </a:p>
          <a:p>
            <a:pPr marL="457200" indent="-457200" defTabSz="457200">
              <a:lnSpc>
                <a:spcPct val="100000"/>
              </a:lnSpc>
              <a:spcBef>
                <a:spcPts val="0"/>
              </a:spcBef>
              <a:buFontTx/>
              <a:buAutoNum type="arabicPeriod" startAt="3"/>
              <a:defRPr/>
            </a:pPr>
            <a:r>
              <a:rPr lang="en-US" dirty="0"/>
              <a:t>What could I do differently?</a:t>
            </a:r>
          </a:p>
          <a:p>
            <a:pPr marL="457200" indent="-457200" defTabSz="457200">
              <a:lnSpc>
                <a:spcPct val="100000"/>
              </a:lnSpc>
              <a:spcBef>
                <a:spcPts val="0"/>
              </a:spcBef>
              <a:buFontTx/>
              <a:buAutoNum type="arabicPeriod" startAt="3"/>
              <a:defRPr/>
            </a:pPr>
            <a:r>
              <a:rPr lang="en-US" dirty="0"/>
              <a:t>Which strategy/practice do I choose? Why? </a:t>
            </a:r>
          </a:p>
          <a:p>
            <a:pPr marL="457200" indent="-457200" defTabSz="457200">
              <a:lnSpc>
                <a:spcPct val="100000"/>
              </a:lnSpc>
              <a:spcBef>
                <a:spcPts val="0"/>
              </a:spcBef>
              <a:buFontTx/>
              <a:buAutoNum type="arabicPeriod" startAt="3"/>
              <a:defRPr/>
            </a:pPr>
            <a:r>
              <a:rPr lang="en-US" dirty="0"/>
              <a:t>What will I do next time? </a:t>
            </a:r>
          </a:p>
          <a:p>
            <a:pPr marL="457200" indent="-457200" defTabSz="457200">
              <a:lnSpc>
                <a:spcPct val="100000"/>
              </a:lnSpc>
              <a:spcBef>
                <a:spcPts val="0"/>
              </a:spcBef>
              <a:buFontTx/>
              <a:buAutoNum type="arabicPeriod" startAt="3"/>
              <a:defRPr/>
            </a:pPr>
            <a:endParaRPr lang="en-US" dirty="0"/>
          </a:p>
          <a:p>
            <a:pPr marL="457200" indent="-457200" defTabSz="457200">
              <a:lnSpc>
                <a:spcPct val="100000"/>
              </a:lnSpc>
              <a:spcBef>
                <a:spcPts val="0"/>
              </a:spcBef>
              <a:buFontTx/>
              <a:buAutoNum type="arabicPeriod" startAt="3"/>
              <a:defRPr/>
            </a:pPr>
            <a:endParaRPr lang="en-US" dirty="0"/>
          </a:p>
          <a:p>
            <a:pPr marL="457200" marR="0" lvl="0" indent="-457200" algn="l" defTabSz="457200" rtl="0" eaLnBrk="1" fontAlgn="auto" latinLnBrk="0" hangingPunct="1">
              <a:lnSpc>
                <a:spcPct val="100000"/>
              </a:lnSpc>
              <a:spcBef>
                <a:spcPts val="0"/>
              </a:spcBef>
              <a:spcAft>
                <a:spcPts val="0"/>
              </a:spcAft>
              <a:buClrTx/>
              <a:buSzTx/>
              <a:buFontTx/>
              <a:buAutoNum type="arabicPeriod" startAt="3"/>
              <a:tabLst/>
              <a:defRPr/>
            </a:pP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marR="0" lvl="0" indent="-457200" algn="l" defTabSz="457200" rtl="0" eaLnBrk="1" fontAlgn="auto" latinLnBrk="0" hangingPunct="1">
              <a:lnSpc>
                <a:spcPct val="100000"/>
              </a:lnSpc>
              <a:spcBef>
                <a:spcPts val="0"/>
              </a:spcBef>
              <a:spcAft>
                <a:spcPts val="0"/>
              </a:spcAft>
              <a:buClrTx/>
              <a:buSzTx/>
              <a:buFontTx/>
              <a:buAutoNum type="arabicPeriod" startAt="3"/>
              <a:tabLst/>
              <a:defRPr/>
            </a:pP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marR="0" lvl="0" indent="-457200" algn="l" defTabSz="457200" rtl="0" eaLnBrk="1" fontAlgn="auto" latinLnBrk="0" hangingPunct="1">
              <a:lnSpc>
                <a:spcPct val="100000"/>
              </a:lnSpc>
              <a:spcBef>
                <a:spcPts val="0"/>
              </a:spcBef>
              <a:spcAft>
                <a:spcPts val="0"/>
              </a:spcAft>
              <a:buClrTx/>
              <a:buSzTx/>
              <a:buFontTx/>
              <a:buAutoNum type="arabicPeriod" startAt="3"/>
              <a:tabLst/>
              <a:defRPr/>
            </a:pP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marR="0" lvl="0" indent="-457200" algn="l" defTabSz="457200" rtl="0" eaLnBrk="1" fontAlgn="auto" latinLnBrk="0" hangingPunct="1">
              <a:lnSpc>
                <a:spcPct val="100000"/>
              </a:lnSpc>
              <a:spcBef>
                <a:spcPts val="0"/>
              </a:spcBef>
              <a:spcAft>
                <a:spcPts val="0"/>
              </a:spcAft>
              <a:buClrTx/>
              <a:buSzTx/>
              <a:buFontTx/>
              <a:buAutoNum type="arabicPeriod" startAt="2"/>
              <a:tabLst/>
              <a:defRPr/>
            </a:pP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lvl="0" indent="0" algn="l" rtl="0">
              <a:lnSpc>
                <a:spcPct val="100000"/>
              </a:lnSpc>
              <a:spcBef>
                <a:spcPts val="0"/>
              </a:spcBef>
              <a:spcAft>
                <a:spcPts val="0"/>
              </a:spcAft>
              <a:buClr>
                <a:schemeClr val="dk1"/>
              </a:buClr>
              <a:buSzPts val="2800"/>
              <a:buNone/>
            </a:pPr>
            <a:endParaRPr lang="en-US" sz="2400" dirty="0"/>
          </a:p>
        </p:txBody>
      </p:sp>
    </p:spTree>
    <p:extLst>
      <p:ext uri="{BB962C8B-B14F-4D97-AF65-F5344CB8AC3E}">
        <p14:creationId xmlns:p14="http://schemas.microsoft.com/office/powerpoint/2010/main" val="15169782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F48D8-3C41-B6F8-FE27-D978B52BDCF7}"/>
              </a:ext>
            </a:extLst>
          </p:cNvPr>
          <p:cNvSpPr>
            <a:spLocks noGrp="1"/>
          </p:cNvSpPr>
          <p:nvPr>
            <p:ph type="title"/>
          </p:nvPr>
        </p:nvSpPr>
        <p:spPr>
          <a:xfrm>
            <a:off x="628650" y="365126"/>
            <a:ext cx="3262032" cy="5085415"/>
          </a:xfrm>
        </p:spPr>
        <p:txBody>
          <a:bodyPr anchor="ctr">
            <a:normAutofit/>
          </a:bodyPr>
          <a:lstStyle/>
          <a:p>
            <a:r>
              <a:rPr lang="en-US" dirty="0"/>
              <a:t>Professional Growth Plan</a:t>
            </a:r>
          </a:p>
        </p:txBody>
      </p:sp>
      <p:pic>
        <p:nvPicPr>
          <p:cNvPr id="4100" name="Picture 4" descr="10 Strategies to Effectively Promote Your Professional Growth | Indeed.com">
            <a:extLst>
              <a:ext uri="{FF2B5EF4-FFF2-40B4-BE49-F238E27FC236}">
                <a16:creationId xmlns:a16="http://schemas.microsoft.com/office/drawing/2014/main" id="{0387B9AC-31AF-1C8B-3821-94CB599BBE1A}"/>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080790" y="1819747"/>
            <a:ext cx="4542135" cy="3083482"/>
          </a:xfrm>
          <a:prstGeom prst="rect">
            <a:avLst/>
          </a:prstGeom>
          <a:solidFill>
            <a:srgbClr val="FFFFFF"/>
          </a:solidFill>
        </p:spPr>
      </p:pic>
    </p:spTree>
    <p:extLst>
      <p:ext uri="{BB962C8B-B14F-4D97-AF65-F5344CB8AC3E}">
        <p14:creationId xmlns:p14="http://schemas.microsoft.com/office/powerpoint/2010/main" val="31278564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AF8A1-2C80-9FF8-77EB-9A984E49E7E0}"/>
              </a:ext>
            </a:extLst>
          </p:cNvPr>
          <p:cNvSpPr>
            <a:spLocks noGrp="1"/>
          </p:cNvSpPr>
          <p:nvPr>
            <p:ph type="title"/>
          </p:nvPr>
        </p:nvSpPr>
        <p:spPr>
          <a:xfrm>
            <a:off x="628650" y="365126"/>
            <a:ext cx="7886700" cy="1325563"/>
          </a:xfrm>
        </p:spPr>
        <p:txBody>
          <a:bodyPr>
            <a:normAutofit/>
          </a:bodyPr>
          <a:lstStyle/>
          <a:p>
            <a:r>
              <a:rPr lang="en-US" sz="4000" dirty="0"/>
              <a:t>What Is a Professional Growth Plan (PGP)?</a:t>
            </a:r>
          </a:p>
        </p:txBody>
      </p:sp>
      <p:sp>
        <p:nvSpPr>
          <p:cNvPr id="3" name="Content Placeholder 2">
            <a:extLst>
              <a:ext uri="{FF2B5EF4-FFF2-40B4-BE49-F238E27FC236}">
                <a16:creationId xmlns:a16="http://schemas.microsoft.com/office/drawing/2014/main" id="{26ABF3FE-6101-F00B-A474-CFF4ACF292D4}"/>
              </a:ext>
            </a:extLst>
          </p:cNvPr>
          <p:cNvSpPr>
            <a:spLocks noGrp="1"/>
          </p:cNvSpPr>
          <p:nvPr>
            <p:ph idx="1"/>
          </p:nvPr>
        </p:nvSpPr>
        <p:spPr/>
        <p:txBody>
          <a:bodyPr>
            <a:normAutofit/>
          </a:bodyPr>
          <a:lstStyle/>
          <a:p>
            <a:r>
              <a:rPr lang="en-US" sz="3200" dirty="0"/>
              <a:t>A PGP is a professional development action plan with goals based on self-assessment of professional standards as they relate directly to the individuals’ professional role. </a:t>
            </a:r>
          </a:p>
          <a:p>
            <a:r>
              <a:rPr lang="en-US" sz="3200" dirty="0"/>
              <a:t>The PGP includes strategies for achieving the goals.</a:t>
            </a:r>
          </a:p>
          <a:p>
            <a:r>
              <a:rPr lang="en-US" sz="3200" dirty="0"/>
              <a:t>Evidence is collected to document growth toward achieving the goals.</a:t>
            </a:r>
          </a:p>
        </p:txBody>
      </p:sp>
    </p:spTree>
    <p:extLst>
      <p:ext uri="{BB962C8B-B14F-4D97-AF65-F5344CB8AC3E}">
        <p14:creationId xmlns:p14="http://schemas.microsoft.com/office/powerpoint/2010/main" val="17748247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711" y="365126"/>
            <a:ext cx="8446883" cy="1325563"/>
          </a:xfrm>
        </p:spPr>
        <p:txBody>
          <a:bodyPr>
            <a:normAutofit/>
          </a:bodyPr>
          <a:lstStyle/>
          <a:p>
            <a:r>
              <a:rPr lang="en-US" sz="3600" dirty="0">
                <a:hlinkClick r:id="rId5"/>
              </a:rPr>
              <a:t>Developing a S.M.A.R.T. Career Plan </a:t>
            </a:r>
            <a:r>
              <a:rPr lang="en-US" sz="3600" dirty="0">
                <a:solidFill>
                  <a:schemeClr val="accent1">
                    <a:lumMod val="75000"/>
                  </a:schemeClr>
                </a:solidFill>
              </a:rPr>
              <a:t>(1:51)</a:t>
            </a:r>
          </a:p>
        </p:txBody>
      </p:sp>
      <p:pic>
        <p:nvPicPr>
          <p:cNvPr id="3" name="Online Media 2" title="Developing a S.M.A.R.T. Career Plan">
            <a:hlinkClick r:id="" action="ppaction://media"/>
            <a:extLst>
              <a:ext uri="{FF2B5EF4-FFF2-40B4-BE49-F238E27FC236}">
                <a16:creationId xmlns:a16="http://schemas.microsoft.com/office/drawing/2014/main" id="{ECC1AAA6-CEA2-8A36-7CCF-178C0C7CF89C}"/>
              </a:ext>
            </a:extLst>
          </p:cNvPr>
          <p:cNvPicPr>
            <a:picLocks noRot="1" noChangeAspect="1"/>
          </p:cNvPicPr>
          <p:nvPr>
            <a:videoFile r:link="rId2"/>
          </p:nvPr>
        </p:nvPicPr>
        <p:blipFill>
          <a:blip r:embed="rId6"/>
          <a:stretch>
            <a:fillRect/>
          </a:stretch>
        </p:blipFill>
        <p:spPr>
          <a:xfrm>
            <a:off x="1394234" y="1633562"/>
            <a:ext cx="6258348" cy="3535967"/>
          </a:xfrm>
          <a:prstGeom prst="rect">
            <a:avLst/>
          </a:prstGeom>
        </p:spPr>
      </p:pic>
    </p:spTree>
    <p:custDataLst>
      <p:tags r:id="rId1"/>
    </p:custDataLst>
    <p:extLst>
      <p:ext uri="{BB962C8B-B14F-4D97-AF65-F5344CB8AC3E}">
        <p14:creationId xmlns:p14="http://schemas.microsoft.com/office/powerpoint/2010/main" val="2043564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a:t>Activity: PGP Goals </a:t>
            </a:r>
          </a:p>
        </p:txBody>
      </p:sp>
      <p:sp>
        <p:nvSpPr>
          <p:cNvPr id="3" name="Content Placeholder 2"/>
          <p:cNvSpPr>
            <a:spLocks noGrp="1"/>
          </p:cNvSpPr>
          <p:nvPr>
            <p:ph idx="1"/>
          </p:nvPr>
        </p:nvSpPr>
        <p:spPr>
          <a:xfrm>
            <a:off x="276130" y="1617395"/>
            <a:ext cx="8591739" cy="4351338"/>
          </a:xfrm>
        </p:spPr>
        <p:txBody>
          <a:bodyPr>
            <a:normAutofit/>
          </a:bodyPr>
          <a:lstStyle/>
          <a:p>
            <a:pPr marL="0" indent="0">
              <a:buNone/>
            </a:pPr>
            <a:r>
              <a:rPr lang="en-US" dirty="0"/>
              <a:t>Write one SMART goal that you might include in your PGP. </a:t>
            </a:r>
          </a:p>
          <a:p>
            <a:pPr marL="0" indent="0">
              <a:buNone/>
            </a:pPr>
            <a:endParaRPr lang="en-US" dirty="0"/>
          </a:p>
          <a:p>
            <a:pPr marL="0" indent="0">
              <a:buNone/>
            </a:pPr>
            <a:r>
              <a:rPr lang="en-US" dirty="0"/>
              <a:t>Be sure that the goal is:</a:t>
            </a:r>
          </a:p>
          <a:p>
            <a:pPr marL="0" indent="0">
              <a:buNone/>
            </a:pPr>
            <a:r>
              <a:rPr lang="en-US" b="1" dirty="0"/>
              <a:t>S</a:t>
            </a:r>
            <a:r>
              <a:rPr lang="en-US" dirty="0"/>
              <a:t>  –  specific</a:t>
            </a:r>
          </a:p>
          <a:p>
            <a:pPr marL="0" indent="0">
              <a:buNone/>
            </a:pPr>
            <a:r>
              <a:rPr lang="en-US" b="1" dirty="0"/>
              <a:t>M</a:t>
            </a:r>
            <a:r>
              <a:rPr lang="en-US" dirty="0"/>
              <a:t> – measurable</a:t>
            </a:r>
          </a:p>
          <a:p>
            <a:pPr marL="0" indent="0">
              <a:buNone/>
            </a:pPr>
            <a:r>
              <a:rPr lang="en-US" b="1" dirty="0"/>
              <a:t>A</a:t>
            </a:r>
            <a:r>
              <a:rPr lang="en-US" dirty="0"/>
              <a:t>  – attainable</a:t>
            </a:r>
          </a:p>
          <a:p>
            <a:pPr marL="0" indent="0">
              <a:buNone/>
            </a:pPr>
            <a:r>
              <a:rPr lang="en-US" b="1" dirty="0"/>
              <a:t>R</a:t>
            </a:r>
            <a:r>
              <a:rPr lang="en-US" dirty="0"/>
              <a:t>  – relevant</a:t>
            </a:r>
          </a:p>
          <a:p>
            <a:pPr marL="0" indent="0">
              <a:buNone/>
            </a:pPr>
            <a:r>
              <a:rPr lang="en-US" b="1" dirty="0"/>
              <a:t>T</a:t>
            </a:r>
            <a:r>
              <a:rPr lang="en-US" dirty="0"/>
              <a:t>  – timely </a:t>
            </a:r>
          </a:p>
        </p:txBody>
      </p:sp>
    </p:spTree>
    <p:custDataLst>
      <p:tags r:id="rId1"/>
    </p:custDataLst>
    <p:extLst>
      <p:ext uri="{BB962C8B-B14F-4D97-AF65-F5344CB8AC3E}">
        <p14:creationId xmlns:p14="http://schemas.microsoft.com/office/powerpoint/2010/main" val="3679176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Component 7.2</a:t>
            </a:r>
          </a:p>
        </p:txBody>
      </p:sp>
      <p:sp>
        <p:nvSpPr>
          <p:cNvPr id="3" name="Content Placeholder 2"/>
          <p:cNvSpPr>
            <a:spLocks noGrp="1"/>
          </p:cNvSpPr>
          <p:nvPr>
            <p:ph idx="1"/>
          </p:nvPr>
        </p:nvSpPr>
        <p:spPr/>
        <p:txBody>
          <a:bodyPr>
            <a:normAutofit/>
          </a:bodyPr>
          <a:lstStyle/>
          <a:p>
            <a:pPr marL="0" indent="0">
              <a:buNone/>
            </a:pPr>
            <a:r>
              <a:rPr lang="en-US" sz="3200" dirty="0"/>
              <a:t>Candidates engage in ongoing reflective practice and access evidence-based information to improve their own practices.</a:t>
            </a:r>
          </a:p>
        </p:txBody>
      </p:sp>
    </p:spTree>
    <p:custDataLst>
      <p:tags r:id="rId1"/>
    </p:custDataLst>
    <p:extLst>
      <p:ext uri="{BB962C8B-B14F-4D97-AF65-F5344CB8AC3E}">
        <p14:creationId xmlns:p14="http://schemas.microsoft.com/office/powerpoint/2010/main" val="35651406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8932" y="487871"/>
            <a:ext cx="7886700" cy="463106"/>
          </a:xfrm>
        </p:spPr>
        <p:txBody>
          <a:bodyPr>
            <a:normAutofit fontScale="90000"/>
          </a:bodyPr>
          <a:lstStyle/>
          <a:p>
            <a:pPr algn="ctr"/>
            <a:r>
              <a:rPr lang="en-US" sz="3600" dirty="0"/>
              <a:t>References</a:t>
            </a:r>
          </a:p>
        </p:txBody>
      </p:sp>
      <p:sp>
        <p:nvSpPr>
          <p:cNvPr id="3" name="Content Placeholder 2"/>
          <p:cNvSpPr>
            <a:spLocks noGrp="1"/>
          </p:cNvSpPr>
          <p:nvPr>
            <p:ph idx="1"/>
          </p:nvPr>
        </p:nvSpPr>
        <p:spPr>
          <a:xfrm>
            <a:off x="628650" y="1024128"/>
            <a:ext cx="7886700" cy="5140643"/>
          </a:xfrm>
        </p:spPr>
        <p:txBody>
          <a:bodyPr>
            <a:normAutofit/>
          </a:bodyPr>
          <a:lstStyle/>
          <a:p>
            <a:pPr marL="0" marR="0" indent="0">
              <a:lnSpc>
                <a:spcPct val="99000"/>
              </a:lnSpc>
              <a:spcBef>
                <a:spcPts val="0"/>
              </a:spcBef>
              <a:spcAft>
                <a:spcPts val="1380"/>
              </a:spcAft>
              <a:buNone/>
            </a:pPr>
            <a:r>
              <a:rPr lang="en-US" sz="2400" kern="0" dirty="0">
                <a:effectLst/>
                <a:latin typeface="Calibri" panose="020F0502020204030204" pitchFamily="34" charset="0"/>
                <a:ea typeface="Calibri" panose="020F0502020204030204" pitchFamily="34" charset="0"/>
              </a:rPr>
              <a:t>Buysse, V., Wesley, P. W., Snyder, P., &amp; Winton, P. (2006). Evidence-based practice: What does it really mean for the early childhood field?. </a:t>
            </a:r>
            <a:r>
              <a:rPr lang="en-US" sz="2400" i="1" kern="0" dirty="0">
                <a:effectLst/>
                <a:latin typeface="Calibri" panose="020F0502020204030204" pitchFamily="34" charset="0"/>
                <a:ea typeface="Calibri" panose="020F0502020204030204" pitchFamily="34" charset="0"/>
              </a:rPr>
              <a:t>Young Exceptional Children</a:t>
            </a:r>
            <a:r>
              <a:rPr lang="en-US" sz="2400" kern="0" dirty="0">
                <a:effectLst/>
                <a:latin typeface="Calibri" panose="020F0502020204030204" pitchFamily="34" charset="0"/>
                <a:ea typeface="Calibri" panose="020F0502020204030204" pitchFamily="34" charset="0"/>
              </a:rPr>
              <a:t>, </a:t>
            </a:r>
            <a:r>
              <a:rPr lang="en-US" sz="2400" i="1" kern="0" dirty="0">
                <a:effectLst/>
                <a:latin typeface="Calibri" panose="020F0502020204030204" pitchFamily="34" charset="0"/>
                <a:ea typeface="Calibri" panose="020F0502020204030204" pitchFamily="34" charset="0"/>
              </a:rPr>
              <a:t>9</a:t>
            </a:r>
            <a:r>
              <a:rPr lang="en-US" sz="2400" kern="0" dirty="0">
                <a:effectLst/>
                <a:latin typeface="Calibri" panose="020F0502020204030204" pitchFamily="34" charset="0"/>
                <a:ea typeface="Calibri" panose="020F0502020204030204" pitchFamily="34" charset="0"/>
              </a:rPr>
              <a:t>(4), 2-11.</a:t>
            </a:r>
          </a:p>
          <a:p>
            <a:pPr marL="0" marR="0" indent="0">
              <a:lnSpc>
                <a:spcPct val="100000"/>
              </a:lnSpc>
              <a:spcBef>
                <a:spcPts val="0"/>
              </a:spcBef>
              <a:spcAft>
                <a:spcPts val="1380"/>
              </a:spcAft>
              <a:buNone/>
            </a:pPr>
            <a:r>
              <a:rPr lang="en-US" sz="2400" kern="0" dirty="0">
                <a:effectLst/>
                <a:latin typeface="Calibri" panose="020F0502020204030204" pitchFamily="34" charset="0"/>
                <a:ea typeface="Calibri" panose="020F0502020204030204" pitchFamily="34" charset="0"/>
              </a:rPr>
              <a:t>Division for Early Childhood. (2014). </a:t>
            </a:r>
            <a:r>
              <a:rPr lang="en-US" sz="2400" i="1" kern="0" dirty="0">
                <a:effectLst/>
                <a:latin typeface="Calibri" panose="020F0502020204030204" pitchFamily="34" charset="0"/>
                <a:ea typeface="Calibri" panose="020F0502020204030204" pitchFamily="34" charset="0"/>
              </a:rPr>
              <a:t>DEC recommended practices in early intervention/early childhood special education 2014</a:t>
            </a:r>
            <a:r>
              <a:rPr lang="en-US" sz="2400" kern="0" dirty="0">
                <a:effectLst/>
                <a:latin typeface="Calibri" panose="020F0502020204030204" pitchFamily="34" charset="0"/>
                <a:ea typeface="Calibri" panose="020F0502020204030204" pitchFamily="34" charset="0"/>
              </a:rPr>
              <a:t>. </a:t>
            </a:r>
            <a:r>
              <a:rPr lang="en-US" sz="2400" kern="0" dirty="0">
                <a:effectLst/>
                <a:latin typeface="Calibri" panose="020F0502020204030204" pitchFamily="34" charset="0"/>
                <a:ea typeface="Calibri" panose="020F0502020204030204" pitchFamily="34" charset="0"/>
                <a:hlinkClick r:id="rId4"/>
              </a:rPr>
              <a:t>https://www.dec-sped.org/dec-recommended-practices</a:t>
            </a:r>
            <a:endParaRPr lang="en-US" sz="2400" kern="0" dirty="0">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a:ea typeface="Calibri"/>
                <a:cs typeface="Calibri"/>
                <a:sym typeface="Calibri"/>
              </a:rPr>
              <a:t>Heffron, M. C., &amp; Murch, T. (2012). </a:t>
            </a:r>
            <a:r>
              <a:rPr kumimoji="0" lang="en-US" sz="2400" b="0" i="1" u="none" strike="noStrike" kern="1200" cap="none" spc="0" normalizeH="0" baseline="0" noProof="0" dirty="0">
                <a:ln>
                  <a:noFill/>
                </a:ln>
                <a:solidFill>
                  <a:prstClr val="black"/>
                </a:solidFill>
                <a:effectLst/>
                <a:uLnTx/>
                <a:uFillTx/>
                <a:latin typeface="Calibri"/>
                <a:ea typeface="Calibri"/>
                <a:cs typeface="Calibri"/>
                <a:sym typeface="Calibri"/>
              </a:rPr>
              <a:t>Finding the words, finding the ways: Exploring reflective supervision and facilitation</a:t>
            </a:r>
            <a:r>
              <a:rPr kumimoji="0" lang="en-US" sz="2400" b="0" i="0" u="none" strike="noStrike" kern="1200" cap="none" spc="0" normalizeH="0" baseline="0" noProof="0" dirty="0">
                <a:ln>
                  <a:noFill/>
                </a:ln>
                <a:solidFill>
                  <a:prstClr val="black"/>
                </a:solidFill>
                <a:effectLst/>
                <a:uLnTx/>
                <a:uFillTx/>
                <a:latin typeface="Calibri"/>
                <a:ea typeface="Calibri"/>
                <a:cs typeface="Calibri"/>
                <a:sym typeface="Calibri"/>
              </a:rPr>
              <a:t>. California Center for Infant-Family and Early Childhood Mental Health.</a:t>
            </a: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indent="0">
              <a:lnSpc>
                <a:spcPct val="99000"/>
              </a:lnSpc>
              <a:spcBef>
                <a:spcPts val="0"/>
              </a:spcBef>
              <a:spcAft>
                <a:spcPts val="1380"/>
              </a:spcAft>
              <a:buNone/>
            </a:pPr>
            <a:endParaRPr lang="en-US" sz="2400" kern="0" dirty="0">
              <a:effectLst/>
              <a:latin typeface="Calibri" panose="020F0502020204030204" pitchFamily="34" charset="0"/>
              <a:ea typeface="Calibri" panose="020F0502020204030204" pitchFamily="34" charset="0"/>
            </a:endParaRPr>
          </a:p>
          <a:p>
            <a:pPr marL="0" marR="0" indent="0">
              <a:lnSpc>
                <a:spcPct val="99000"/>
              </a:lnSpc>
              <a:spcBef>
                <a:spcPts val="0"/>
              </a:spcBef>
              <a:spcAft>
                <a:spcPts val="1380"/>
              </a:spcAft>
              <a:buNone/>
            </a:pPr>
            <a:endParaRPr lang="en-US" sz="2400"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2400" dirty="0"/>
          </a:p>
        </p:txBody>
      </p:sp>
    </p:spTree>
    <p:custDataLst>
      <p:tags r:id="rId1"/>
    </p:custDataLst>
    <p:extLst>
      <p:ext uri="{BB962C8B-B14F-4D97-AF65-F5344CB8AC3E}">
        <p14:creationId xmlns:p14="http://schemas.microsoft.com/office/powerpoint/2010/main" val="13537498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E53AB-FD8C-F528-72ED-19A00C9E1C95}"/>
              </a:ext>
            </a:extLst>
          </p:cNvPr>
          <p:cNvSpPr>
            <a:spLocks noGrp="1"/>
          </p:cNvSpPr>
          <p:nvPr>
            <p:ph type="title"/>
          </p:nvPr>
        </p:nvSpPr>
        <p:spPr>
          <a:xfrm>
            <a:off x="628650" y="365127"/>
            <a:ext cx="7886700" cy="594994"/>
          </a:xfrm>
        </p:spPr>
        <p:txBody>
          <a:bodyPr>
            <a:normAutofit/>
          </a:bodyPr>
          <a:lstStyle/>
          <a:p>
            <a:pPr algn="ctr"/>
            <a:r>
              <a:rPr lang="en-US" sz="3200" dirty="0"/>
              <a:t>References (cont’d.)</a:t>
            </a:r>
          </a:p>
        </p:txBody>
      </p:sp>
      <p:sp>
        <p:nvSpPr>
          <p:cNvPr id="3" name="Content Placeholder 2">
            <a:extLst>
              <a:ext uri="{FF2B5EF4-FFF2-40B4-BE49-F238E27FC236}">
                <a16:creationId xmlns:a16="http://schemas.microsoft.com/office/drawing/2014/main" id="{270CB071-F8C1-F337-2FCA-BC274831F5E8}"/>
              </a:ext>
            </a:extLst>
          </p:cNvPr>
          <p:cNvSpPr>
            <a:spLocks noGrp="1"/>
          </p:cNvSpPr>
          <p:nvPr>
            <p:ph idx="1"/>
          </p:nvPr>
        </p:nvSpPr>
        <p:spPr>
          <a:xfrm>
            <a:off x="628650" y="960121"/>
            <a:ext cx="7886700" cy="5216842"/>
          </a:xfrm>
        </p:spPr>
        <p:txBody>
          <a:bodyPr>
            <a:normAutofit fontScale="92500" lnSpcReduction="20000"/>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2600" b="0" i="0" u="none" strike="noStrike" kern="0" cap="none" spc="0" normalizeH="0" baseline="0" noProof="0" dirty="0">
                <a:ln>
                  <a:noFill/>
                </a:ln>
                <a:solidFill>
                  <a:srgbClr val="000000"/>
                </a:solidFill>
                <a:effectLst/>
                <a:uLnTx/>
                <a:uFillTx/>
                <a:latin typeface="Calibri"/>
                <a:ea typeface="Calibri"/>
                <a:cs typeface="Calibri"/>
                <a:sym typeface="Calibri"/>
              </a:rPr>
              <a:t>Kucharczyk, S., Sreckovic, M.A., &amp; Schultz, T.R., (2019). Practical strategies to promote reflective practice when working with young children with and at-risk for disabilities. </a:t>
            </a:r>
            <a:r>
              <a:rPr kumimoji="0" lang="en-US" sz="2600" b="0" i="1" u="none" strike="noStrike" kern="0" cap="none" spc="0" normalizeH="0" baseline="0" noProof="0" dirty="0">
                <a:ln>
                  <a:noFill/>
                </a:ln>
                <a:solidFill>
                  <a:srgbClr val="000000"/>
                </a:solidFill>
                <a:effectLst/>
                <a:uLnTx/>
                <a:uFillTx/>
                <a:latin typeface="Calibri"/>
                <a:ea typeface="Calibri"/>
                <a:cs typeface="Calibri"/>
                <a:sym typeface="Calibri"/>
              </a:rPr>
              <a:t>Early Childhood Education Journal</a:t>
            </a:r>
            <a:r>
              <a:rPr kumimoji="0" lang="en-US" sz="2600" b="0" i="0" u="none" strike="noStrike" kern="0" cap="none" spc="0" normalizeH="0" baseline="0" noProof="0" dirty="0">
                <a:ln>
                  <a:noFill/>
                </a:ln>
                <a:solidFill>
                  <a:srgbClr val="000000"/>
                </a:solidFill>
                <a:effectLst/>
                <a:uLnTx/>
                <a:uFillTx/>
                <a:latin typeface="Calibri"/>
                <a:ea typeface="Calibri"/>
                <a:cs typeface="Calibri"/>
                <a:sym typeface="Calibri"/>
              </a:rPr>
              <a:t>, 47, pp. 343-352. </a:t>
            </a:r>
            <a:r>
              <a:rPr kumimoji="0" lang="en-US" sz="2600" b="0" i="0" u="none" strike="noStrike" kern="0" cap="none" spc="0" normalizeH="0" baseline="0" noProof="0" dirty="0">
                <a:ln>
                  <a:noFill/>
                </a:ln>
                <a:solidFill>
                  <a:srgbClr val="000000"/>
                </a:solidFill>
                <a:effectLst/>
                <a:uLnTx/>
                <a:uFillTx/>
                <a:latin typeface="Calibri"/>
                <a:ea typeface="Calibri"/>
                <a:cs typeface="Calibri"/>
                <a:sym typeface="Calibri"/>
                <a:hlinkClick r:id="rId2"/>
              </a:rPr>
              <a:t>https://doi.org/10.1007/s10643-019-00932-w</a:t>
            </a:r>
            <a:endParaRPr kumimoji="0" lang="en-US" sz="26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US" sz="26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2800" b="0" i="0" u="none" strike="noStrike" kern="0" cap="none" spc="0" normalizeH="0" baseline="0" noProof="0" dirty="0">
                <a:ln>
                  <a:noFill/>
                </a:ln>
                <a:solidFill>
                  <a:srgbClr val="000000"/>
                </a:solidFill>
                <a:effectLst/>
                <a:uLnTx/>
                <a:uFillTx/>
                <a:latin typeface="Calibri"/>
                <a:ea typeface="Calibri"/>
                <a:cs typeface="Calibri"/>
                <a:sym typeface="Calibri"/>
              </a:rPr>
              <a:t>McFarland, L., Saunders, R., &amp; Allen, S. (2009). Reflective practice and self-evaluation in learning positive guidance: Experiences of early childhood practicum students. </a:t>
            </a:r>
            <a:r>
              <a:rPr kumimoji="0" lang="en-US" sz="2800" b="0" i="1" u="none" strike="noStrike" kern="0" cap="none" spc="0" normalizeH="0" baseline="0" noProof="0" dirty="0">
                <a:ln>
                  <a:noFill/>
                </a:ln>
                <a:solidFill>
                  <a:srgbClr val="000000"/>
                </a:solidFill>
                <a:effectLst/>
                <a:uLnTx/>
                <a:uFillTx/>
                <a:latin typeface="Calibri"/>
                <a:ea typeface="Calibri"/>
                <a:cs typeface="Calibri"/>
                <a:sym typeface="Calibri"/>
              </a:rPr>
              <a:t>Early Childhood Education Journal</a:t>
            </a:r>
            <a:r>
              <a:rPr kumimoji="0" lang="en-US" sz="2800" b="0" i="0" u="none" strike="noStrike" kern="0" cap="none" spc="0" normalizeH="0" baseline="0" noProof="0" dirty="0">
                <a:ln>
                  <a:noFill/>
                </a:ln>
                <a:solidFill>
                  <a:srgbClr val="000000"/>
                </a:solidFill>
                <a:effectLst/>
                <a:uLnTx/>
                <a:uFillTx/>
                <a:latin typeface="Calibri"/>
                <a:ea typeface="Calibri"/>
                <a:cs typeface="Calibri"/>
                <a:sym typeface="Calibri"/>
              </a:rPr>
              <a:t>, </a:t>
            </a:r>
            <a:r>
              <a:rPr kumimoji="0" lang="en-US" sz="2800" b="0" i="1" u="none" strike="noStrike" kern="0" cap="none" spc="0" normalizeH="0" baseline="0" noProof="0" dirty="0">
                <a:ln>
                  <a:noFill/>
                </a:ln>
                <a:solidFill>
                  <a:srgbClr val="000000"/>
                </a:solidFill>
                <a:effectLst/>
                <a:uLnTx/>
                <a:uFillTx/>
                <a:latin typeface="Calibri"/>
                <a:ea typeface="Calibri"/>
                <a:cs typeface="Calibri"/>
                <a:sym typeface="Calibri"/>
              </a:rPr>
              <a:t>36</a:t>
            </a:r>
            <a:r>
              <a:rPr kumimoji="0" lang="en-US" sz="2800" b="0" i="0" u="none" strike="noStrike" kern="0" cap="none" spc="0" normalizeH="0" baseline="0" noProof="0" dirty="0">
                <a:ln>
                  <a:noFill/>
                </a:ln>
                <a:solidFill>
                  <a:srgbClr val="000000"/>
                </a:solidFill>
                <a:effectLst/>
                <a:uLnTx/>
                <a:uFillTx/>
                <a:latin typeface="Calibri"/>
                <a:ea typeface="Calibri"/>
                <a:cs typeface="Calibri"/>
                <a:sym typeface="Calibri"/>
              </a:rPr>
              <a:t>(6), 505-511.</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lang="en-US" sz="28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0" marR="0" lvl="0" indent="0" algn="l" defTabSz="914400" rtl="0" eaLnBrk="1" fontAlgn="auto" latinLnBrk="0" hangingPunct="1">
              <a:lnSpc>
                <a:spcPct val="99000"/>
              </a:lnSpc>
              <a:spcBef>
                <a:spcPts val="0"/>
              </a:spcBef>
              <a:spcAft>
                <a:spcPts val="138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Odom, S. L., &amp; Wolery, M. (2003). A unified theory of practice in early intervention and early childhood special education: Evidence based practices. </a:t>
            </a:r>
            <a:r>
              <a:rPr kumimoji="0" lang="en-US" sz="28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The Journal of Special Education</a:t>
            </a:r>
            <a:r>
              <a:rPr kumimoji="0" lang="en-US"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8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37</a:t>
            </a:r>
            <a:r>
              <a:rPr kumimoji="0" lang="en-US" sz="2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(3), 164173.</a:t>
            </a:r>
            <a:endParaRPr kumimoji="0" 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1708833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79;p34">
            <a:extLst>
              <a:ext uri="{FF2B5EF4-FFF2-40B4-BE49-F238E27FC236}">
                <a16:creationId xmlns:a16="http://schemas.microsoft.com/office/drawing/2014/main" id="{4346FA93-1A34-4AF1-BC81-FC9A7F7C8903}"/>
              </a:ext>
            </a:extLst>
          </p:cNvPr>
          <p:cNvSpPr txBox="1">
            <a:spLocks noGrp="1"/>
          </p:cNvSpPr>
          <p:nvPr>
            <p:ph type="title" idx="4294967295"/>
          </p:nvPr>
        </p:nvSpPr>
        <p:spPr>
          <a:xfrm>
            <a:off x="628650" y="428921"/>
            <a:ext cx="7886700" cy="1325563"/>
          </a:xfrm>
          <a:prstGeom prst="rect">
            <a:avLst/>
          </a:prstGeom>
          <a:noFill/>
          <a:ln>
            <a:noFill/>
            <a:prstDash/>
          </a:ln>
          <a:effectLst/>
        </p:spPr>
        <p:txBody>
          <a:bodyPr rot="0" spcFirstLastPara="1" vertOverflow="overflow" horzOverflow="overflow" vert="horz" wrap="square" lIns="91425" tIns="45700" rIns="91425" bIns="4570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b="1" kern="1200">
                <a:solidFill>
                  <a:srgbClr val="121F88"/>
                </a:solidFill>
                <a:latin typeface="+mj-lt"/>
                <a:ea typeface="+mj-ea"/>
                <a:cs typeface="+mj-cs"/>
              </a:defRPr>
            </a:lvl1pPr>
          </a:lstStyle>
          <a:p>
            <a:pPr marL="0" marR="0" lvl="0" indent="0" algn="ctr" defTabSz="914400" rtl="0" eaLnBrk="1" fontAlgn="auto" latinLnBrk="0" hangingPunct="1">
              <a:lnSpc>
                <a:spcPct val="90000"/>
              </a:lnSpc>
              <a:spcBef>
                <a:spcPts val="0"/>
              </a:spcBef>
              <a:spcAft>
                <a:spcPts val="0"/>
              </a:spcAft>
              <a:buClr>
                <a:prstClr val="black"/>
              </a:buClr>
              <a:buSzPts val="3600"/>
              <a:buFont typeface="Calibri"/>
              <a:buNone/>
              <a:tabLst/>
              <a:defRPr/>
            </a:pPr>
            <a:r>
              <a:rPr kumimoji="0" lang="en-US" sz="3600" b="1" i="0" u="none" strike="noStrike" kern="1200" cap="none" spc="0" normalizeH="0" baseline="0" noProof="0" dirty="0">
                <a:ln>
                  <a:noFill/>
                </a:ln>
                <a:solidFill>
                  <a:srgbClr val="121F88"/>
                </a:solidFill>
                <a:effectLst/>
                <a:uLnTx/>
                <a:uFillTx/>
                <a:latin typeface="Calibri" panose="020F0502020204030204" pitchFamily="34" charset="0"/>
                <a:ea typeface="+mj-ea"/>
                <a:cs typeface="Calibri" panose="020F0502020204030204" pitchFamily="34" charset="0"/>
              </a:rPr>
              <a:t>Disclaimer</a:t>
            </a:r>
            <a:endParaRPr kumimoji="0" lang="en-US" sz="4400" b="1" i="0" u="none" strike="noStrike" kern="1200" cap="none" spc="0" normalizeH="0" baseline="0" noProof="0" dirty="0">
              <a:ln>
                <a:noFill/>
              </a:ln>
              <a:solidFill>
                <a:srgbClr val="121F88"/>
              </a:solidFill>
              <a:effectLst/>
              <a:uLnTx/>
              <a:uFillTx/>
              <a:latin typeface="Calibri Light" panose="020F0302020204030204"/>
              <a:ea typeface="+mj-ea"/>
              <a:cs typeface="+mj-cs"/>
            </a:endParaRPr>
          </a:p>
        </p:txBody>
      </p:sp>
    </p:spTree>
    <p:extLst>
      <p:ext uri="{BB962C8B-B14F-4D97-AF65-F5344CB8AC3E}">
        <p14:creationId xmlns:p14="http://schemas.microsoft.com/office/powerpoint/2010/main" val="3067117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Objectives</a:t>
            </a:r>
          </a:p>
        </p:txBody>
      </p:sp>
      <p:sp>
        <p:nvSpPr>
          <p:cNvPr id="3" name="Content Placeholder 2"/>
          <p:cNvSpPr>
            <a:spLocks noGrp="1"/>
          </p:cNvSpPr>
          <p:nvPr>
            <p:ph idx="1"/>
          </p:nvPr>
        </p:nvSpPr>
        <p:spPr>
          <a:xfrm>
            <a:off x="628650" y="1536192"/>
            <a:ext cx="7886700" cy="4640771"/>
          </a:xfrm>
        </p:spPr>
        <p:txBody>
          <a:bodyPr>
            <a:normAutofit/>
          </a:bodyPr>
          <a:lstStyle/>
          <a:p>
            <a:pPr marL="228600" marR="0" lvl="0" indent="-228600" algn="l" defTabSz="914400" rtl="0" eaLnBrk="1" fontAlgn="auto" latinLnBrk="0" hangingPunct="1">
              <a:lnSpc>
                <a:spcPct val="100000"/>
              </a:lnSpc>
              <a:spcBef>
                <a:spcPts val="600"/>
              </a:spcBef>
              <a:spcAft>
                <a:spcPts val="1200"/>
              </a:spcAft>
              <a:buClr>
                <a:prstClr val="black"/>
              </a:buClr>
              <a:buSzPts val="2800"/>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Describe how to access evidenced based information to improve EI/ECSE practice. </a:t>
            </a:r>
          </a:p>
          <a:p>
            <a:pPr marL="228600" marR="0" lvl="0" indent="-228600" algn="l" defTabSz="914400" rtl="0" eaLnBrk="1" fontAlgn="auto" latinLnBrk="0" hangingPunct="1">
              <a:lnSpc>
                <a:spcPct val="100000"/>
              </a:lnSpc>
              <a:spcBef>
                <a:spcPts val="600"/>
              </a:spcBef>
              <a:spcAft>
                <a:spcPts val="1200"/>
              </a:spcAft>
              <a:buClr>
                <a:prstClr val="black"/>
              </a:buClr>
              <a:buSzPts val="2800"/>
              <a:buFont typeface="Arial" panose="020B0604020202020204" pitchFamily="34" charset="0"/>
              <a:buChar char="•"/>
              <a:tabLst/>
              <a:defRPr/>
            </a:pPr>
            <a:r>
              <a:rPr kumimoji="0" lang="en-US" b="0" i="0" u="none" strike="noStrike" kern="1200" cap="none" spc="0" normalizeH="0" baseline="0" noProof="0" dirty="0">
                <a:ln>
                  <a:noFill/>
                </a:ln>
                <a:solidFill>
                  <a:prstClr val="black"/>
                </a:solidFill>
                <a:effectLst/>
                <a:uLnTx/>
                <a:uFillTx/>
                <a:ea typeface="+mn-ea"/>
                <a:cs typeface="+mn-cs"/>
              </a:rPr>
              <a:t>Describe the role of reflective practice to promote professional growth and improvement of EI/ECSE knowledge and skills.</a:t>
            </a:r>
          </a:p>
          <a:p>
            <a:pPr>
              <a:lnSpc>
                <a:spcPct val="100000"/>
              </a:lnSpc>
              <a:spcBef>
                <a:spcPts val="600"/>
              </a:spcBef>
              <a:spcAft>
                <a:spcPts val="1200"/>
              </a:spcAft>
            </a:pPr>
            <a:r>
              <a:rPr lang="en-US" dirty="0"/>
              <a:t>Engage learners in developing a professional growth plan.</a:t>
            </a:r>
          </a:p>
          <a:p>
            <a:pPr marL="0" indent="0">
              <a:buNone/>
            </a:pPr>
            <a:endParaRPr lang="en-US" dirty="0"/>
          </a:p>
        </p:txBody>
      </p:sp>
    </p:spTree>
    <p:custDataLst>
      <p:tags r:id="rId1"/>
    </p:custDataLst>
    <p:extLst>
      <p:ext uri="{BB962C8B-B14F-4D97-AF65-F5344CB8AC3E}">
        <p14:creationId xmlns:p14="http://schemas.microsoft.com/office/powerpoint/2010/main" val="2860929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05DA-2DA7-B5F2-2C58-89018B648E6C}"/>
              </a:ext>
            </a:extLst>
          </p:cNvPr>
          <p:cNvSpPr>
            <a:spLocks noGrp="1"/>
          </p:cNvSpPr>
          <p:nvPr>
            <p:ph type="title"/>
          </p:nvPr>
        </p:nvSpPr>
        <p:spPr>
          <a:xfrm>
            <a:off x="628650" y="365126"/>
            <a:ext cx="7886700" cy="1325563"/>
          </a:xfrm>
        </p:spPr>
        <p:txBody>
          <a:bodyPr anchor="ctr">
            <a:normAutofit/>
          </a:bodyPr>
          <a:lstStyle/>
          <a:p>
            <a:r>
              <a:rPr lang="en-US" dirty="0"/>
              <a:t>Evidence-Based Practices (EBPs)</a:t>
            </a:r>
          </a:p>
        </p:txBody>
      </p:sp>
      <p:pic>
        <p:nvPicPr>
          <p:cNvPr id="2050" name="Picture 2">
            <a:extLst>
              <a:ext uri="{FF2B5EF4-FFF2-40B4-BE49-F238E27FC236}">
                <a16:creationId xmlns:a16="http://schemas.microsoft.com/office/drawing/2014/main" id="{FAC29938-DFB4-25D2-D58C-47FAA78A7DF5}"/>
              </a:ex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954306" y="1825625"/>
            <a:ext cx="5342965" cy="3768351"/>
          </a:xfrm>
          <a:prstGeom prst="rect">
            <a:avLst/>
          </a:prstGeom>
          <a:solidFill>
            <a:srgbClr val="FFFFFF"/>
          </a:solidFill>
        </p:spPr>
      </p:pic>
    </p:spTree>
    <p:extLst>
      <p:ext uri="{BB962C8B-B14F-4D97-AF65-F5344CB8AC3E}">
        <p14:creationId xmlns:p14="http://schemas.microsoft.com/office/powerpoint/2010/main" val="3345785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BF0A9-DB22-C981-CF1D-56F165C8A0FB}"/>
              </a:ext>
            </a:extLst>
          </p:cNvPr>
          <p:cNvSpPr>
            <a:spLocks noGrp="1"/>
          </p:cNvSpPr>
          <p:nvPr>
            <p:ph type="title"/>
          </p:nvPr>
        </p:nvSpPr>
        <p:spPr/>
        <p:txBody>
          <a:bodyPr/>
          <a:lstStyle/>
          <a:p>
            <a:pPr algn="ctr"/>
            <a:r>
              <a:rPr lang="en-US" dirty="0"/>
              <a:t>Definition of Evidence-Based Practices as a Noun (EPBs)</a:t>
            </a:r>
          </a:p>
        </p:txBody>
      </p:sp>
      <p:sp>
        <p:nvSpPr>
          <p:cNvPr id="6" name="Rectangle 1">
            <a:extLst>
              <a:ext uri="{FF2B5EF4-FFF2-40B4-BE49-F238E27FC236}">
                <a16:creationId xmlns:a16="http://schemas.microsoft.com/office/drawing/2014/main" id="{01B94F84-2486-0393-E039-663508092A21}"/>
              </a:ext>
              <a:ext uri="{C183D7F6-B498-43B3-948B-1728B52AA6E4}">
                <adec:decorative xmlns:adec="http://schemas.microsoft.com/office/drawing/2017/decorative" val="1"/>
              </a:ext>
            </a:extLst>
          </p:cNvPr>
          <p:cNvSpPr>
            <a:spLocks noChangeArrowheads="1"/>
          </p:cNvSpPr>
          <p:nvPr/>
        </p:nvSpPr>
        <p:spPr bwMode="auto">
          <a:xfrm>
            <a:off x="-8932161" y="0"/>
            <a:ext cx="2607096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dirty="0"/>
          </a:p>
        </p:txBody>
      </p:sp>
      <p:sp>
        <p:nvSpPr>
          <p:cNvPr id="8" name="Content Placeholder 7">
            <a:extLst>
              <a:ext uri="{FF2B5EF4-FFF2-40B4-BE49-F238E27FC236}">
                <a16:creationId xmlns:a16="http://schemas.microsoft.com/office/drawing/2014/main" id="{D22C9E31-F3C7-A2D1-6907-283163965F4E}"/>
              </a:ext>
            </a:extLst>
          </p:cNvPr>
          <p:cNvSpPr>
            <a:spLocks noGrp="1"/>
          </p:cNvSpPr>
          <p:nvPr>
            <p:ph idx="1"/>
          </p:nvPr>
        </p:nvSpPr>
        <p:spPr>
          <a:xfrm>
            <a:off x="628650" y="1690689"/>
            <a:ext cx="7886700" cy="4486274"/>
          </a:xfrm>
        </p:spPr>
        <p:txBody>
          <a:bodyPr>
            <a:normAutofit fontScale="92500" lnSpcReduction="10000"/>
          </a:bodyPr>
          <a:lstStyle/>
          <a:p>
            <a:pPr marL="0" marR="0" indent="0">
              <a:spcBef>
                <a:spcPts val="0"/>
              </a:spcBef>
              <a:spcAft>
                <a:spcPts val="0"/>
              </a:spcAft>
              <a:buNone/>
            </a:pPr>
            <a:r>
              <a:rPr lang="en-US" sz="3200" dirty="0">
                <a:effectLst/>
                <a:latin typeface="Calibri" panose="020F0502020204030204" pitchFamily="34" charset="0"/>
                <a:ea typeface="Calibri" panose="020F0502020204030204" pitchFamily="34" charset="0"/>
                <a:cs typeface="Calibri" panose="020F0502020204030204" pitchFamily="34" charset="0"/>
              </a:rPr>
              <a:t>Practices that are based on the best available empirical research that documents the practice’s efficacy with young children and families; the wisdom and knowledge of the field; and the core guiding values, beliefs, and theoretical approaches of EI/ECSE.</a:t>
            </a:r>
          </a:p>
          <a:p>
            <a:pPr marL="0" marR="0" indent="0">
              <a:spcBef>
                <a:spcPts val="0"/>
              </a:spcBef>
              <a:spcAft>
                <a:spcPts val="0"/>
              </a:spcAft>
              <a:buNone/>
            </a:pPr>
            <a:r>
              <a:rPr lang="en-US" sz="2800" dirty="0">
                <a:effectLst/>
                <a:latin typeface="Calibri" panose="020F0502020204030204" pitchFamily="34" charset="0"/>
                <a:ea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99000"/>
              </a:lnSpc>
              <a:spcBef>
                <a:spcPts val="0"/>
              </a:spcBef>
              <a:spcAft>
                <a:spcPts val="1380"/>
              </a:spcAft>
              <a:buNone/>
            </a:pPr>
            <a:r>
              <a:rPr lang="en-US" sz="2400" dirty="0">
                <a:effectLst/>
                <a:latin typeface="Calibri" panose="020F0502020204030204" pitchFamily="34" charset="0"/>
                <a:ea typeface="Calibri" panose="020F0502020204030204" pitchFamily="34" charset="0"/>
                <a:cs typeface="Calibri" panose="020F0502020204030204" pitchFamily="34" charset="0"/>
              </a:rPr>
              <a:t>Odom, S. L., &amp; Wolery, M. (2003). A unified theory of practice in early intervention and early childhood special education: Evidence based practices. </a:t>
            </a:r>
            <a:r>
              <a:rPr lang="en-US" sz="2400" i="1" dirty="0">
                <a:effectLst/>
                <a:latin typeface="Calibri" panose="020F0502020204030204" pitchFamily="34" charset="0"/>
                <a:ea typeface="Calibri" panose="020F0502020204030204" pitchFamily="34" charset="0"/>
                <a:cs typeface="Calibri" panose="020F0502020204030204" pitchFamily="34" charset="0"/>
              </a:rPr>
              <a:t>The Journal of Special Education</a:t>
            </a:r>
            <a:r>
              <a:rPr lang="en-US" sz="2400" dirty="0">
                <a:effectLst/>
                <a:latin typeface="Calibri" panose="020F0502020204030204" pitchFamily="34" charset="0"/>
                <a:ea typeface="Calibri" panose="020F0502020204030204" pitchFamily="34" charset="0"/>
                <a:cs typeface="Calibri" panose="020F0502020204030204" pitchFamily="34" charset="0"/>
              </a:rPr>
              <a:t>, </a:t>
            </a:r>
            <a:r>
              <a:rPr lang="en-US" sz="2400" i="1" dirty="0">
                <a:effectLst/>
                <a:latin typeface="Calibri" panose="020F0502020204030204" pitchFamily="34" charset="0"/>
                <a:ea typeface="Calibri" panose="020F0502020204030204" pitchFamily="34" charset="0"/>
                <a:cs typeface="Calibri" panose="020F0502020204030204" pitchFamily="34" charset="0"/>
              </a:rPr>
              <a:t>37</a:t>
            </a:r>
            <a:r>
              <a:rPr lang="en-US" sz="2400" dirty="0">
                <a:effectLst/>
                <a:latin typeface="Calibri" panose="020F0502020204030204" pitchFamily="34" charset="0"/>
                <a:ea typeface="Calibri" panose="020F0502020204030204" pitchFamily="34" charset="0"/>
                <a:cs typeface="Calibri" panose="020F0502020204030204" pitchFamily="34" charset="0"/>
              </a:rPr>
              <a:t>(3), 164173.</a:t>
            </a:r>
          </a:p>
          <a:p>
            <a:pPr marL="0" marR="0" indent="0">
              <a:lnSpc>
                <a:spcPct val="99000"/>
              </a:lnSpc>
              <a:spcBef>
                <a:spcPts val="0"/>
              </a:spcBef>
              <a:spcAft>
                <a:spcPts val="1380"/>
              </a:spcAft>
              <a:buNone/>
            </a:pPr>
            <a:r>
              <a:rPr lang="en-US" sz="2400" dirty="0">
                <a:latin typeface="Calibri" panose="020F0502020204030204" pitchFamily="34" charset="0"/>
                <a:ea typeface="Calibri" panose="020F0502020204030204" pitchFamily="34" charset="0"/>
                <a:cs typeface="Calibri" panose="020F0502020204030204" pitchFamily="34" charset="0"/>
              </a:rPr>
              <a:t>Taken from EI/ECSE Standards Glossary: </a:t>
            </a:r>
            <a:r>
              <a:rPr lang="en-US" sz="2400" dirty="0">
                <a:latin typeface="Calibri" panose="020F0502020204030204" pitchFamily="34" charset="0"/>
                <a:ea typeface="Calibri" panose="020F0502020204030204" pitchFamily="34" charset="0"/>
                <a:cs typeface="Calibri" panose="020F0502020204030204" pitchFamily="34" charset="0"/>
                <a:hlinkClick r:id="rId2"/>
              </a:rPr>
              <a:t>https://www.dec-sped.org/ei-ecse-resources</a:t>
            </a:r>
            <a:endParaRPr lang="en-US" sz="2400" dirty="0">
              <a:latin typeface="Calibri" panose="020F0502020204030204" pitchFamily="34" charset="0"/>
              <a:ea typeface="Calibri" panose="020F0502020204030204" pitchFamily="34" charset="0"/>
              <a:cs typeface="Calibri" panose="020F0502020204030204" pitchFamily="34" charset="0"/>
            </a:endParaRPr>
          </a:p>
          <a:p>
            <a:pPr marL="0" marR="0" indent="0">
              <a:lnSpc>
                <a:spcPct val="99000"/>
              </a:lnSpc>
              <a:spcBef>
                <a:spcPts val="0"/>
              </a:spcBef>
              <a:spcAft>
                <a:spcPts val="1380"/>
              </a:spcAft>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572139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FF90D-D052-0F1D-19F3-C2252D2C3ACC}"/>
              </a:ext>
            </a:extLst>
          </p:cNvPr>
          <p:cNvSpPr>
            <a:spLocks noGrp="1"/>
          </p:cNvSpPr>
          <p:nvPr>
            <p:ph type="title"/>
          </p:nvPr>
        </p:nvSpPr>
        <p:spPr/>
        <p:txBody>
          <a:bodyPr/>
          <a:lstStyle/>
          <a:p>
            <a:pPr algn="ctr"/>
            <a:r>
              <a:rPr kumimoji="0" lang="en-US" sz="4400" b="1" i="0" u="none" strike="noStrike" kern="1200" cap="none" spc="0" normalizeH="0" baseline="0" noProof="0" dirty="0">
                <a:ln>
                  <a:noFill/>
                </a:ln>
                <a:solidFill>
                  <a:srgbClr val="121F88"/>
                </a:solidFill>
                <a:effectLst/>
                <a:uLnTx/>
                <a:uFillTx/>
                <a:latin typeface="Calibri" panose="020F0502020204030204"/>
                <a:ea typeface="+mj-ea"/>
                <a:cs typeface="+mj-cs"/>
              </a:rPr>
              <a:t>Definition of Evidence-Based Practices as a Verb (EPBs)</a:t>
            </a:r>
            <a:endParaRPr lang="en-US" dirty="0"/>
          </a:p>
        </p:txBody>
      </p:sp>
      <p:sp>
        <p:nvSpPr>
          <p:cNvPr id="3" name="Content Placeholder 2">
            <a:extLst>
              <a:ext uri="{FF2B5EF4-FFF2-40B4-BE49-F238E27FC236}">
                <a16:creationId xmlns:a16="http://schemas.microsoft.com/office/drawing/2014/main" id="{21137B0C-91AB-E77A-D921-EE930445D9EA}"/>
              </a:ext>
            </a:extLst>
          </p:cNvPr>
          <p:cNvSpPr>
            <a:spLocks noGrp="1"/>
          </p:cNvSpPr>
          <p:nvPr>
            <p:ph idx="1"/>
          </p:nvPr>
        </p:nvSpPr>
        <p:spPr>
          <a:xfrm>
            <a:off x="628650" y="1106905"/>
            <a:ext cx="7886700" cy="5070058"/>
          </a:xfrm>
        </p:spPr>
        <p:txBody>
          <a:bodyPr>
            <a:normAutofit fontScale="92500" lnSpcReduction="10000"/>
          </a:bodyPr>
          <a:lstStyle/>
          <a:p>
            <a:pPr marL="0" indent="0">
              <a:buNone/>
            </a:pPr>
            <a:endParaRPr lang="en-US" dirty="0"/>
          </a:p>
          <a:p>
            <a:pPr marL="0" indent="0">
              <a:lnSpc>
                <a:spcPct val="100000"/>
              </a:lnSpc>
              <a:buNone/>
            </a:pPr>
            <a:r>
              <a:rPr lang="en-US" sz="3200" kern="0" dirty="0">
                <a:effectLst/>
                <a:latin typeface="Calibri" panose="020F0502020204030204" pitchFamily="34" charset="0"/>
                <a:ea typeface="Calibri" panose="020F0502020204030204" pitchFamily="34" charset="0"/>
              </a:rPr>
              <a:t>The process for selecting and implementing practices that weighs research evidence; family and professional wisdom and values; and the individual characteristics, strengths, and needs of a child.</a:t>
            </a:r>
            <a:endParaRPr lang="en-US" sz="3200" dirty="0"/>
          </a:p>
          <a:p>
            <a:pPr marL="0" indent="0">
              <a:lnSpc>
                <a:spcPct val="100000"/>
              </a:lnSpc>
              <a:buNone/>
            </a:pPr>
            <a:r>
              <a:rPr lang="en-US" sz="2400" kern="0" dirty="0">
                <a:effectLst/>
                <a:latin typeface="Calibri" panose="020F0502020204030204" pitchFamily="34" charset="0"/>
                <a:ea typeface="Calibri" panose="020F0502020204030204" pitchFamily="34" charset="0"/>
              </a:rPr>
              <a:t>Buysse, V., Wesley, P. W., Snyder, P., &amp; Winton, P. (2006). Evidence-based practice: What does it really mean for the early childhood field?. </a:t>
            </a:r>
            <a:r>
              <a:rPr lang="en-US" sz="2400" i="1" kern="0" dirty="0">
                <a:effectLst/>
                <a:latin typeface="Calibri" panose="020F0502020204030204" pitchFamily="34" charset="0"/>
                <a:ea typeface="Calibri" panose="020F0502020204030204" pitchFamily="34" charset="0"/>
              </a:rPr>
              <a:t>Young Exceptional Children</a:t>
            </a:r>
            <a:r>
              <a:rPr lang="en-US" sz="2400" kern="0" dirty="0">
                <a:effectLst/>
                <a:latin typeface="Calibri" panose="020F0502020204030204" pitchFamily="34" charset="0"/>
                <a:ea typeface="Calibri" panose="020F0502020204030204" pitchFamily="34" charset="0"/>
              </a:rPr>
              <a:t>, </a:t>
            </a:r>
            <a:r>
              <a:rPr lang="en-US" sz="2400" i="1" kern="0" dirty="0">
                <a:effectLst/>
                <a:latin typeface="Calibri" panose="020F0502020204030204" pitchFamily="34" charset="0"/>
                <a:ea typeface="Calibri" panose="020F0502020204030204" pitchFamily="34" charset="0"/>
              </a:rPr>
              <a:t>9</a:t>
            </a:r>
            <a:r>
              <a:rPr lang="en-US" sz="2400" kern="0" dirty="0">
                <a:effectLst/>
                <a:latin typeface="Calibri" panose="020F0502020204030204" pitchFamily="34" charset="0"/>
                <a:ea typeface="Calibri" panose="020F0502020204030204" pitchFamily="34" charset="0"/>
              </a:rPr>
              <a:t>(4), 2-11.</a:t>
            </a:r>
          </a:p>
          <a:p>
            <a:pPr marL="0" indent="0">
              <a:lnSpc>
                <a:spcPct val="100000"/>
              </a:lnSpc>
              <a:buNone/>
            </a:pPr>
            <a:endParaRPr lang="en-US" sz="2400" kern="0" dirty="0">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99000"/>
              </a:lnSpc>
              <a:spcBef>
                <a:spcPts val="0"/>
              </a:spcBef>
              <a:spcAft>
                <a:spcPts val="1380"/>
              </a:spcAft>
              <a:buClrTx/>
              <a:buSzTx/>
              <a:buFont typeface="Arial" panose="020B0604020202020204" pitchFamily="34" charset="0"/>
              <a:buNone/>
              <a:tabLst/>
              <a:defRPr/>
            </a:pPr>
            <a:r>
              <a:rPr kumimoji="0" lang="en-US" sz="2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Taken from EI/ECSE Standards Glossary: </a:t>
            </a:r>
            <a:r>
              <a:rPr kumimoji="0" lang="en-US" sz="2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hlinkClick r:id="rId2"/>
              </a:rPr>
              <a:t>https://www.dec-sped.org/ei-ecse-resources</a:t>
            </a:r>
            <a:endParaRPr kumimoji="0" lang="en-US" sz="2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p>
            <a:pPr marL="0" indent="0">
              <a:lnSpc>
                <a:spcPct val="100000"/>
              </a:lnSpc>
              <a:buNone/>
            </a:pPr>
            <a:endParaRPr lang="en-US" sz="2400" kern="0" dirty="0">
              <a:effectLst/>
              <a:latin typeface="Calibri" panose="020F0502020204030204" pitchFamily="34" charset="0"/>
              <a:ea typeface="Calibri" panose="020F0502020204030204" pitchFamily="34" charset="0"/>
            </a:endParaRPr>
          </a:p>
          <a:p>
            <a:pPr marL="0" indent="0">
              <a:lnSpc>
                <a:spcPct val="100000"/>
              </a:lnSpc>
              <a:buNone/>
            </a:pPr>
            <a:endParaRPr lang="en-US" sz="2600" kern="0" dirty="0">
              <a:effectLst/>
              <a:latin typeface="Calibri" panose="020F0502020204030204" pitchFamily="34" charset="0"/>
              <a:ea typeface="Calibri" panose="020F0502020204030204" pitchFamily="34" charset="0"/>
            </a:endParaRPr>
          </a:p>
          <a:p>
            <a:pPr marL="0" indent="0">
              <a:lnSpc>
                <a:spcPct val="120000"/>
              </a:lnSpc>
              <a:buNone/>
            </a:pPr>
            <a:endParaRPr lang="en-US" sz="2600" kern="0" dirty="0">
              <a:effectLst/>
              <a:latin typeface="Calibri" panose="020F0502020204030204" pitchFamily="34" charset="0"/>
              <a:ea typeface="Calibri" panose="020F0502020204030204" pitchFamily="34" charset="0"/>
            </a:endParaRPr>
          </a:p>
          <a:p>
            <a:pPr marL="0" indent="0">
              <a:buNone/>
            </a:pPr>
            <a:endParaRPr lang="en-US" kern="0" dirty="0">
              <a:latin typeface="Calibri" panose="020F0502020204030204" pitchFamily="34" charset="0"/>
              <a:ea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1157585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9AE32-E3CA-B6C3-FC0A-1D494D6A3018}"/>
              </a:ext>
            </a:extLst>
          </p:cNvPr>
          <p:cNvSpPr>
            <a:spLocks noGrp="1"/>
          </p:cNvSpPr>
          <p:nvPr>
            <p:ph type="title"/>
          </p:nvPr>
        </p:nvSpPr>
        <p:spPr/>
        <p:txBody>
          <a:bodyPr>
            <a:normAutofit/>
          </a:bodyPr>
          <a:lstStyle/>
          <a:p>
            <a:pPr algn="ctr"/>
            <a:r>
              <a:rPr lang="en-US" sz="4000" dirty="0"/>
              <a:t>Evidence-Based Practices </a:t>
            </a:r>
          </a:p>
        </p:txBody>
      </p:sp>
      <p:sp>
        <p:nvSpPr>
          <p:cNvPr id="3" name="Content Placeholder 2">
            <a:extLst>
              <a:ext uri="{FF2B5EF4-FFF2-40B4-BE49-F238E27FC236}">
                <a16:creationId xmlns:a16="http://schemas.microsoft.com/office/drawing/2014/main" id="{DE833117-E4A5-9FE3-A310-D26A90386DCA}"/>
              </a:ext>
            </a:extLst>
          </p:cNvPr>
          <p:cNvSpPr>
            <a:spLocks noGrp="1"/>
          </p:cNvSpPr>
          <p:nvPr>
            <p:ph idx="1"/>
          </p:nvPr>
        </p:nvSpPr>
        <p:spPr>
          <a:xfrm>
            <a:off x="628650" y="1572768"/>
            <a:ext cx="7886700" cy="4604195"/>
          </a:xfrm>
        </p:spPr>
        <p:txBody>
          <a:bodyPr/>
          <a:lstStyle/>
          <a:p>
            <a:r>
              <a:rPr lang="en-US" dirty="0"/>
              <a:t>Refer to an  approach used to promote children’s or adults’ development and learning, implemented when interacting with adults, children, or materials within or across contexts. </a:t>
            </a:r>
          </a:p>
          <a:p>
            <a:r>
              <a:rPr lang="en-US" dirty="0"/>
              <a:t>Are clearly described and commonly understood in the field and literature.</a:t>
            </a:r>
          </a:p>
          <a:p>
            <a:r>
              <a:rPr lang="en-US" dirty="0"/>
              <a:t>May refer to an array of specific procedures, referred to by more than one term, or several practices may be combined as part of a comprehensive approach.</a:t>
            </a:r>
          </a:p>
          <a:p>
            <a:endParaRPr lang="en-US" dirty="0"/>
          </a:p>
        </p:txBody>
      </p:sp>
    </p:spTree>
    <p:extLst>
      <p:ext uri="{BB962C8B-B14F-4D97-AF65-F5344CB8AC3E}">
        <p14:creationId xmlns:p14="http://schemas.microsoft.com/office/powerpoint/2010/main" val="3729085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7CC05EA-218E-EF06-72E7-E4A0EE3D3FF0}"/>
              </a:ext>
            </a:extLst>
          </p:cNvPr>
          <p:cNvSpPr>
            <a:spLocks noGrp="1"/>
          </p:cNvSpPr>
          <p:nvPr>
            <p:ph type="title" idx="4294967295"/>
          </p:nvPr>
        </p:nvSpPr>
        <p:spPr>
          <a:xfrm>
            <a:off x="628650" y="-1325563"/>
            <a:ext cx="7886700" cy="1325563"/>
          </a:xfrm>
        </p:spPr>
        <p:txBody>
          <a:bodyPr vert="horz" lIns="91440" tIns="45720" rIns="91440" bIns="45720" rtlCol="0" anchor="b">
            <a:normAutofit/>
          </a:bodyPr>
          <a:lstStyle/>
          <a:p>
            <a:r>
              <a:rPr lang="en-US" dirty="0"/>
              <a:t>The Process for Identifying, Implementing, and Evaluating EBPs</a:t>
            </a:r>
          </a:p>
        </p:txBody>
      </p:sp>
      <p:graphicFrame>
        <p:nvGraphicFramePr>
          <p:cNvPr id="2" name="Diagram 1" descr="This is the process for selecting evidence-based practices, implementing them and then, determining their effectiveness.">
            <a:extLst>
              <a:ext uri="{FF2B5EF4-FFF2-40B4-BE49-F238E27FC236}">
                <a16:creationId xmlns:a16="http://schemas.microsoft.com/office/drawing/2014/main" id="{B0EA4F78-C2A4-98A7-A1C2-DC98C3FA046C}"/>
              </a:ext>
            </a:extLst>
          </p:cNvPr>
          <p:cNvGraphicFramePr/>
          <p:nvPr>
            <p:extLst>
              <p:ext uri="{D42A27DB-BD31-4B8C-83A1-F6EECF244321}">
                <p14:modId xmlns:p14="http://schemas.microsoft.com/office/powerpoint/2010/main" val="2949753805"/>
              </p:ext>
            </p:extLst>
          </p:nvPr>
        </p:nvGraphicFramePr>
        <p:xfrm>
          <a:off x="0" y="0"/>
          <a:ext cx="9144000" cy="59618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046865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1_OFFICE THEME" val="Y66bMCTj"/>
  <p:tag name="ARTICULATE_SLIDE_THUMBNAIL_REFRESH" val="1"/>
  <p:tag name="ARTICULATE_PROJECT_OPEN" val="0"/>
  <p:tag name="ARTICULATE_SLIDE_COUNT" val="1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nceptual framework" id="{2EB3D6CF-8678-4B2C-8160-1091A07A243C}" vid="{A51B28CF-7AEB-454A-87CC-F5EE92733CD5}"/>
    </a:ext>
  </a:extLst>
</a:theme>
</file>

<file path=ppt/theme/theme2.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nceptual framework" id="{2EB3D6CF-8678-4B2C-8160-1091A07A243C}" vid="{A51B28CF-7AEB-454A-87CC-F5EE92733CD5}"/>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ECPC Template</Template>
  <TotalTime>6892</TotalTime>
  <Words>3250</Words>
  <Application>Microsoft Office PowerPoint</Application>
  <PresentationFormat>On-screen Show (4:3)</PresentationFormat>
  <Paragraphs>269</Paragraphs>
  <Slides>32</Slides>
  <Notes>26</Notes>
  <HiddenSlides>0</HiddenSlides>
  <MMClips>1</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32</vt:i4>
      </vt:variant>
    </vt:vector>
  </HeadingPairs>
  <TitlesOfParts>
    <vt:vector size="37" baseType="lpstr">
      <vt:lpstr>Arial</vt:lpstr>
      <vt:lpstr>Calibri</vt:lpstr>
      <vt:lpstr>Calibri Light</vt:lpstr>
      <vt:lpstr>1_Office Theme</vt:lpstr>
      <vt:lpstr>2_Office Theme</vt:lpstr>
      <vt:lpstr>Professionalism and Ethical Practice</vt:lpstr>
      <vt:lpstr>Standard 7</vt:lpstr>
      <vt:lpstr>Component 7.2</vt:lpstr>
      <vt:lpstr>Objectives</vt:lpstr>
      <vt:lpstr>Evidence-Based Practices (EBPs)</vt:lpstr>
      <vt:lpstr>Definition of Evidence-Based Practices as a Noun (EPBs)</vt:lpstr>
      <vt:lpstr>Definition of Evidence-Based Practices as a Verb (EPBs)</vt:lpstr>
      <vt:lpstr>Evidence-Based Practices </vt:lpstr>
      <vt:lpstr>The Process for Identifying, Implementing, and Evaluating EBPs</vt:lpstr>
      <vt:lpstr>DEC Recommended Practices Are The Bridge  Research                                          to EBPs</vt:lpstr>
      <vt:lpstr>DEC Recommended Practices (RPs) (2014)</vt:lpstr>
      <vt:lpstr>DEC Recommended Practices Monographs</vt:lpstr>
      <vt:lpstr>Recommended Practices Modules</vt:lpstr>
      <vt:lpstr>Other Resources to Support Implementation of EBP in EI/ECSE </vt:lpstr>
      <vt:lpstr>Resources to Support Implementation of EBP in EI/ECSE </vt:lpstr>
      <vt:lpstr>Activity: Applying the RPs</vt:lpstr>
      <vt:lpstr>Reflective Practice</vt:lpstr>
      <vt:lpstr>What Is Reflective Practice? </vt:lpstr>
      <vt:lpstr>Reflective Practice  </vt:lpstr>
      <vt:lpstr>Benefits of Reflective Practice</vt:lpstr>
      <vt:lpstr>Self-Efficacy </vt:lpstr>
      <vt:lpstr>Why Reflective Practice?</vt:lpstr>
      <vt:lpstr>The Process of Ongoing Reflective Practice</vt:lpstr>
      <vt:lpstr>Using Resources to Support Evidence-Based Practice </vt:lpstr>
      <vt:lpstr>Using Video as a Foundation for Reflective Supervision (5:50)</vt:lpstr>
      <vt:lpstr>Professional Growth Plan</vt:lpstr>
      <vt:lpstr>What Is a Professional Growth Plan (PGP)?</vt:lpstr>
      <vt:lpstr>Developing a S.M.A.R.T. Career Plan (1:51)</vt:lpstr>
      <vt:lpstr>Activity: PGP Goals </vt:lpstr>
      <vt:lpstr>References</vt:lpstr>
      <vt:lpstr>References (cont’d.)</vt:lpstr>
      <vt:lpstr>Disclaimer</vt:lpstr>
    </vt:vector>
  </TitlesOfParts>
  <Company>UConn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Darla Gundler</dc:creator>
  <cp:lastModifiedBy>Darla Gundler</cp:lastModifiedBy>
  <cp:revision>208</cp:revision>
  <dcterms:created xsi:type="dcterms:W3CDTF">2021-03-12T16:17:44Z</dcterms:created>
  <dcterms:modified xsi:type="dcterms:W3CDTF">2023-11-01T18:58:24Z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3A36AE98-B186-40B9-A6B7-A2788A804BDA</vt:lpwstr>
  </property>
  <property fmtid="{D5CDD505-2E9C-101B-9397-08002B2CF9AE}" pid="3" name="ArticulatePath">
    <vt:lpwstr>PD 5.1</vt:lpwstr>
  </property>
</Properties>
</file>