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57" r:id="rId3"/>
    <p:sldId id="258" r:id="rId4"/>
    <p:sldId id="259" r:id="rId5"/>
    <p:sldId id="286" r:id="rId6"/>
    <p:sldId id="260" r:id="rId7"/>
    <p:sldId id="415" r:id="rId8"/>
    <p:sldId id="281" r:id="rId9"/>
    <p:sldId id="282" r:id="rId10"/>
    <p:sldId id="283" r:id="rId11"/>
    <p:sldId id="268" r:id="rId12"/>
    <p:sldId id="284" r:id="rId13"/>
    <p:sldId id="288" r:id="rId14"/>
    <p:sldId id="418" r:id="rId15"/>
    <p:sldId id="417" r:id="rId16"/>
    <p:sldId id="419" r:id="rId17"/>
    <p:sldId id="273" r:id="rId18"/>
    <p:sldId id="416" r:id="rId19"/>
    <p:sldId id="420" r:id="rId20"/>
    <p:sldId id="421" r:id="rId21"/>
    <p:sldId id="275" r:id="rId22"/>
    <p:sldId id="278" r:id="rId23"/>
    <p:sldId id="332" r:id="rId24"/>
    <p:sldId id="339" r:id="rId25"/>
    <p:sldId id="331" r:id="rId26"/>
    <p:sldId id="338" r:id="rId27"/>
    <p:sldId id="333" r:id="rId28"/>
    <p:sldId id="423" r:id="rId29"/>
    <p:sldId id="330" r:id="rId30"/>
    <p:sldId id="334" r:id="rId31"/>
    <p:sldId id="320" r:id="rId32"/>
    <p:sldId id="335" r:id="rId33"/>
    <p:sldId id="337" r:id="rId34"/>
    <p:sldId id="285" r:id="rId35"/>
    <p:sldId id="277" r:id="rId36"/>
    <p:sldId id="422" r:id="rId37"/>
    <p:sldId id="425"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Fxrr7hZ1xDT3MNmRGZvw9Sw2o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74321" autoAdjust="0"/>
  </p:normalViewPr>
  <p:slideViewPr>
    <p:cSldViewPr snapToGrid="0">
      <p:cViewPr varScale="1">
        <p:scale>
          <a:sx n="73" d="100"/>
          <a:sy n="73" d="100"/>
        </p:scale>
        <p:origin x="233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4210B-2129-411C-BC56-71CAAEADA46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4AABEDE-E99A-4D75-AEEB-F058C46EC5AD}">
      <dgm:prSet/>
      <dgm:spPr>
        <a:solidFill>
          <a:srgbClr val="0070C0"/>
        </a:solidFill>
      </dgm:spPr>
      <dgm:t>
        <a:bodyPr/>
        <a:lstStyle/>
        <a:p>
          <a:r>
            <a:rPr lang="en-US" dirty="0"/>
            <a:t>How do you define ethics? </a:t>
          </a:r>
        </a:p>
      </dgm:t>
    </dgm:pt>
    <dgm:pt modelId="{BE1B9A39-A8F4-4275-8B90-F3DA3B79E80F}" type="parTrans" cxnId="{6D9614BD-3265-4C24-9782-69D92A3EF95A}">
      <dgm:prSet/>
      <dgm:spPr/>
      <dgm:t>
        <a:bodyPr/>
        <a:lstStyle/>
        <a:p>
          <a:endParaRPr lang="en-US"/>
        </a:p>
      </dgm:t>
    </dgm:pt>
    <dgm:pt modelId="{BDE3FC25-2CC9-46EE-8A36-B11DDEBA7A04}" type="sibTrans" cxnId="{6D9614BD-3265-4C24-9782-69D92A3EF95A}">
      <dgm:prSet/>
      <dgm:spPr/>
      <dgm:t>
        <a:bodyPr/>
        <a:lstStyle/>
        <a:p>
          <a:endParaRPr lang="en-US"/>
        </a:p>
      </dgm:t>
    </dgm:pt>
    <dgm:pt modelId="{4E6D1EFD-4FD2-472C-8743-597C5D3ACCE2}">
      <dgm:prSet/>
      <dgm:spPr>
        <a:solidFill>
          <a:srgbClr val="0070C0"/>
        </a:solidFill>
      </dgm:spPr>
      <dgm:t>
        <a:bodyPr/>
        <a:lstStyle/>
        <a:p>
          <a:r>
            <a:rPr lang="en-US" dirty="0"/>
            <a:t>What ethical responsibility do you feel is most important?</a:t>
          </a:r>
        </a:p>
      </dgm:t>
    </dgm:pt>
    <dgm:pt modelId="{01EFB3D9-E46A-4D07-B4F4-0D3E49D50DBA}" type="parTrans" cxnId="{C295DF61-5882-4012-A02C-907B384EBA3E}">
      <dgm:prSet/>
      <dgm:spPr/>
      <dgm:t>
        <a:bodyPr/>
        <a:lstStyle/>
        <a:p>
          <a:endParaRPr lang="en-US"/>
        </a:p>
      </dgm:t>
    </dgm:pt>
    <dgm:pt modelId="{AB53FA0B-F75A-4DBB-B7C1-6AFCE6DAFCAF}" type="sibTrans" cxnId="{C295DF61-5882-4012-A02C-907B384EBA3E}">
      <dgm:prSet/>
      <dgm:spPr/>
      <dgm:t>
        <a:bodyPr/>
        <a:lstStyle/>
        <a:p>
          <a:endParaRPr lang="en-US"/>
        </a:p>
      </dgm:t>
    </dgm:pt>
    <dgm:pt modelId="{C940B7FB-EC64-4324-AF72-F445F15C41FA}">
      <dgm:prSet/>
      <dgm:spPr>
        <a:solidFill>
          <a:srgbClr val="0070C0"/>
        </a:solidFill>
      </dgm:spPr>
      <dgm:t>
        <a:bodyPr/>
        <a:lstStyle/>
        <a:p>
          <a:r>
            <a:rPr lang="en-US" dirty="0"/>
            <a:t>What did you learn about ethics in your preservice training? Your work? </a:t>
          </a:r>
        </a:p>
      </dgm:t>
    </dgm:pt>
    <dgm:pt modelId="{C3E528E6-66EC-4133-9E7A-7DC0D173F2F5}" type="parTrans" cxnId="{2C2D2B1C-7021-4ADF-9E43-961698D7DF05}">
      <dgm:prSet/>
      <dgm:spPr/>
      <dgm:t>
        <a:bodyPr/>
        <a:lstStyle/>
        <a:p>
          <a:endParaRPr lang="en-US"/>
        </a:p>
      </dgm:t>
    </dgm:pt>
    <dgm:pt modelId="{5575927C-883F-4D28-97EB-576C8546D617}" type="sibTrans" cxnId="{2C2D2B1C-7021-4ADF-9E43-961698D7DF05}">
      <dgm:prSet/>
      <dgm:spPr/>
      <dgm:t>
        <a:bodyPr/>
        <a:lstStyle/>
        <a:p>
          <a:endParaRPr lang="en-US"/>
        </a:p>
      </dgm:t>
    </dgm:pt>
    <dgm:pt modelId="{EE02C43B-634B-4252-9115-B5AD913EACB4}">
      <dgm:prSet/>
      <dgm:spPr>
        <a:solidFill>
          <a:srgbClr val="0070C0"/>
        </a:solidFill>
      </dgm:spPr>
      <dgm:t>
        <a:bodyPr/>
        <a:lstStyle/>
        <a:p>
          <a:r>
            <a:rPr lang="en-US" dirty="0"/>
            <a:t>What tools do you have to rely on when making ethical decisions? </a:t>
          </a:r>
        </a:p>
      </dgm:t>
    </dgm:pt>
    <dgm:pt modelId="{AD6C67C5-5046-4B55-A79F-0FA7EB14715E}" type="parTrans" cxnId="{A66145A6-ACA7-40C0-B19E-3E63E9FAFD33}">
      <dgm:prSet/>
      <dgm:spPr/>
      <dgm:t>
        <a:bodyPr/>
        <a:lstStyle/>
        <a:p>
          <a:endParaRPr lang="en-US"/>
        </a:p>
      </dgm:t>
    </dgm:pt>
    <dgm:pt modelId="{F0303954-6092-42D7-BA9D-591103C8CE8B}" type="sibTrans" cxnId="{A66145A6-ACA7-40C0-B19E-3E63E9FAFD33}">
      <dgm:prSet/>
      <dgm:spPr/>
      <dgm:t>
        <a:bodyPr/>
        <a:lstStyle/>
        <a:p>
          <a:endParaRPr lang="en-US"/>
        </a:p>
      </dgm:t>
    </dgm:pt>
    <dgm:pt modelId="{57987F17-8AA6-404C-AC81-53C1DED60BB4}">
      <dgm:prSet/>
      <dgm:spPr>
        <a:solidFill>
          <a:srgbClr val="0070C0"/>
        </a:solidFill>
      </dgm:spPr>
      <dgm:t>
        <a:bodyPr/>
        <a:lstStyle/>
        <a:p>
          <a:r>
            <a:rPr lang="en-US" dirty="0"/>
            <a:t>What do you feel you need to know about ethics? </a:t>
          </a:r>
        </a:p>
      </dgm:t>
    </dgm:pt>
    <dgm:pt modelId="{A71B0BC8-78C6-4F9D-988E-389601235DA9}" type="parTrans" cxnId="{EED3BB2E-A5DE-43B6-9D06-C13A7EA84644}">
      <dgm:prSet/>
      <dgm:spPr/>
      <dgm:t>
        <a:bodyPr/>
        <a:lstStyle/>
        <a:p>
          <a:endParaRPr lang="en-US"/>
        </a:p>
      </dgm:t>
    </dgm:pt>
    <dgm:pt modelId="{134ED442-D33B-499B-BF44-1EC47D4D58F3}" type="sibTrans" cxnId="{EED3BB2E-A5DE-43B6-9D06-C13A7EA84644}">
      <dgm:prSet/>
      <dgm:spPr/>
      <dgm:t>
        <a:bodyPr/>
        <a:lstStyle/>
        <a:p>
          <a:endParaRPr lang="en-US"/>
        </a:p>
      </dgm:t>
    </dgm:pt>
    <dgm:pt modelId="{EC624A6D-2E38-7C4F-836F-57804BF65B30}" type="pres">
      <dgm:prSet presAssocID="{6B44210B-2129-411C-BC56-71CAAEADA46B}" presName="diagram" presStyleCnt="0">
        <dgm:presLayoutVars>
          <dgm:dir/>
          <dgm:resizeHandles val="exact"/>
        </dgm:presLayoutVars>
      </dgm:prSet>
      <dgm:spPr/>
    </dgm:pt>
    <dgm:pt modelId="{A41EBDC8-9EB8-864D-8840-D0C552C8C4C9}" type="pres">
      <dgm:prSet presAssocID="{34AABEDE-E99A-4D75-AEEB-F058C46EC5AD}" presName="node" presStyleLbl="node1" presStyleIdx="0" presStyleCnt="5" custScaleY="126527">
        <dgm:presLayoutVars>
          <dgm:bulletEnabled val="1"/>
        </dgm:presLayoutVars>
      </dgm:prSet>
      <dgm:spPr/>
    </dgm:pt>
    <dgm:pt modelId="{2EA284C1-A04D-E143-A990-6C03661D2A07}" type="pres">
      <dgm:prSet presAssocID="{BDE3FC25-2CC9-46EE-8A36-B11DDEBA7A04}" presName="sibTrans" presStyleCnt="0"/>
      <dgm:spPr/>
    </dgm:pt>
    <dgm:pt modelId="{F6C706D7-12DB-DD47-8EE2-A255B0C557DB}" type="pres">
      <dgm:prSet presAssocID="{4E6D1EFD-4FD2-472C-8743-597C5D3ACCE2}" presName="node" presStyleLbl="node1" presStyleIdx="1" presStyleCnt="5" custScaleY="122996" custLinFactNeighborX="0" custLinFactNeighborY="-2535">
        <dgm:presLayoutVars>
          <dgm:bulletEnabled val="1"/>
        </dgm:presLayoutVars>
      </dgm:prSet>
      <dgm:spPr/>
    </dgm:pt>
    <dgm:pt modelId="{8D7C1155-3E26-8643-9236-3132D0BC07B0}" type="pres">
      <dgm:prSet presAssocID="{AB53FA0B-F75A-4DBB-B7C1-6AFCE6DAFCAF}" presName="sibTrans" presStyleCnt="0"/>
      <dgm:spPr/>
    </dgm:pt>
    <dgm:pt modelId="{3C92DE64-5384-B540-B904-F4332E76BFE1}" type="pres">
      <dgm:prSet presAssocID="{C940B7FB-EC64-4324-AF72-F445F15C41FA}" presName="node" presStyleLbl="node1" presStyleIdx="2" presStyleCnt="5" custScaleY="126527">
        <dgm:presLayoutVars>
          <dgm:bulletEnabled val="1"/>
        </dgm:presLayoutVars>
      </dgm:prSet>
      <dgm:spPr/>
    </dgm:pt>
    <dgm:pt modelId="{A9DF4E63-615A-E64C-9BED-08F9271C05C9}" type="pres">
      <dgm:prSet presAssocID="{5575927C-883F-4D28-97EB-576C8546D617}" presName="sibTrans" presStyleCnt="0"/>
      <dgm:spPr/>
    </dgm:pt>
    <dgm:pt modelId="{9FC6657B-FC2D-D147-9D53-47F9038EFB52}" type="pres">
      <dgm:prSet presAssocID="{EE02C43B-634B-4252-9115-B5AD913EACB4}" presName="node" presStyleLbl="node1" presStyleIdx="3" presStyleCnt="5" custScaleY="138480">
        <dgm:presLayoutVars>
          <dgm:bulletEnabled val="1"/>
        </dgm:presLayoutVars>
      </dgm:prSet>
      <dgm:spPr/>
    </dgm:pt>
    <dgm:pt modelId="{D18BE37A-9E5B-3146-A412-7D28EB514F6D}" type="pres">
      <dgm:prSet presAssocID="{F0303954-6092-42D7-BA9D-591103C8CE8B}" presName="sibTrans" presStyleCnt="0"/>
      <dgm:spPr/>
    </dgm:pt>
    <dgm:pt modelId="{A22AEB9D-13CD-D54A-BE93-CCA9A9B59B61}" type="pres">
      <dgm:prSet presAssocID="{57987F17-8AA6-404C-AC81-53C1DED60BB4}" presName="node" presStyleLbl="node1" presStyleIdx="4" presStyleCnt="5" custScaleY="133863">
        <dgm:presLayoutVars>
          <dgm:bulletEnabled val="1"/>
        </dgm:presLayoutVars>
      </dgm:prSet>
      <dgm:spPr/>
    </dgm:pt>
  </dgm:ptLst>
  <dgm:cxnLst>
    <dgm:cxn modelId="{2C2D2B1C-7021-4ADF-9E43-961698D7DF05}" srcId="{6B44210B-2129-411C-BC56-71CAAEADA46B}" destId="{C940B7FB-EC64-4324-AF72-F445F15C41FA}" srcOrd="2" destOrd="0" parTransId="{C3E528E6-66EC-4133-9E7A-7DC0D173F2F5}" sibTransId="{5575927C-883F-4D28-97EB-576C8546D617}"/>
    <dgm:cxn modelId="{EED3BB2E-A5DE-43B6-9D06-C13A7EA84644}" srcId="{6B44210B-2129-411C-BC56-71CAAEADA46B}" destId="{57987F17-8AA6-404C-AC81-53C1DED60BB4}" srcOrd="4" destOrd="0" parTransId="{A71B0BC8-78C6-4F9D-988E-389601235DA9}" sibTransId="{134ED442-D33B-499B-BF44-1EC47D4D58F3}"/>
    <dgm:cxn modelId="{293FF75D-AE62-6D40-A9CF-76E11823B6C1}" type="presOf" srcId="{34AABEDE-E99A-4D75-AEEB-F058C46EC5AD}" destId="{A41EBDC8-9EB8-864D-8840-D0C552C8C4C9}" srcOrd="0" destOrd="0" presId="urn:microsoft.com/office/officeart/2005/8/layout/default"/>
    <dgm:cxn modelId="{C295DF61-5882-4012-A02C-907B384EBA3E}" srcId="{6B44210B-2129-411C-BC56-71CAAEADA46B}" destId="{4E6D1EFD-4FD2-472C-8743-597C5D3ACCE2}" srcOrd="1" destOrd="0" parTransId="{01EFB3D9-E46A-4D07-B4F4-0D3E49D50DBA}" sibTransId="{AB53FA0B-F75A-4DBB-B7C1-6AFCE6DAFCAF}"/>
    <dgm:cxn modelId="{9FCA2A63-E0B3-A24F-9FF0-02890004B2D2}" type="presOf" srcId="{4E6D1EFD-4FD2-472C-8743-597C5D3ACCE2}" destId="{F6C706D7-12DB-DD47-8EE2-A255B0C557DB}" srcOrd="0" destOrd="0" presId="urn:microsoft.com/office/officeart/2005/8/layout/default"/>
    <dgm:cxn modelId="{FC900785-0EFB-3B4F-821C-5173BBBE371E}" type="presOf" srcId="{EE02C43B-634B-4252-9115-B5AD913EACB4}" destId="{9FC6657B-FC2D-D147-9D53-47F9038EFB52}" srcOrd="0" destOrd="0" presId="urn:microsoft.com/office/officeart/2005/8/layout/default"/>
    <dgm:cxn modelId="{A66145A6-ACA7-40C0-B19E-3E63E9FAFD33}" srcId="{6B44210B-2129-411C-BC56-71CAAEADA46B}" destId="{EE02C43B-634B-4252-9115-B5AD913EACB4}" srcOrd="3" destOrd="0" parTransId="{AD6C67C5-5046-4B55-A79F-0FA7EB14715E}" sibTransId="{F0303954-6092-42D7-BA9D-591103C8CE8B}"/>
    <dgm:cxn modelId="{231335BC-A2BA-814C-9147-5F2894EC4699}" type="presOf" srcId="{57987F17-8AA6-404C-AC81-53C1DED60BB4}" destId="{A22AEB9D-13CD-D54A-BE93-CCA9A9B59B61}" srcOrd="0" destOrd="0" presId="urn:microsoft.com/office/officeart/2005/8/layout/default"/>
    <dgm:cxn modelId="{6D9614BD-3265-4C24-9782-69D92A3EF95A}" srcId="{6B44210B-2129-411C-BC56-71CAAEADA46B}" destId="{34AABEDE-E99A-4D75-AEEB-F058C46EC5AD}" srcOrd="0" destOrd="0" parTransId="{BE1B9A39-A8F4-4275-8B90-F3DA3B79E80F}" sibTransId="{BDE3FC25-2CC9-46EE-8A36-B11DDEBA7A04}"/>
    <dgm:cxn modelId="{C528E8D3-32D7-3D4A-806C-98B306057ACA}" type="presOf" srcId="{C940B7FB-EC64-4324-AF72-F445F15C41FA}" destId="{3C92DE64-5384-B540-B904-F4332E76BFE1}" srcOrd="0" destOrd="0" presId="urn:microsoft.com/office/officeart/2005/8/layout/default"/>
    <dgm:cxn modelId="{1B5259F4-392B-B34A-A53B-A00896DDE3D7}" type="presOf" srcId="{6B44210B-2129-411C-BC56-71CAAEADA46B}" destId="{EC624A6D-2E38-7C4F-836F-57804BF65B30}" srcOrd="0" destOrd="0" presId="urn:microsoft.com/office/officeart/2005/8/layout/default"/>
    <dgm:cxn modelId="{12D07226-C645-5447-B53C-3BF95B9C9FB9}" type="presParOf" srcId="{EC624A6D-2E38-7C4F-836F-57804BF65B30}" destId="{A41EBDC8-9EB8-864D-8840-D0C552C8C4C9}" srcOrd="0" destOrd="0" presId="urn:microsoft.com/office/officeart/2005/8/layout/default"/>
    <dgm:cxn modelId="{7405FBE9-79EE-6F49-A9C7-5BDB7C65DEAA}" type="presParOf" srcId="{EC624A6D-2E38-7C4F-836F-57804BF65B30}" destId="{2EA284C1-A04D-E143-A990-6C03661D2A07}" srcOrd="1" destOrd="0" presId="urn:microsoft.com/office/officeart/2005/8/layout/default"/>
    <dgm:cxn modelId="{E7F4B1E9-5B78-9243-9391-4031ABFF05FA}" type="presParOf" srcId="{EC624A6D-2E38-7C4F-836F-57804BF65B30}" destId="{F6C706D7-12DB-DD47-8EE2-A255B0C557DB}" srcOrd="2" destOrd="0" presId="urn:microsoft.com/office/officeart/2005/8/layout/default"/>
    <dgm:cxn modelId="{7A673A25-E49E-DD43-82C4-78CDB1730721}" type="presParOf" srcId="{EC624A6D-2E38-7C4F-836F-57804BF65B30}" destId="{8D7C1155-3E26-8643-9236-3132D0BC07B0}" srcOrd="3" destOrd="0" presId="urn:microsoft.com/office/officeart/2005/8/layout/default"/>
    <dgm:cxn modelId="{1431CBA0-F496-A244-A3D3-FFC7B57010C3}" type="presParOf" srcId="{EC624A6D-2E38-7C4F-836F-57804BF65B30}" destId="{3C92DE64-5384-B540-B904-F4332E76BFE1}" srcOrd="4" destOrd="0" presId="urn:microsoft.com/office/officeart/2005/8/layout/default"/>
    <dgm:cxn modelId="{62ED8D6E-5132-374D-8D49-0F78FE20351D}" type="presParOf" srcId="{EC624A6D-2E38-7C4F-836F-57804BF65B30}" destId="{A9DF4E63-615A-E64C-9BED-08F9271C05C9}" srcOrd="5" destOrd="0" presId="urn:microsoft.com/office/officeart/2005/8/layout/default"/>
    <dgm:cxn modelId="{AF4F041A-96C3-7F43-B0FC-D78AE9B65071}" type="presParOf" srcId="{EC624A6D-2E38-7C4F-836F-57804BF65B30}" destId="{9FC6657B-FC2D-D147-9D53-47F9038EFB52}" srcOrd="6" destOrd="0" presId="urn:microsoft.com/office/officeart/2005/8/layout/default"/>
    <dgm:cxn modelId="{28DD64F6-8D26-5E42-918B-D9D239FA4E6D}" type="presParOf" srcId="{EC624A6D-2E38-7C4F-836F-57804BF65B30}" destId="{D18BE37A-9E5B-3146-A412-7D28EB514F6D}" srcOrd="7" destOrd="0" presId="urn:microsoft.com/office/officeart/2005/8/layout/default"/>
    <dgm:cxn modelId="{F52122F9-BD57-5345-BEF0-FA45AA95B927}" type="presParOf" srcId="{EC624A6D-2E38-7C4F-836F-57804BF65B30}" destId="{A22AEB9D-13CD-D54A-BE93-CCA9A9B59B6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123C2-E756-4A9E-A0AF-A8CFA02A2E51}"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CD2BF4D-CE8F-4BFB-9D03-D3E552A1E6D7}">
      <dgm:prSet phldrT="[Text]"/>
      <dgm:spPr/>
      <dgm:t>
        <a:bodyPr/>
        <a:lstStyle/>
        <a:p>
          <a:r>
            <a:rPr lang="en-US" dirty="0">
              <a:solidFill>
                <a:schemeClr val="tx1"/>
              </a:solidFill>
            </a:rPr>
            <a:t>1975 PL94-142 Education for All Handicapped Children Act</a:t>
          </a:r>
        </a:p>
      </dgm:t>
    </dgm:pt>
    <dgm:pt modelId="{C5304172-6B27-44CE-8D3D-5D3DAE2EDBD0}" type="parTrans" cxnId="{E41A1FAF-B77B-4F97-BE9A-520B6C8008EA}">
      <dgm:prSet/>
      <dgm:spPr/>
      <dgm:t>
        <a:bodyPr/>
        <a:lstStyle/>
        <a:p>
          <a:endParaRPr lang="en-US"/>
        </a:p>
      </dgm:t>
    </dgm:pt>
    <dgm:pt modelId="{B0894100-A954-412B-B114-6B5546B3BE48}" type="sibTrans" cxnId="{E41A1FAF-B77B-4F97-BE9A-520B6C8008EA}">
      <dgm:prSet/>
      <dgm:spPr/>
      <dgm:t>
        <a:bodyPr/>
        <a:lstStyle/>
        <a:p>
          <a:endParaRPr lang="en-US" dirty="0"/>
        </a:p>
      </dgm:t>
    </dgm:pt>
    <dgm:pt modelId="{B611157D-4C49-4819-9A04-D0401622EEE5}">
      <dgm:prSet phldrT="[Text]"/>
      <dgm:spPr/>
      <dgm:t>
        <a:bodyPr/>
        <a:lstStyle/>
        <a:p>
          <a:r>
            <a:rPr lang="en-US" dirty="0">
              <a:solidFill>
                <a:schemeClr val="tx1"/>
              </a:solidFill>
            </a:rPr>
            <a:t>1986 PL99-457 Mandated Part B, 619; Option for Services B-3 Part H </a:t>
          </a:r>
        </a:p>
      </dgm:t>
    </dgm:pt>
    <dgm:pt modelId="{DC0B3A24-B263-49C1-9459-8B6482E5E99A}" type="parTrans" cxnId="{19A49412-0CD0-4EBD-A3FC-1BA4B2989BBA}">
      <dgm:prSet/>
      <dgm:spPr/>
      <dgm:t>
        <a:bodyPr/>
        <a:lstStyle/>
        <a:p>
          <a:endParaRPr lang="en-US"/>
        </a:p>
      </dgm:t>
    </dgm:pt>
    <dgm:pt modelId="{5A654648-B0C9-459F-93B5-5498D4C34FFB}" type="sibTrans" cxnId="{19A49412-0CD0-4EBD-A3FC-1BA4B2989BBA}">
      <dgm:prSet/>
      <dgm:spPr/>
      <dgm:t>
        <a:bodyPr/>
        <a:lstStyle/>
        <a:p>
          <a:endParaRPr lang="en-US" dirty="0"/>
        </a:p>
      </dgm:t>
    </dgm:pt>
    <dgm:pt modelId="{140E1698-EA3B-4911-98DF-C969624C24E3}">
      <dgm:prSet phldrT="[Text]"/>
      <dgm:spPr/>
      <dgm:t>
        <a:bodyPr/>
        <a:lstStyle/>
        <a:p>
          <a:r>
            <a:rPr lang="en-US" dirty="0">
              <a:solidFill>
                <a:schemeClr val="tx1"/>
              </a:solidFill>
            </a:rPr>
            <a:t>1990 PL102-119 Renamed as IDEA</a:t>
          </a:r>
        </a:p>
      </dgm:t>
      <dgm:extLst>
        <a:ext uri="{E40237B7-FDA0-4F09-8148-C483321AD2D9}">
          <dgm14:cNvPr xmlns:dgm14="http://schemas.microsoft.com/office/drawing/2010/diagram" id="0" name="" descr="A timeline beginning with the passage of PL94-142, Education for All Handicapped Children Act, in 1975 and subsequent reauthorizations in 1986, 1990, 1997, and 2004 are depicted. Reauthorizations include mandating Part B, Section 619, authorizing grants for Part C, and renaming the legislation as IDEA. "/>
        </a:ext>
      </dgm:extLst>
    </dgm:pt>
    <dgm:pt modelId="{1135454B-FDED-47BE-B23F-7FE5882C4E27}" type="parTrans" cxnId="{A0FFE1C2-96BE-4BA6-960C-C9116437F82F}">
      <dgm:prSet/>
      <dgm:spPr/>
      <dgm:t>
        <a:bodyPr/>
        <a:lstStyle/>
        <a:p>
          <a:endParaRPr lang="en-US"/>
        </a:p>
      </dgm:t>
    </dgm:pt>
    <dgm:pt modelId="{BF9D1A18-037E-43C1-97E4-3B633E28E195}" type="sibTrans" cxnId="{A0FFE1C2-96BE-4BA6-960C-C9116437F82F}">
      <dgm:prSet/>
      <dgm:spPr/>
      <dgm:t>
        <a:bodyPr/>
        <a:lstStyle/>
        <a:p>
          <a:endParaRPr lang="en-US" dirty="0"/>
        </a:p>
      </dgm:t>
    </dgm:pt>
    <dgm:pt modelId="{9D2D6980-A018-4C18-84E2-7204246B4BF3}">
      <dgm:prSet phldrT="[Text]"/>
      <dgm:spPr/>
      <dgm:t>
        <a:bodyPr/>
        <a:lstStyle/>
        <a:p>
          <a:r>
            <a:rPr lang="en-US" dirty="0">
              <a:solidFill>
                <a:schemeClr val="tx1"/>
              </a:solidFill>
            </a:rPr>
            <a:t>1997 PL105-17 Part H became Part C; Services strengthened</a:t>
          </a:r>
        </a:p>
      </dgm:t>
    </dgm:pt>
    <dgm:pt modelId="{4BE57254-DA05-4403-9357-40B2E475FB23}" type="parTrans" cxnId="{ADD9F752-98A5-4869-B00B-DCE35273CBCB}">
      <dgm:prSet/>
      <dgm:spPr/>
      <dgm:t>
        <a:bodyPr/>
        <a:lstStyle/>
        <a:p>
          <a:endParaRPr lang="en-US"/>
        </a:p>
      </dgm:t>
    </dgm:pt>
    <dgm:pt modelId="{FB44A941-11C0-4BCF-880A-49C63D4A307C}" type="sibTrans" cxnId="{ADD9F752-98A5-4869-B00B-DCE35273CBCB}">
      <dgm:prSet/>
      <dgm:spPr/>
      <dgm:t>
        <a:bodyPr/>
        <a:lstStyle/>
        <a:p>
          <a:endParaRPr lang="en-US" dirty="0"/>
        </a:p>
      </dgm:t>
    </dgm:pt>
    <dgm:pt modelId="{76C6505D-A5A5-4D88-B3C3-7178D09BC230}">
      <dgm:prSet phldrT="[Text]"/>
      <dgm:spPr/>
      <dgm:t>
        <a:bodyPr/>
        <a:lstStyle/>
        <a:p>
          <a:r>
            <a:rPr lang="en-US" dirty="0">
              <a:solidFill>
                <a:schemeClr val="tx1"/>
              </a:solidFill>
            </a:rPr>
            <a:t>2004 PL108-446 Major Changes in Parts B and C</a:t>
          </a:r>
        </a:p>
      </dgm:t>
    </dgm:pt>
    <dgm:pt modelId="{BE4EB3FC-144C-46C6-9737-889D43EED942}" type="parTrans" cxnId="{82F1EA59-CC64-4469-BB0B-BC6CAFBF11AB}">
      <dgm:prSet/>
      <dgm:spPr/>
      <dgm:t>
        <a:bodyPr/>
        <a:lstStyle/>
        <a:p>
          <a:endParaRPr lang="en-US"/>
        </a:p>
      </dgm:t>
    </dgm:pt>
    <dgm:pt modelId="{D65E92B6-5AC6-4A7F-B4E2-B66534297B2A}" type="sibTrans" cxnId="{82F1EA59-CC64-4469-BB0B-BC6CAFBF11AB}">
      <dgm:prSet/>
      <dgm:spPr/>
      <dgm:t>
        <a:bodyPr/>
        <a:lstStyle/>
        <a:p>
          <a:endParaRPr lang="en-US"/>
        </a:p>
      </dgm:t>
    </dgm:pt>
    <dgm:pt modelId="{E1C5588E-756F-46D0-A69A-C7FE45AF67AA}" type="pres">
      <dgm:prSet presAssocID="{D2A123C2-E756-4A9E-A0AF-A8CFA02A2E51}" presName="Name0" presStyleCnt="0">
        <dgm:presLayoutVars>
          <dgm:dir/>
          <dgm:resizeHandles val="exact"/>
        </dgm:presLayoutVars>
      </dgm:prSet>
      <dgm:spPr/>
    </dgm:pt>
    <dgm:pt modelId="{5858CDAA-E507-4C6C-AD42-AE78E261850C}" type="pres">
      <dgm:prSet presAssocID="{0CD2BF4D-CE8F-4BFB-9D03-D3E552A1E6D7}" presName="node" presStyleLbl="node1" presStyleIdx="0" presStyleCnt="5">
        <dgm:presLayoutVars>
          <dgm:bulletEnabled val="1"/>
        </dgm:presLayoutVars>
      </dgm:prSet>
      <dgm:spPr/>
    </dgm:pt>
    <dgm:pt modelId="{71E03FE3-B76B-439B-AACA-40070EFF1D64}" type="pres">
      <dgm:prSet presAssocID="{B0894100-A954-412B-B114-6B5546B3BE48}" presName="sibTrans" presStyleLbl="sibTrans1D1" presStyleIdx="0" presStyleCnt="4"/>
      <dgm:spPr/>
    </dgm:pt>
    <dgm:pt modelId="{7618A149-AFA0-4AD7-A343-B1077C6D466A}" type="pres">
      <dgm:prSet presAssocID="{B0894100-A954-412B-B114-6B5546B3BE48}" presName="connectorText" presStyleLbl="sibTrans1D1" presStyleIdx="0" presStyleCnt="4"/>
      <dgm:spPr/>
    </dgm:pt>
    <dgm:pt modelId="{06A7E0EC-8DD9-4798-B88F-7F7348868E17}" type="pres">
      <dgm:prSet presAssocID="{B611157D-4C49-4819-9A04-D0401622EEE5}" presName="node" presStyleLbl="node1" presStyleIdx="1" presStyleCnt="5">
        <dgm:presLayoutVars>
          <dgm:bulletEnabled val="1"/>
        </dgm:presLayoutVars>
      </dgm:prSet>
      <dgm:spPr/>
    </dgm:pt>
    <dgm:pt modelId="{F4C8EA8A-8A6A-4430-B036-F663F8205867}" type="pres">
      <dgm:prSet presAssocID="{5A654648-B0C9-459F-93B5-5498D4C34FFB}" presName="sibTrans" presStyleLbl="sibTrans1D1" presStyleIdx="1" presStyleCnt="4"/>
      <dgm:spPr/>
    </dgm:pt>
    <dgm:pt modelId="{6D8F9D76-B105-4F09-B9C7-F2E16450E447}" type="pres">
      <dgm:prSet presAssocID="{5A654648-B0C9-459F-93B5-5498D4C34FFB}" presName="connectorText" presStyleLbl="sibTrans1D1" presStyleIdx="1" presStyleCnt="4"/>
      <dgm:spPr/>
    </dgm:pt>
    <dgm:pt modelId="{4600E9B5-654F-4F64-B5F2-5C720A647AE9}" type="pres">
      <dgm:prSet presAssocID="{140E1698-EA3B-4911-98DF-C969624C24E3}" presName="node" presStyleLbl="node1" presStyleIdx="2" presStyleCnt="5">
        <dgm:presLayoutVars>
          <dgm:bulletEnabled val="1"/>
        </dgm:presLayoutVars>
      </dgm:prSet>
      <dgm:spPr/>
    </dgm:pt>
    <dgm:pt modelId="{14F37895-B3E8-484E-952E-DF0284A4A6B0}" type="pres">
      <dgm:prSet presAssocID="{BF9D1A18-037E-43C1-97E4-3B633E28E195}" presName="sibTrans" presStyleLbl="sibTrans1D1" presStyleIdx="2" presStyleCnt="4"/>
      <dgm:spPr/>
    </dgm:pt>
    <dgm:pt modelId="{0ED0B86D-DFE7-43B7-BA54-4F1446AFD19D}" type="pres">
      <dgm:prSet presAssocID="{BF9D1A18-037E-43C1-97E4-3B633E28E195}" presName="connectorText" presStyleLbl="sibTrans1D1" presStyleIdx="2" presStyleCnt="4"/>
      <dgm:spPr/>
    </dgm:pt>
    <dgm:pt modelId="{38C83F1D-F4B6-4126-92DB-994B43E8EFBE}" type="pres">
      <dgm:prSet presAssocID="{9D2D6980-A018-4C18-84E2-7204246B4BF3}" presName="node" presStyleLbl="node1" presStyleIdx="3" presStyleCnt="5">
        <dgm:presLayoutVars>
          <dgm:bulletEnabled val="1"/>
        </dgm:presLayoutVars>
      </dgm:prSet>
      <dgm:spPr/>
    </dgm:pt>
    <dgm:pt modelId="{A1E9BCEA-24C1-4F1F-AA96-EEC4239EC929}" type="pres">
      <dgm:prSet presAssocID="{FB44A941-11C0-4BCF-880A-49C63D4A307C}" presName="sibTrans" presStyleLbl="sibTrans1D1" presStyleIdx="3" presStyleCnt="4"/>
      <dgm:spPr/>
    </dgm:pt>
    <dgm:pt modelId="{1BD10BB8-AB28-43D5-A941-2D8690B0D60E}" type="pres">
      <dgm:prSet presAssocID="{FB44A941-11C0-4BCF-880A-49C63D4A307C}" presName="connectorText" presStyleLbl="sibTrans1D1" presStyleIdx="3" presStyleCnt="4"/>
      <dgm:spPr/>
    </dgm:pt>
    <dgm:pt modelId="{09512F93-3B0E-45D9-9203-A64921FBEE47}" type="pres">
      <dgm:prSet presAssocID="{76C6505D-A5A5-4D88-B3C3-7178D09BC230}" presName="node" presStyleLbl="node1" presStyleIdx="4" presStyleCnt="5">
        <dgm:presLayoutVars>
          <dgm:bulletEnabled val="1"/>
        </dgm:presLayoutVars>
      </dgm:prSet>
      <dgm:spPr/>
    </dgm:pt>
  </dgm:ptLst>
  <dgm:cxnLst>
    <dgm:cxn modelId="{D344570A-3973-4DF6-8EBC-E8174568A504}" type="presOf" srcId="{BF9D1A18-037E-43C1-97E4-3B633E28E195}" destId="{14F37895-B3E8-484E-952E-DF0284A4A6B0}" srcOrd="0" destOrd="0" presId="urn:microsoft.com/office/officeart/2005/8/layout/bProcess3"/>
    <dgm:cxn modelId="{D329A40F-6B8E-4A7A-A6C9-E7EE21AA286B}" type="presOf" srcId="{B611157D-4C49-4819-9A04-D0401622EEE5}" destId="{06A7E0EC-8DD9-4798-B88F-7F7348868E17}" srcOrd="0" destOrd="0" presId="urn:microsoft.com/office/officeart/2005/8/layout/bProcess3"/>
    <dgm:cxn modelId="{19A49412-0CD0-4EBD-A3FC-1BA4B2989BBA}" srcId="{D2A123C2-E756-4A9E-A0AF-A8CFA02A2E51}" destId="{B611157D-4C49-4819-9A04-D0401622EEE5}" srcOrd="1" destOrd="0" parTransId="{DC0B3A24-B263-49C1-9459-8B6482E5E99A}" sibTransId="{5A654648-B0C9-459F-93B5-5498D4C34FFB}"/>
    <dgm:cxn modelId="{CB42CB18-173B-4624-A372-EB33BFD66C5C}" type="presOf" srcId="{BF9D1A18-037E-43C1-97E4-3B633E28E195}" destId="{0ED0B86D-DFE7-43B7-BA54-4F1446AFD19D}" srcOrd="1" destOrd="0" presId="urn:microsoft.com/office/officeart/2005/8/layout/bProcess3"/>
    <dgm:cxn modelId="{87972A27-C84C-47D0-8852-A877C9478C90}" type="presOf" srcId="{D2A123C2-E756-4A9E-A0AF-A8CFA02A2E51}" destId="{E1C5588E-756F-46D0-A69A-C7FE45AF67AA}" srcOrd="0" destOrd="0" presId="urn:microsoft.com/office/officeart/2005/8/layout/bProcess3"/>
    <dgm:cxn modelId="{3D0DAE2E-AB47-41BE-88FD-6973A584A193}" type="presOf" srcId="{FB44A941-11C0-4BCF-880A-49C63D4A307C}" destId="{A1E9BCEA-24C1-4F1F-AA96-EEC4239EC929}" srcOrd="0" destOrd="0" presId="urn:microsoft.com/office/officeart/2005/8/layout/bProcess3"/>
    <dgm:cxn modelId="{9251E541-FF8F-4F3C-B8C0-0B9B106821B1}" type="presOf" srcId="{0CD2BF4D-CE8F-4BFB-9D03-D3E552A1E6D7}" destId="{5858CDAA-E507-4C6C-AD42-AE78E261850C}" srcOrd="0" destOrd="0" presId="urn:microsoft.com/office/officeart/2005/8/layout/bProcess3"/>
    <dgm:cxn modelId="{ADD9F752-98A5-4869-B00B-DCE35273CBCB}" srcId="{D2A123C2-E756-4A9E-A0AF-A8CFA02A2E51}" destId="{9D2D6980-A018-4C18-84E2-7204246B4BF3}" srcOrd="3" destOrd="0" parTransId="{4BE57254-DA05-4403-9357-40B2E475FB23}" sibTransId="{FB44A941-11C0-4BCF-880A-49C63D4A307C}"/>
    <dgm:cxn modelId="{CED54756-764A-41AC-8AFF-DB06CA6AA317}" type="presOf" srcId="{FB44A941-11C0-4BCF-880A-49C63D4A307C}" destId="{1BD10BB8-AB28-43D5-A941-2D8690B0D60E}" srcOrd="1" destOrd="0" presId="urn:microsoft.com/office/officeart/2005/8/layout/bProcess3"/>
    <dgm:cxn modelId="{82F1EA59-CC64-4469-BB0B-BC6CAFBF11AB}" srcId="{D2A123C2-E756-4A9E-A0AF-A8CFA02A2E51}" destId="{76C6505D-A5A5-4D88-B3C3-7178D09BC230}" srcOrd="4" destOrd="0" parTransId="{BE4EB3FC-144C-46C6-9737-889D43EED942}" sibTransId="{D65E92B6-5AC6-4A7F-B4E2-B66534297B2A}"/>
    <dgm:cxn modelId="{18DD3F80-1F59-4A1C-874F-33488FCD2B99}" type="presOf" srcId="{9D2D6980-A018-4C18-84E2-7204246B4BF3}" destId="{38C83F1D-F4B6-4126-92DB-994B43E8EFBE}" srcOrd="0" destOrd="0" presId="urn:microsoft.com/office/officeart/2005/8/layout/bProcess3"/>
    <dgm:cxn modelId="{7BD16591-46F5-4D93-A864-ECE91E8A2469}" type="presOf" srcId="{B0894100-A954-412B-B114-6B5546B3BE48}" destId="{71E03FE3-B76B-439B-AACA-40070EFF1D64}" srcOrd="0" destOrd="0" presId="urn:microsoft.com/office/officeart/2005/8/layout/bProcess3"/>
    <dgm:cxn modelId="{E41A1FAF-B77B-4F97-BE9A-520B6C8008EA}" srcId="{D2A123C2-E756-4A9E-A0AF-A8CFA02A2E51}" destId="{0CD2BF4D-CE8F-4BFB-9D03-D3E552A1E6D7}" srcOrd="0" destOrd="0" parTransId="{C5304172-6B27-44CE-8D3D-5D3DAE2EDBD0}" sibTransId="{B0894100-A954-412B-B114-6B5546B3BE48}"/>
    <dgm:cxn modelId="{73A8CCC2-C990-4871-95E8-7AB0CACABDCC}" type="presOf" srcId="{B0894100-A954-412B-B114-6B5546B3BE48}" destId="{7618A149-AFA0-4AD7-A343-B1077C6D466A}" srcOrd="1" destOrd="0" presId="urn:microsoft.com/office/officeart/2005/8/layout/bProcess3"/>
    <dgm:cxn modelId="{A0FFE1C2-96BE-4BA6-960C-C9116437F82F}" srcId="{D2A123C2-E756-4A9E-A0AF-A8CFA02A2E51}" destId="{140E1698-EA3B-4911-98DF-C969624C24E3}" srcOrd="2" destOrd="0" parTransId="{1135454B-FDED-47BE-B23F-7FE5882C4E27}" sibTransId="{BF9D1A18-037E-43C1-97E4-3B633E28E195}"/>
    <dgm:cxn modelId="{4E10F2DA-9DA4-444E-A3F3-A36D1BDECBAB}" type="presOf" srcId="{140E1698-EA3B-4911-98DF-C969624C24E3}" destId="{4600E9B5-654F-4F64-B5F2-5C720A647AE9}" srcOrd="0" destOrd="0" presId="urn:microsoft.com/office/officeart/2005/8/layout/bProcess3"/>
    <dgm:cxn modelId="{8FF50BE3-75C5-4EBF-9413-2FBDB9F95FC1}" type="presOf" srcId="{5A654648-B0C9-459F-93B5-5498D4C34FFB}" destId="{6D8F9D76-B105-4F09-B9C7-F2E16450E447}" srcOrd="1" destOrd="0" presId="urn:microsoft.com/office/officeart/2005/8/layout/bProcess3"/>
    <dgm:cxn modelId="{88B6E7EB-A3AB-4BF7-B53F-6DCC95988012}" type="presOf" srcId="{76C6505D-A5A5-4D88-B3C3-7178D09BC230}" destId="{09512F93-3B0E-45D9-9203-A64921FBEE47}" srcOrd="0" destOrd="0" presId="urn:microsoft.com/office/officeart/2005/8/layout/bProcess3"/>
    <dgm:cxn modelId="{6009BBF9-0D44-4BE0-9FE2-4984FB52DBD9}" type="presOf" srcId="{5A654648-B0C9-459F-93B5-5498D4C34FFB}" destId="{F4C8EA8A-8A6A-4430-B036-F663F8205867}" srcOrd="0" destOrd="0" presId="urn:microsoft.com/office/officeart/2005/8/layout/bProcess3"/>
    <dgm:cxn modelId="{D2454D58-FBA0-47B6-BC93-38334A7BE582}" type="presParOf" srcId="{E1C5588E-756F-46D0-A69A-C7FE45AF67AA}" destId="{5858CDAA-E507-4C6C-AD42-AE78E261850C}" srcOrd="0" destOrd="0" presId="urn:microsoft.com/office/officeart/2005/8/layout/bProcess3"/>
    <dgm:cxn modelId="{BC08F5D6-D207-4D80-9CFD-E97281716E64}" type="presParOf" srcId="{E1C5588E-756F-46D0-A69A-C7FE45AF67AA}" destId="{71E03FE3-B76B-439B-AACA-40070EFF1D64}" srcOrd="1" destOrd="0" presId="urn:microsoft.com/office/officeart/2005/8/layout/bProcess3"/>
    <dgm:cxn modelId="{3C920DA1-A6F5-4924-84B5-7F7DAB126F56}" type="presParOf" srcId="{71E03FE3-B76B-439B-AACA-40070EFF1D64}" destId="{7618A149-AFA0-4AD7-A343-B1077C6D466A}" srcOrd="0" destOrd="0" presId="urn:microsoft.com/office/officeart/2005/8/layout/bProcess3"/>
    <dgm:cxn modelId="{E939916A-8974-4BCA-9F7B-40D7B593C654}" type="presParOf" srcId="{E1C5588E-756F-46D0-A69A-C7FE45AF67AA}" destId="{06A7E0EC-8DD9-4798-B88F-7F7348868E17}" srcOrd="2" destOrd="0" presId="urn:microsoft.com/office/officeart/2005/8/layout/bProcess3"/>
    <dgm:cxn modelId="{1ED81E17-9B6E-4C2A-A675-1696BB2E10D4}" type="presParOf" srcId="{E1C5588E-756F-46D0-A69A-C7FE45AF67AA}" destId="{F4C8EA8A-8A6A-4430-B036-F663F8205867}" srcOrd="3" destOrd="0" presId="urn:microsoft.com/office/officeart/2005/8/layout/bProcess3"/>
    <dgm:cxn modelId="{3F77E69F-85EF-4E6F-AA27-C71E1C42556A}" type="presParOf" srcId="{F4C8EA8A-8A6A-4430-B036-F663F8205867}" destId="{6D8F9D76-B105-4F09-B9C7-F2E16450E447}" srcOrd="0" destOrd="0" presId="urn:microsoft.com/office/officeart/2005/8/layout/bProcess3"/>
    <dgm:cxn modelId="{F921BD0D-E219-4AF1-B666-D140D8D99F26}" type="presParOf" srcId="{E1C5588E-756F-46D0-A69A-C7FE45AF67AA}" destId="{4600E9B5-654F-4F64-B5F2-5C720A647AE9}" srcOrd="4" destOrd="0" presId="urn:microsoft.com/office/officeart/2005/8/layout/bProcess3"/>
    <dgm:cxn modelId="{7927E3F2-A0D6-4B7D-B0F6-FC9118962C07}" type="presParOf" srcId="{E1C5588E-756F-46D0-A69A-C7FE45AF67AA}" destId="{14F37895-B3E8-484E-952E-DF0284A4A6B0}" srcOrd="5" destOrd="0" presId="urn:microsoft.com/office/officeart/2005/8/layout/bProcess3"/>
    <dgm:cxn modelId="{1048A71F-C251-4300-84CF-FB11C5727CBE}" type="presParOf" srcId="{14F37895-B3E8-484E-952E-DF0284A4A6B0}" destId="{0ED0B86D-DFE7-43B7-BA54-4F1446AFD19D}" srcOrd="0" destOrd="0" presId="urn:microsoft.com/office/officeart/2005/8/layout/bProcess3"/>
    <dgm:cxn modelId="{852A42DE-41B4-4907-96F6-95A5A4E62E45}" type="presParOf" srcId="{E1C5588E-756F-46D0-A69A-C7FE45AF67AA}" destId="{38C83F1D-F4B6-4126-92DB-994B43E8EFBE}" srcOrd="6" destOrd="0" presId="urn:microsoft.com/office/officeart/2005/8/layout/bProcess3"/>
    <dgm:cxn modelId="{7A87853B-7112-4F37-842C-112E17EEDE56}" type="presParOf" srcId="{E1C5588E-756F-46D0-A69A-C7FE45AF67AA}" destId="{A1E9BCEA-24C1-4F1F-AA96-EEC4239EC929}" srcOrd="7" destOrd="0" presId="urn:microsoft.com/office/officeart/2005/8/layout/bProcess3"/>
    <dgm:cxn modelId="{8EE4CF16-E39E-4FDF-802E-4A8EFA62B135}" type="presParOf" srcId="{A1E9BCEA-24C1-4F1F-AA96-EEC4239EC929}" destId="{1BD10BB8-AB28-43D5-A941-2D8690B0D60E}" srcOrd="0" destOrd="0" presId="urn:microsoft.com/office/officeart/2005/8/layout/bProcess3"/>
    <dgm:cxn modelId="{A738FE4D-15B4-4FE2-B758-2AFE2657951F}" type="presParOf" srcId="{E1C5588E-756F-46D0-A69A-C7FE45AF67AA}" destId="{09512F93-3B0E-45D9-9203-A64921FBEE47}"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EBDC8-9EB8-864D-8840-D0C552C8C4C9}">
      <dsp:nvSpPr>
        <dsp:cNvPr id="0" name=""/>
        <dsp:cNvSpPr/>
      </dsp:nvSpPr>
      <dsp:spPr>
        <a:xfrm>
          <a:off x="0" y="102871"/>
          <a:ext cx="2475309" cy="1879160"/>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How do you define ethics? </a:t>
          </a:r>
        </a:p>
      </dsp:txBody>
      <dsp:txXfrm>
        <a:off x="0" y="102871"/>
        <a:ext cx="2475309" cy="1879160"/>
      </dsp:txXfrm>
    </dsp:sp>
    <dsp:sp modelId="{F6C706D7-12DB-DD47-8EE2-A255B0C557DB}">
      <dsp:nvSpPr>
        <dsp:cNvPr id="0" name=""/>
        <dsp:cNvSpPr/>
      </dsp:nvSpPr>
      <dsp:spPr>
        <a:xfrm>
          <a:off x="2722839" y="91443"/>
          <a:ext cx="2475309" cy="1826718"/>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What ethical responsibility do you feel is most important?</a:t>
          </a:r>
        </a:p>
      </dsp:txBody>
      <dsp:txXfrm>
        <a:off x="2722839" y="91443"/>
        <a:ext cx="2475309" cy="1826718"/>
      </dsp:txXfrm>
    </dsp:sp>
    <dsp:sp modelId="{3C92DE64-5384-B540-B904-F4332E76BFE1}">
      <dsp:nvSpPr>
        <dsp:cNvPr id="0" name=""/>
        <dsp:cNvSpPr/>
      </dsp:nvSpPr>
      <dsp:spPr>
        <a:xfrm>
          <a:off x="5445679" y="102871"/>
          <a:ext cx="2475309" cy="1879160"/>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What did you learn about ethics in your preservice training? Your work? </a:t>
          </a:r>
        </a:p>
      </dsp:txBody>
      <dsp:txXfrm>
        <a:off x="5445679" y="102871"/>
        <a:ext cx="2475309" cy="1879160"/>
      </dsp:txXfrm>
    </dsp:sp>
    <dsp:sp modelId="{9FC6657B-FC2D-D147-9D53-47F9038EFB52}">
      <dsp:nvSpPr>
        <dsp:cNvPr id="0" name=""/>
        <dsp:cNvSpPr/>
      </dsp:nvSpPr>
      <dsp:spPr>
        <a:xfrm>
          <a:off x="1361419" y="2229563"/>
          <a:ext cx="2475309" cy="205668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What tools do you have to rely on when making ethical decisions? </a:t>
          </a:r>
        </a:p>
      </dsp:txBody>
      <dsp:txXfrm>
        <a:off x="1361419" y="2229563"/>
        <a:ext cx="2475309" cy="2056684"/>
      </dsp:txXfrm>
    </dsp:sp>
    <dsp:sp modelId="{A22AEB9D-13CD-D54A-BE93-CCA9A9B59B61}">
      <dsp:nvSpPr>
        <dsp:cNvPr id="0" name=""/>
        <dsp:cNvSpPr/>
      </dsp:nvSpPr>
      <dsp:spPr>
        <a:xfrm>
          <a:off x="4084259" y="2263848"/>
          <a:ext cx="2475309" cy="1988113"/>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What do you feel you need to know about ethics? </a:t>
          </a:r>
        </a:p>
      </dsp:txBody>
      <dsp:txXfrm>
        <a:off x="4084259" y="2263848"/>
        <a:ext cx="2475309" cy="1988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03FE3-B76B-439B-AACA-40070EFF1D64}">
      <dsp:nvSpPr>
        <dsp:cNvPr id="0" name=""/>
        <dsp:cNvSpPr/>
      </dsp:nvSpPr>
      <dsp:spPr>
        <a:xfrm>
          <a:off x="2280144" y="1185451"/>
          <a:ext cx="492856" cy="91440"/>
        </a:xfrm>
        <a:custGeom>
          <a:avLst/>
          <a:gdLst/>
          <a:ahLst/>
          <a:cxnLst/>
          <a:rect l="0" t="0" r="0" b="0"/>
          <a:pathLst>
            <a:path>
              <a:moveTo>
                <a:pt x="0" y="45720"/>
              </a:moveTo>
              <a:lnTo>
                <a:pt x="4928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13486" y="1228553"/>
        <a:ext cx="26172" cy="5234"/>
      </dsp:txXfrm>
    </dsp:sp>
    <dsp:sp modelId="{5858CDAA-E507-4C6C-AD42-AE78E261850C}">
      <dsp:nvSpPr>
        <dsp:cNvPr id="0" name=""/>
        <dsp:cNvSpPr/>
      </dsp:nvSpPr>
      <dsp:spPr>
        <a:xfrm>
          <a:off x="6045" y="548401"/>
          <a:ext cx="2275898" cy="1365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1975 PL94-142 Education for All Handicapped Children Act</a:t>
          </a:r>
        </a:p>
      </dsp:txBody>
      <dsp:txXfrm>
        <a:off x="6045" y="548401"/>
        <a:ext cx="2275898" cy="1365538"/>
      </dsp:txXfrm>
    </dsp:sp>
    <dsp:sp modelId="{F4C8EA8A-8A6A-4430-B036-F663F8205867}">
      <dsp:nvSpPr>
        <dsp:cNvPr id="0" name=""/>
        <dsp:cNvSpPr/>
      </dsp:nvSpPr>
      <dsp:spPr>
        <a:xfrm>
          <a:off x="5079499" y="1185451"/>
          <a:ext cx="492856" cy="91440"/>
        </a:xfrm>
        <a:custGeom>
          <a:avLst/>
          <a:gdLst/>
          <a:ahLst/>
          <a:cxnLst/>
          <a:rect l="0" t="0" r="0" b="0"/>
          <a:pathLst>
            <a:path>
              <a:moveTo>
                <a:pt x="0" y="45720"/>
              </a:moveTo>
              <a:lnTo>
                <a:pt x="4928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12841" y="1228553"/>
        <a:ext cx="26172" cy="5234"/>
      </dsp:txXfrm>
    </dsp:sp>
    <dsp:sp modelId="{06A7E0EC-8DD9-4798-B88F-7F7348868E17}">
      <dsp:nvSpPr>
        <dsp:cNvPr id="0" name=""/>
        <dsp:cNvSpPr/>
      </dsp:nvSpPr>
      <dsp:spPr>
        <a:xfrm>
          <a:off x="2805400" y="548401"/>
          <a:ext cx="2275898" cy="1365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1986 PL99-457 Mandated Part B, 619; Option for Services B-3 Part H </a:t>
          </a:r>
        </a:p>
      </dsp:txBody>
      <dsp:txXfrm>
        <a:off x="2805400" y="548401"/>
        <a:ext cx="2275898" cy="1365538"/>
      </dsp:txXfrm>
    </dsp:sp>
    <dsp:sp modelId="{14F37895-B3E8-484E-952E-DF0284A4A6B0}">
      <dsp:nvSpPr>
        <dsp:cNvPr id="0" name=""/>
        <dsp:cNvSpPr/>
      </dsp:nvSpPr>
      <dsp:spPr>
        <a:xfrm>
          <a:off x="1143995" y="1912140"/>
          <a:ext cx="5598709" cy="492856"/>
        </a:xfrm>
        <a:custGeom>
          <a:avLst/>
          <a:gdLst/>
          <a:ahLst/>
          <a:cxnLst/>
          <a:rect l="0" t="0" r="0" b="0"/>
          <a:pathLst>
            <a:path>
              <a:moveTo>
                <a:pt x="5598709" y="0"/>
              </a:moveTo>
              <a:lnTo>
                <a:pt x="5598709" y="263528"/>
              </a:lnTo>
              <a:lnTo>
                <a:pt x="0" y="263528"/>
              </a:lnTo>
              <a:lnTo>
                <a:pt x="0" y="49285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02771" y="2155951"/>
        <a:ext cx="281156" cy="5234"/>
      </dsp:txXfrm>
    </dsp:sp>
    <dsp:sp modelId="{4600E9B5-654F-4F64-B5F2-5C720A647AE9}">
      <dsp:nvSpPr>
        <dsp:cNvPr id="0" name=""/>
        <dsp:cNvSpPr/>
      </dsp:nvSpPr>
      <dsp:spPr>
        <a:xfrm>
          <a:off x="5604755" y="548401"/>
          <a:ext cx="2275898" cy="1365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1990 PL102-119 Renamed as IDEA</a:t>
          </a:r>
        </a:p>
      </dsp:txBody>
      <dsp:txXfrm>
        <a:off x="5604755" y="548401"/>
        <a:ext cx="2275898" cy="1365538"/>
      </dsp:txXfrm>
    </dsp:sp>
    <dsp:sp modelId="{A1E9BCEA-24C1-4F1F-AA96-EEC4239EC929}">
      <dsp:nvSpPr>
        <dsp:cNvPr id="0" name=""/>
        <dsp:cNvSpPr/>
      </dsp:nvSpPr>
      <dsp:spPr>
        <a:xfrm>
          <a:off x="2280144" y="3074446"/>
          <a:ext cx="492856" cy="91440"/>
        </a:xfrm>
        <a:custGeom>
          <a:avLst/>
          <a:gdLst/>
          <a:ahLst/>
          <a:cxnLst/>
          <a:rect l="0" t="0" r="0" b="0"/>
          <a:pathLst>
            <a:path>
              <a:moveTo>
                <a:pt x="0" y="45720"/>
              </a:moveTo>
              <a:lnTo>
                <a:pt x="4928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13486" y="3117549"/>
        <a:ext cx="26172" cy="5234"/>
      </dsp:txXfrm>
    </dsp:sp>
    <dsp:sp modelId="{38C83F1D-F4B6-4126-92DB-994B43E8EFBE}">
      <dsp:nvSpPr>
        <dsp:cNvPr id="0" name=""/>
        <dsp:cNvSpPr/>
      </dsp:nvSpPr>
      <dsp:spPr>
        <a:xfrm>
          <a:off x="6045" y="2437397"/>
          <a:ext cx="2275898" cy="1365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1997 PL105-17 Part H became Part C; Services strengthened</a:t>
          </a:r>
        </a:p>
      </dsp:txBody>
      <dsp:txXfrm>
        <a:off x="6045" y="2437397"/>
        <a:ext cx="2275898" cy="1365538"/>
      </dsp:txXfrm>
    </dsp:sp>
    <dsp:sp modelId="{09512F93-3B0E-45D9-9203-A64921FBEE47}">
      <dsp:nvSpPr>
        <dsp:cNvPr id="0" name=""/>
        <dsp:cNvSpPr/>
      </dsp:nvSpPr>
      <dsp:spPr>
        <a:xfrm>
          <a:off x="2805400" y="2437397"/>
          <a:ext cx="2275898" cy="1365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2004 PL108-446 Major Changes in Parts B and C</a:t>
          </a:r>
        </a:p>
      </dsp:txBody>
      <dsp:txXfrm>
        <a:off x="2805400" y="2437397"/>
        <a:ext cx="2275898" cy="13655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aeyc.org/resources/pubs/yc/mar2017/resolve-ethical-issu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ecfr.gov/current/title-34/subtitle-B/chapter-III/part-30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Today we will discuss component 7.4 of the EI/ECSE Standard 7, Professionalism and Ethical Practice.</a:t>
            </a:r>
          </a:p>
          <a:p>
            <a:pPr marL="0" lvl="0" indent="0" algn="l" rtl="0">
              <a:spcBef>
                <a:spcPts val="0"/>
              </a:spcBef>
              <a:spcAft>
                <a:spcPts val="0"/>
              </a:spcAft>
              <a:buNone/>
            </a:pPr>
            <a:endParaRPr dirty="0"/>
          </a:p>
        </p:txBody>
      </p:sp>
      <p:sp>
        <p:nvSpPr>
          <p:cNvPr id="50" name="Google Shape;5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Professional associations such as DEC, CEC, and NAEYC have a code of ethics that identifies acceptable professional behavior for that professional discipline. The code of ethics for a particular discipline may change over time and be influenced by several factors.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Societal factors – As societal norms and expectations change; the code of ethics would typically be developed and/or modified to reflect those changes. For example, equity and social justice are a primary focus for DEC and other organizations currently and therefore, the code of ethics may be modified to better reflect practices and professional behaviors that support equity and social justice.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Policy-related factors – Both federal and state legislation and regulations identify required EI/ECSE services and provide a philosophical framework for those services. For example, the role of the family in EI/ECSE, provision of services in natural and inclusive environments, and individualized plans are all requirements of IDEA and as such are reflected in statements about professional practice, family-centered practices, and collaboration in the DEC code of ethics.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Profession-specific factors – A code of ethics will often specify expectations for professional preparation, licensure, ongoing professional development, and personal behavior (e.g., interpersonal and professional behaviors).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Organizational factors – The code of ethics typically addresses different aspects of the association’s mission statement and policies. For example, one of the primary missions of DEC, CEC, and NAEYC is advocacy, therefore, the expectation that members be advocates is included in the codes of ethics.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016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prstClr val="black"/>
              </a:buClr>
              <a:buSzPts val="2800"/>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professional code of conduct provides guidance to the professional association’s members and the field that it represents for expected standards of  professional conduct that are consistent with the association’s mission, values, and principles. Such guidance is needed because individuals within that professional field will not all have the same values and morals. Morals are what an individual believes about what is right or wrong, good or bad. Values or beliefs provide a context within which individuals make decisions and choices.</a:t>
            </a:r>
          </a:p>
          <a:p>
            <a:pPr marL="0" marR="0" lvl="0" indent="0" algn="l" defTabSz="914400" rtl="0" eaLnBrk="1" fontAlgn="auto" latinLnBrk="0" hangingPunct="1">
              <a:lnSpc>
                <a:spcPct val="150000"/>
              </a:lnSpc>
              <a:spcBef>
                <a:spcPts val="0"/>
              </a:spcBef>
              <a:spcAft>
                <a:spcPts val="0"/>
              </a:spcAft>
              <a:buClr>
                <a:prstClr val="black"/>
              </a:buClr>
              <a:buSzPts val="2800"/>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
                <a:prstClr val="black"/>
              </a:buClr>
              <a:buSzPts val="2800"/>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Above all else, we must provide early childhood services in such a way that we “do no harm” to children and families. Therefore, as ethical issues arise as to what is in the best interest of children and families, the code of ethics serves as a guide for our decision-making in that situation.    </a:t>
            </a:r>
          </a:p>
          <a:p>
            <a:pPr marL="228600" marR="0" lvl="0" indent="-228600" algn="l" defTabSz="914400" rtl="0" eaLnBrk="1" fontAlgn="auto" latinLnBrk="0" hangingPunct="1">
              <a:lnSpc>
                <a:spcPct val="150000"/>
              </a:lnSpc>
              <a:spcBef>
                <a:spcPts val="0"/>
              </a:spcBef>
              <a:spcAft>
                <a:spcPts val="0"/>
              </a:spcAft>
              <a:buClr>
                <a:prstClr val="black"/>
              </a:buClr>
              <a:buSzPts val="28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lgn="l" rtl="0">
              <a:spcBef>
                <a:spcPts val="0"/>
              </a:spcBef>
              <a:spcAft>
                <a:spcPts val="0"/>
              </a:spcAft>
              <a:buNone/>
            </a:pPr>
            <a:endParaRPr dirty="0"/>
          </a:p>
        </p:txBody>
      </p:sp>
      <p:sp>
        <p:nvSpPr>
          <p:cNvPr id="130" name="Google Shape;13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 Position Statement on Ethical Practice was approved in 2022. The position statement was drafted by a workgroup of DEC members with input from the field. It “is a public statement of principles and practice guidelines supported by the mission of DEC. The purpose of this statement is to support sound ethical reasoning and decision-making related to supporting families and enhancing the optimal development of young children (0-8 years) who have or at-risk for developmental delays and disabilities” (DEC, 2022).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439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 Position Statement on Ethical Practice is grounded in five core principles. We will examine each of these in more depth.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1824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 Position Statement on Ethical Practices is intended to guide the work of any professional who works with young children (ages B-8 years) who have or at-risk for developmental delays and disabilities and their families. The position statement discusses its application for individuals in four primary roles: practitioners, preservice providers, in-service providers, and researchers. </a:t>
            </a:r>
          </a:p>
          <a:p>
            <a:endParaRPr lang="en-US" dirty="0"/>
          </a:p>
          <a:p>
            <a:r>
              <a:rPr lang="en-US" dirty="0"/>
              <a:t>Practitioners – Professionals who provide direct and indirect services to children in families, such as classroom educators, early intervention educators, therapists, related service providers, and administrators.</a:t>
            </a:r>
          </a:p>
          <a:p>
            <a:endParaRPr lang="en-US" dirty="0"/>
          </a:p>
          <a:p>
            <a:r>
              <a:rPr lang="en-US" dirty="0"/>
              <a:t>Preservice Personnel Preparation Providers – Professionals who facilitate the initial preparation of practitioners and other EI/ECSE professionals (e.g., professional development providers). Preservice professionals include, but are not limited to, institute of higher education (IHE) faculty and staff, cooperating teachers, and field and clinical placement supervisors/mentors.  </a:t>
            </a:r>
          </a:p>
          <a:p>
            <a:endParaRPr lang="en-US" dirty="0"/>
          </a:p>
          <a:p>
            <a:r>
              <a:rPr lang="en-US" dirty="0"/>
              <a:t>In-service Professional Development Providers – Professionals who facilitate continued learning opportunities for EI/ECSE professionals beyond preservice and included individuals such as IHE faculty and staff, district or state professional development providers, technical assistance providers, and program leaders.</a:t>
            </a:r>
          </a:p>
          <a:p>
            <a:endParaRPr lang="en-US" dirty="0"/>
          </a:p>
          <a:p>
            <a:r>
              <a:rPr lang="en-US" dirty="0"/>
              <a:t>Researchers – Professionals who engage in systematic knowledge generation specific to EI/ECSE and includes individuals such as IHE faculty, research center staff, and others who collect and analyze data to inform EI/ECSE practice.    </a:t>
            </a:r>
          </a:p>
          <a:p>
            <a:endParaRPr lang="en-US" dirty="0"/>
          </a:p>
          <a:p>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3826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either in small groups or individually to read the explanation for one of the 5 core principles for ethical practices (pp. 2-4) and how it applies to their current role (pp. 6-13). Then, identify 2-3 things that they want “to do” immediately specific to that core principle and 2-3 ways that they want “to be” specific to that core principle in their current role. Assign small groups or individuals one of the core principles, so that all 5 are addressed. Allow 10 minutes for small group discussion and/or individual reflection. Allow 10 minutes for small group or individual sharing.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0159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14042"/>
                </a:solidFill>
                <a:effectLst/>
                <a:latin typeface="Lato" panose="020F0502020204030203" pitchFamily="34" charset="0"/>
              </a:rPr>
              <a:t>“NAEYC recognizes that those who work with young children face many daily decisions that have moral and ethical implications. The NAEYC Code of Ethical Conduct offers guidelines for responsible behavior and sets forth a common basis for resolving the principal ethical dilemmas encountered in early childhood care and education” (https://www.naeyc.org/resources/position-statements/ethical-conduct).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6230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NAEYC Code of Ethical Conduct states that standards of ethical behavior in early care and education are based on commitment to seven core values that are deeply rooted in the history of the field. The NAEYC Code then identifies ideals, aspirations of practitioners, and principles that guide conduct and assist practitioners in resolving ethical dilemmas as they relate to:  </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dirty="0"/>
              <a:t>Ethical responsibilities to children,</a:t>
            </a:r>
          </a:p>
          <a:p>
            <a:pPr marL="171450" lvl="0" indent="-171450" algn="l" rtl="0">
              <a:spcBef>
                <a:spcPts val="0"/>
              </a:spcBef>
              <a:spcAft>
                <a:spcPts val="0"/>
              </a:spcAft>
              <a:buFont typeface="Arial" panose="020B0604020202020204" pitchFamily="34" charset="0"/>
              <a:buChar char="•"/>
            </a:pPr>
            <a:r>
              <a:rPr lang="en-US" dirty="0"/>
              <a:t>Ethical responsibilities to families, </a:t>
            </a:r>
          </a:p>
          <a:p>
            <a:pPr marL="171450" lvl="0" indent="-171450" algn="l" rtl="0">
              <a:spcBef>
                <a:spcPts val="0"/>
              </a:spcBef>
              <a:spcAft>
                <a:spcPts val="0"/>
              </a:spcAft>
              <a:buFont typeface="Arial" panose="020B0604020202020204" pitchFamily="34" charset="0"/>
              <a:buChar char="•"/>
            </a:pPr>
            <a:r>
              <a:rPr lang="en-US" dirty="0"/>
              <a:t>Ethical responsibilities to colleagues (i.e., co-workers, employers), and</a:t>
            </a:r>
          </a:p>
          <a:p>
            <a:pPr marL="171450" lvl="0" indent="-171450" algn="l" rtl="0">
              <a:spcBef>
                <a:spcPts val="0"/>
              </a:spcBef>
              <a:spcAft>
                <a:spcPts val="0"/>
              </a:spcAft>
              <a:buFont typeface="Arial" panose="020B0604020202020204" pitchFamily="34" charset="0"/>
              <a:buChar char="•"/>
            </a:pPr>
            <a:r>
              <a:rPr lang="en-US" dirty="0"/>
              <a:t>Ethical responsibilities to community and society.</a:t>
            </a:r>
          </a:p>
          <a:p>
            <a:pPr marL="171450" lvl="0" indent="-171450" algn="l" rtl="0">
              <a:spcBef>
                <a:spcPts val="0"/>
              </a:spcBef>
              <a:spcAft>
                <a:spcPts val="0"/>
              </a:spcAft>
              <a:buFont typeface="Arial" panose="020B0604020202020204" pitchFamily="34" charset="0"/>
              <a:buChar char="•"/>
            </a:pPr>
            <a:endParaRPr dirty="0"/>
          </a:p>
        </p:txBody>
      </p:sp>
      <p:sp>
        <p:nvSpPr>
          <p:cNvPr id="161" name="Google Shape;16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Let’s take a closer look at the core values, and ideals and principles included in each of the four sections of the NAEYC  Code of Ethical Conduct: (1) ethical responsibility to children, (2) ethical responsibility to families, (3) ethical responsibility to colleagues, and (4) ethical responsibility to community and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Divide the group into small groups. Assign each group the core values section and one of the sections with ideals and principles from the Code of Ethical Conduct. Read the directions from the slide. Allow 10-15 minutes for the groups to review their section of the Code and prepare to discuss with the whole group. Ask each group to report to the whole group, identifying the core values, ideals, and principles selected, along with their rationale for choosing those.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After each group has shared, ask learners to reflect on the Code of Ethical Conduct and identify anything that seems to be no longer relevant or is missing based on current ECE and EI/ECSE practices and research.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0532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132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Ask participants to silently read Standard 7. Then, progress to the next slide.</a:t>
            </a:r>
            <a:endParaRPr dirty="0"/>
          </a:p>
        </p:txBody>
      </p:sp>
      <p:sp>
        <p:nvSpPr>
          <p:cNvPr id="56" name="Google Shape;5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Feeney &amp; Freeman (2017) describe a process to resolve ethical dilemmas that is designed to identify a course of action that can meet the needs of all involved parties. The first step is to determine if it is an ethical issue for which the course of action is clearly mandated in the code of ethics. Or is it an ethical dilemma for which the code of ethics provides guidance but does not specifically mandate the course of action. </a:t>
            </a:r>
          </a:p>
          <a:p>
            <a:endParaRPr lang="en-US" dirty="0"/>
          </a:p>
          <a:p>
            <a:r>
              <a:rPr lang="en-US" dirty="0"/>
              <a:t>If it is an ethical dilemma, follow the 5-step process to determine a course of action that is ethically defensible. We will apply this process in the activity that follows.    </a:t>
            </a:r>
          </a:p>
          <a:p>
            <a:endParaRPr lang="en-US" dirty="0"/>
          </a:p>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https://www.naeyc.org/resources/pubs/yc/mar2017/resolve-ethical-issues</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9357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Ask participants in small groups to read the situation on the next slide and follow the steps on this slide to determine an ethically responsible solution to the problem. Share solutions in the large group and discuss.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article at this link indicates how </a:t>
            </a:r>
            <a:r>
              <a:rPr lang="en-US" dirty="0" err="1"/>
              <a:t>Moravcik</a:t>
            </a:r>
            <a:r>
              <a:rPr lang="en-US" dirty="0"/>
              <a:t>, Feeney, &amp; Freeman (2016) resolved this dilemma. After each group share, provide this resource and summarize how the problem was resolved.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https://www.naeyc.org/resources/pubs/yc/sep2016/focus-on-ethics</a:t>
            </a:r>
          </a:p>
          <a:p>
            <a:pPr marL="0" lvl="0" indent="0" algn="l" rtl="0">
              <a:spcBef>
                <a:spcPts val="0"/>
              </a:spcBef>
              <a:spcAft>
                <a:spcPts val="0"/>
              </a:spcAft>
              <a:buNone/>
            </a:pPr>
            <a:r>
              <a:rPr lang="en-US" dirty="0"/>
              <a:t> </a:t>
            </a:r>
            <a:endParaRPr dirty="0"/>
          </a:p>
        </p:txBody>
      </p:sp>
      <p:sp>
        <p:nvSpPr>
          <p:cNvPr id="174" name="Google Shape;17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9347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discussed, policy related factors influence the content of codes of ethics and thus, impact what EI/ECSE professionals must do.  Now, we will spend some time discussing the requirements for EI/ECSE based on legislation from the passage of the Individuals with Disabilities Education Act in 1975 to the present.   </a:t>
            </a:r>
          </a:p>
        </p:txBody>
      </p:sp>
      <p:sp>
        <p:nvSpPr>
          <p:cNvPr id="4" name="Slide Number Placeholder 3"/>
          <p:cNvSpPr>
            <a:spLocks noGrp="1"/>
          </p:cNvSpPr>
          <p:nvPr>
            <p:ph type="sldNum" sz="quarter" idx="5"/>
          </p:nvPr>
        </p:nvSpPr>
        <p:spPr/>
        <p:txBody>
          <a:bodyPr/>
          <a:lstStyle/>
          <a:p>
            <a:fld id="{6607CA01-7CB4-4735-973E-DF46F15CAA14}" type="slidenum">
              <a:rPr lang="en-US" smtClean="0"/>
              <a:t>23</a:t>
            </a:fld>
            <a:endParaRPr lang="en-US" dirty="0"/>
          </a:p>
        </p:txBody>
      </p:sp>
    </p:spTree>
    <p:extLst>
      <p:ext uri="{BB962C8B-B14F-4D97-AF65-F5344CB8AC3E}">
        <p14:creationId xmlns:p14="http://schemas.microsoft.com/office/powerpoint/2010/main" val="2244135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1975 – The Education for All Handicapped Children Act, P.L. 94-152 was passed in 1975 and supports special education services for children with disabilities ages 3-12 with the exception that if a state did not serve children ages 3-5 without disabilities, then services did not have to be provided for that age children with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1986 - The Education for All Handicapped Children Act was reauthorized and extended P.L. 94-142 to require  FAPE for children with developmental delays and disabilities beginning at age 3 through Part B 619. The same requirements under P.L. 94-142, Part B were extended to preschoolers with these additions: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Developmental delay could be used for eligibility,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Goals for parents could be included on the IEP,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Placement and services should vary based on the needs of the child,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Disincentives in place for states who did not provide preschool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Also created a voluntary state/territory grant program for infants and toddles (Part H, now Part C) with incentives and guidelines. A five-year timeline was allowed for planning the system which was to be administered by a lead agency determined by the governor. We will discuss more specific requirements for Parts C and B 619 later.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1990 – P.L. 102-119 reauthorized and renamed the act as Individuals with Disabilities Education Act (IDEA).  This reauthorization extended Part H (now Part C) and amended Part B 619.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1997 - The reauthorization of IDEA in 1997 increased expectations for children with disabilities by ensuring access to the general curriculum in schools, and strengthened role of parents in the education of their children. These changes also supported increased levels of accountability by states for service provision to young children with disabilities and their families. These changes led to specific legislative expectations about services for young children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2004 – PL 108-446, the last reauthorization, was in 2004 with another name change, Individuals with Disabilities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Improvement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Act , still referred to as IDEA.  Major changes in Part C were: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Child find and eligibility was to include children who are homeless and with known abuse/neglect and affected by substance abuse,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IFSP services must be based on evidence-based practices with measurable outcomes and if appropriate include pre-literacy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Service coordinators or other EI representative could be invited to IEP meeting for a child transitioning upon parent’s request,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EI services could be continued up to kindergarten year at discretion of family,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IFSP must provide rationale if services not provided in natural environment,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State/territory ICC membership expanded to include representation from agencies that address Medicaid, homelessness, foster care, and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Major changes in Part B619 included: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IEP meetings could be held using alternative means (e.g., zoom),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Preschool teachers must meet No Child Left Behind “highly qualified”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Initial evaluation conducted within 60 days of receiving parental consent,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IEP goals included for developmental, academic, and functional performance and reflect evidence-based practices.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IEP amended without meeting, if team agrees, and parents can give permission for some team members to not attend the IEP meeting,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IFSP considered in developing IEP,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Funds can be used to administer and cover cost of Part C services, including service coordination, for children who continue to receive after the 3</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birthday.   </a:t>
            </a: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24</a:t>
            </a:fld>
            <a:endParaRPr lang="en-US" dirty="0"/>
          </a:p>
        </p:txBody>
      </p:sp>
    </p:spTree>
    <p:extLst>
      <p:ext uri="{BB962C8B-B14F-4D97-AF65-F5344CB8AC3E}">
        <p14:creationId xmlns:p14="http://schemas.microsoft.com/office/powerpoint/2010/main" val="3551394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C of IDEA (originally Part H) was established in 1986 through PL99-457. Part C was designed to: </a:t>
            </a:r>
          </a:p>
          <a:p>
            <a:pPr marL="171450" indent="-171450">
              <a:buFont typeface="Arial" panose="020B0604020202020204" pitchFamily="34" charset="0"/>
              <a:buChar char="•"/>
            </a:pPr>
            <a:r>
              <a:rPr lang="en-US" dirty="0"/>
              <a:t>Enhance the development of infants and toddlers who are at-risk for or have developmental delays and disabilities,   </a:t>
            </a:r>
          </a:p>
          <a:p>
            <a:pPr marL="171450" indent="-171450">
              <a:buFont typeface="Arial" panose="020B0604020202020204" pitchFamily="34" charset="0"/>
              <a:buChar char="•"/>
            </a:pPr>
            <a:r>
              <a:rPr lang="en-US" dirty="0"/>
              <a:t>Decrease the need for special education services later reducing overall educational costs, and </a:t>
            </a:r>
          </a:p>
          <a:p>
            <a:pPr marL="171450" indent="-171450">
              <a:buFont typeface="Arial" panose="020B0604020202020204" pitchFamily="34" charset="0"/>
              <a:buChar char="•"/>
            </a:pPr>
            <a:r>
              <a:rPr lang="en-US" dirty="0"/>
              <a:t>Enhance family capacity to meet the needs of their child.  </a:t>
            </a:r>
          </a:p>
          <a:p>
            <a:pPr marL="171450" indent="-171450">
              <a:buFont typeface="Arial" panose="020B0604020202020204" pitchFamily="34" charset="0"/>
              <a:buChar char="•"/>
            </a:pPr>
            <a:endParaRPr lang="en-US" dirty="0"/>
          </a:p>
          <a:p>
            <a:pPr marL="0" indent="0">
              <a:buFontTx/>
              <a:buNone/>
            </a:pPr>
            <a:r>
              <a:rPr lang="en-US" dirty="0"/>
              <a:t>As a federal grant program, a state/territory has to assure that EI will be available to all eligible children in order to participate.</a:t>
            </a:r>
          </a:p>
          <a:p>
            <a:pPr marL="0" indent="0">
              <a:buFontTx/>
              <a:buNone/>
            </a:pPr>
            <a:endParaRPr lang="en-US" dirty="0"/>
          </a:p>
          <a:p>
            <a:pPr marL="0" indent="0">
              <a:buFontTx/>
              <a:buNone/>
            </a:pPr>
            <a:r>
              <a:rPr lang="en-US" dirty="0"/>
              <a:t>There are 16 minimum required components of the state/territory EI system in order to participate in Part C. Open the link and review the 16 components. </a:t>
            </a:r>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25</a:t>
            </a:fld>
            <a:endParaRPr lang="en-US" dirty="0"/>
          </a:p>
        </p:txBody>
      </p:sp>
    </p:spTree>
    <p:extLst>
      <p:ext uri="{BB962C8B-B14F-4D97-AF65-F5344CB8AC3E}">
        <p14:creationId xmlns:p14="http://schemas.microsoft.com/office/powerpoint/2010/main" val="3787928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Under Part C of IDEA each state/territory determines the definition of developmental delay for children birth to 3 years (IDEA 2004, §632(5)(A)). A child with an existing diagnosed physical or mental condition that has a high probability of resulting in a developmental delay qualifies for early intervention (IDEA 2004, §632(5)(A)). Other children who demonstrate a delay as determined by each state/territory may also be eligible to receive early intervention services. IDEA, Part C gives States the option to include children who are at risk for developmental delay but do not meet their eligibility criteria into their early intervention programs. This is an option but not a requirement under IDEA, Part 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Developmental delay may occur in one or more of the following areas of development: physical (fine and gross motor), cognitive, communication, social or emotional, or adaptive.</a:t>
            </a: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26</a:t>
            </a:fld>
            <a:endParaRPr lang="en-US" dirty="0"/>
          </a:p>
        </p:txBody>
      </p:sp>
    </p:spTree>
    <p:extLst>
      <p:ext uri="{BB962C8B-B14F-4D97-AF65-F5344CB8AC3E}">
        <p14:creationId xmlns:p14="http://schemas.microsoft.com/office/powerpoint/2010/main" val="1557142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learners to review the services listed on the slide and identify any for which they need more information. If no one asks about special instruction, ask the group to identify who could serve in this role and what it involves. </a:t>
            </a:r>
          </a:p>
        </p:txBody>
      </p:sp>
      <p:sp>
        <p:nvSpPr>
          <p:cNvPr id="4" name="Slide Number Placeholder 3"/>
          <p:cNvSpPr>
            <a:spLocks noGrp="1"/>
          </p:cNvSpPr>
          <p:nvPr>
            <p:ph type="sldNum" sz="quarter" idx="5"/>
          </p:nvPr>
        </p:nvSpPr>
        <p:spPr/>
        <p:txBody>
          <a:bodyPr/>
          <a:lstStyle/>
          <a:p>
            <a:fld id="{6607CA01-7CB4-4735-973E-DF46F15CAA14}" type="slidenum">
              <a:rPr lang="en-US" smtClean="0"/>
              <a:t>27</a:t>
            </a:fld>
            <a:endParaRPr lang="en-US" dirty="0"/>
          </a:p>
        </p:txBody>
      </p:sp>
    </p:spTree>
    <p:extLst>
      <p:ext uri="{BB962C8B-B14F-4D97-AF65-F5344CB8AC3E}">
        <p14:creationId xmlns:p14="http://schemas.microsoft.com/office/powerpoint/2010/main" val="277306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governor must designate a lead agency to administer the Part C program and appoint an Interagency Coordinating Council (ICC) which must include family members. A coordinator for each Part C program is identified within the lead agency. Although Part C of IDEA is education legislation through the U.S. Department of Education, the lead agency is often not the state’s department of education. The role of the ICC is to advise and assist the lead agency.   </a:t>
            </a:r>
          </a:p>
          <a:p>
            <a:endParaRPr lang="en-US" dirty="0"/>
          </a:p>
          <a:p>
            <a:r>
              <a:rPr lang="en-US" dirty="0"/>
              <a:t>Open the links to identify the lead agency for learners in the group, as well as the Part C coordinator and ICC chair.</a:t>
            </a:r>
          </a:p>
        </p:txBody>
      </p:sp>
      <p:sp>
        <p:nvSpPr>
          <p:cNvPr id="4" name="Slide Number Placeholder 3"/>
          <p:cNvSpPr>
            <a:spLocks noGrp="1"/>
          </p:cNvSpPr>
          <p:nvPr>
            <p:ph type="sldNum" sz="quarter" idx="5"/>
          </p:nvPr>
        </p:nvSpPr>
        <p:spPr/>
        <p:txBody>
          <a:bodyPr/>
          <a:lstStyle/>
          <a:p>
            <a:fld id="{6607CA01-7CB4-4735-973E-DF46F15CAA14}" type="slidenum">
              <a:rPr lang="en-US" smtClean="0"/>
              <a:t>29</a:t>
            </a:fld>
            <a:endParaRPr lang="en-US" dirty="0"/>
          </a:p>
        </p:txBody>
      </p:sp>
    </p:spTree>
    <p:extLst>
      <p:ext uri="{BB962C8B-B14F-4D97-AF65-F5344CB8AC3E}">
        <p14:creationId xmlns:p14="http://schemas.microsoft.com/office/powerpoint/2010/main" val="2694649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video. It identifies and defines the six core principles of IDEA. These core principles apply to services provided through Part B of IDEA, including section 619. </a:t>
            </a:r>
          </a:p>
          <a:p>
            <a:pPr marL="171450" indent="-171450">
              <a:buFont typeface="Arial" panose="020B0604020202020204" pitchFamily="34" charset="0"/>
              <a:buChar char="•"/>
            </a:pPr>
            <a:r>
              <a:rPr lang="en-US" dirty="0"/>
              <a:t>Zero reject,</a:t>
            </a:r>
          </a:p>
          <a:p>
            <a:pPr marL="171450" indent="-171450">
              <a:buFont typeface="Arial" panose="020B0604020202020204" pitchFamily="34" charset="0"/>
              <a:buChar char="•"/>
            </a:pPr>
            <a:r>
              <a:rPr lang="en-US" dirty="0"/>
              <a:t>Free appropriate public education (FAPE),</a:t>
            </a:r>
          </a:p>
          <a:p>
            <a:pPr marL="171450" indent="-171450">
              <a:buFont typeface="Arial" panose="020B0604020202020204" pitchFamily="34" charset="0"/>
              <a:buChar char="•"/>
            </a:pPr>
            <a:r>
              <a:rPr lang="en-US" dirty="0"/>
              <a:t>Least restrictive environment (LRE),</a:t>
            </a:r>
          </a:p>
          <a:p>
            <a:pPr marL="171450" indent="-171450">
              <a:buFont typeface="Arial" panose="020B0604020202020204" pitchFamily="34" charset="0"/>
              <a:buChar char="•"/>
            </a:pPr>
            <a:r>
              <a:rPr lang="en-US" dirty="0"/>
              <a:t>Nondiscriminatory evaluation,</a:t>
            </a:r>
          </a:p>
          <a:p>
            <a:pPr marL="171450" indent="-171450">
              <a:buFont typeface="Arial" panose="020B0604020202020204" pitchFamily="34" charset="0"/>
              <a:buChar char="•"/>
            </a:pPr>
            <a:r>
              <a:rPr lang="en-US" dirty="0"/>
              <a:t>Parent and family rights, and</a:t>
            </a:r>
          </a:p>
          <a:p>
            <a:pPr marL="171450" indent="-171450">
              <a:buFont typeface="Arial" panose="020B0604020202020204" pitchFamily="34" charset="0"/>
              <a:buChar char="•"/>
            </a:pPr>
            <a:r>
              <a:rPr lang="en-US" dirty="0"/>
              <a:t>Procedural safeguards. </a:t>
            </a:r>
          </a:p>
          <a:p>
            <a:pPr marL="171450" indent="-171450">
              <a:buFont typeface="Arial" panose="020B0604020202020204" pitchFamily="34" charset="0"/>
              <a:buChar char="•"/>
            </a:pPr>
            <a:endParaRPr lang="en-US" dirty="0"/>
          </a:p>
          <a:p>
            <a:pPr marL="0" indent="0">
              <a:buFontTx/>
              <a:buNone/>
            </a:pPr>
            <a:r>
              <a:rPr lang="en-US" dirty="0"/>
              <a:t>Ask learners to think about the three questions on the slide as they watch the video. Read the questions.</a:t>
            </a:r>
          </a:p>
          <a:p>
            <a:pPr marL="0" indent="0">
              <a:buFontTx/>
              <a:buNone/>
            </a:pPr>
            <a:endParaRPr lang="en-US" dirty="0"/>
          </a:p>
          <a:p>
            <a:pPr marL="0" indent="0">
              <a:buFontTx/>
              <a:buNone/>
            </a:pPr>
            <a:r>
              <a:rPr lang="en-US" dirty="0"/>
              <a:t>Allow time for discussion in small groups, and then provide time for each small group to report out in the whole group.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31</a:t>
            </a:fld>
            <a:endParaRPr lang="en-US" dirty="0"/>
          </a:p>
        </p:txBody>
      </p:sp>
    </p:spTree>
    <p:extLst>
      <p:ext uri="{BB962C8B-B14F-4D97-AF65-F5344CB8AC3E}">
        <p14:creationId xmlns:p14="http://schemas.microsoft.com/office/powerpoint/2010/main" val="277523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will focus on component 7.4 for Standard 7. Then, r</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ead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component 7.4 aloud to the group.</a:t>
            </a:r>
          </a:p>
          <a:p>
            <a:pPr marL="0" lvl="0" indent="0" algn="l" rtl="0">
              <a:spcBef>
                <a:spcPts val="0"/>
              </a:spcBef>
              <a:spcAft>
                <a:spcPts val="0"/>
              </a:spcAft>
              <a:buNone/>
            </a:pPr>
            <a:endParaRPr dirty="0"/>
          </a:p>
        </p:txBody>
      </p:sp>
      <p:sp>
        <p:nvSpPr>
          <p:cNvPr id="62" name="Google Shape;6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ages three through five may be identified as eligible for special education and related services in these disability categories. </a:t>
            </a:r>
          </a:p>
          <a:p>
            <a:endParaRPr lang="en-US" dirty="0"/>
          </a:p>
          <a:p>
            <a:r>
              <a:rPr lang="en-US" dirty="0"/>
              <a:t>Part B of IDEA also gives states/territories the option to define and use developmental delay in addition to specific disability categories to determine eligibility for special education and related services for preschool children. This definition can be used with children ages three to nine, or a portion of this age range. However, states/territories are not required to use developmental delay to determine eligibility for special education and related services. For states/territories that use a definition of developmental delay under Part B, children may qualify for special education and related services using the state determined definition. </a:t>
            </a:r>
          </a:p>
          <a:p>
            <a:endParaRPr lang="en-US" dirty="0"/>
          </a:p>
          <a:p>
            <a:r>
              <a:rPr lang="en-US" dirty="0"/>
              <a:t>Developmental delay may occur in one or more of the following areas of development: physical (fine and gross motor), cognitive, communication, social or emotional, or adaptive.</a:t>
            </a:r>
          </a:p>
          <a:p>
            <a:r>
              <a:rPr lang="en-US" dirty="0" err="1">
                <a:hlinkClick r:id="rId3"/>
              </a:rPr>
              <a:t>eCFR</a:t>
            </a:r>
            <a:r>
              <a:rPr lang="en-US" dirty="0">
                <a:hlinkClick r:id="rId3"/>
              </a:rPr>
              <a:t> :: 34 CFR Part 300 -- Assistance to States for the Education of Children with Disabilities</a:t>
            </a: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32</a:t>
            </a:fld>
            <a:endParaRPr lang="en-US" dirty="0"/>
          </a:p>
        </p:txBody>
      </p:sp>
    </p:spTree>
    <p:extLst>
      <p:ext uri="{BB962C8B-B14F-4D97-AF65-F5344CB8AC3E}">
        <p14:creationId xmlns:p14="http://schemas.microsoft.com/office/powerpoint/2010/main" val="4018506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Each state/territory that receives IDEA funds, establishes regulations, rules, and policies for implementation of Part B, Section 619. The preschool programs must comply with the Federal IDEA regulations as well as state requirements. Each state/territory has a Section 619 Coordinator that oversees the program.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NASDSE provides resources and other supports, including an annual conference, to the Section 619 Coordinator, as well as other state/territory leaders in special education.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Open the links to identify the Section 619 coordinators for learners in the group, as well as the state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regulations/policies.</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33</a:t>
            </a:fld>
            <a:endParaRPr lang="en-US" dirty="0"/>
          </a:p>
        </p:txBody>
      </p:sp>
    </p:spTree>
    <p:extLst>
      <p:ext uri="{BB962C8B-B14F-4D97-AF65-F5344CB8AC3E}">
        <p14:creationId xmlns:p14="http://schemas.microsoft.com/office/powerpoint/2010/main" val="1825452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2032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objectives for this guide address ethical and legal policies and procedures in the EI/ECSE profession, as well as professional association resources to support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ethical practices.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Professional association resources will be interwoven throughout the discussion. </a:t>
            </a:r>
          </a:p>
          <a:p>
            <a:pPr marL="0" lvl="0" indent="0" algn="l" rtl="0">
              <a:spcBef>
                <a:spcPts val="0"/>
              </a:spcBef>
              <a:spcAft>
                <a:spcPts val="0"/>
              </a:spcAft>
              <a:buNone/>
            </a:pPr>
            <a:endParaRPr dirty="0"/>
          </a:p>
        </p:txBody>
      </p:sp>
      <p:sp>
        <p:nvSpPr>
          <p:cNvPr id="68" name="Google Shape;6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573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we discuss EI/ECSE policies, procedures, laws and ethics we need to make sure we understand what they are and are not….  Read the definitions of policies and procedures and then, expand on each as follows.</a:t>
            </a:r>
          </a:p>
          <a:p>
            <a:pPr marL="0" lvl="0" indent="0" algn="l" rtl="0">
              <a:spcBef>
                <a:spcPts val="0"/>
              </a:spcBef>
              <a:spcAft>
                <a:spcPts val="0"/>
              </a:spcAft>
              <a:buNone/>
            </a:pPr>
            <a:r>
              <a:rPr lang="en-US" dirty="0"/>
              <a:t>Policies are not laws or regulations. They are a set of standards that guide the development of law and regulations. Procedures provide guidance as to how services (e.g., early intervention) are to be implemented.</a:t>
            </a:r>
            <a:endParaRPr dirty="0"/>
          </a:p>
        </p:txBody>
      </p:sp>
      <p:sp>
        <p:nvSpPr>
          <p:cNvPr id="75" name="Google Shape;7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spend about 20 minutes reflecting on your thoughts, background, and experiences about ethics. Individually or in small groups, give participants 12-15 minutes to discuss the questions in the slide. Ask each person and/or group to make notes of their key points for each question. Ask individuals and/or groups to share one key point for each question.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904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Now that you have had the opportunity to reflect on ethics, including your definition of ethics. Let us review the definition of professional ethics that we will use today. Emphasize that professional ethics are moral principles of conduct for a specific profession.</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173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Professional associations such as DEC, CEC, and NAEYC have a code of ethics that identifies acceptable professional behavior for that professional discipline. In the next set of slides, we will define code of ethics, take a closer look at some of the codes of ethics, as well as apply the codes of ethics to situations using professional association resources.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960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rgbClr val="121F88"/>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3867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313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482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7CE2EEB1-CC6B-6902-DB72-19CE0E1A475C}"/>
              </a:ext>
            </a:extLst>
          </p:cNvPr>
          <p:cNvSpPr txBox="1"/>
          <p:nvPr userDrawn="1"/>
        </p:nvSpPr>
        <p:spPr>
          <a:xfrm>
            <a:off x="178068" y="2152657"/>
            <a:ext cx="8787865" cy="25526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a product of the Early Childhood Personnel Center (ECPC) awarded to the University of Connecticut Center for Excellence in Developmental Disabilities and was made possible by Cooperative Agreement #H325B170008 which is funded by the U.S. Department of Education, Office of Special Education Programs. However, the content does not necessarily represent the policy of the Department of Education, and you should not assume endorsement by the Federal Government. University of Connecticut Center for Excellence in Developmental Disabilities Education, Research and Service© 2022. All rights reserved.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263 Farmington Avenue, Farmington, CT 06030-6222 • 860.679.1500 • infoucedd@uchc.edu</a:t>
            </a:r>
          </a:p>
        </p:txBody>
      </p:sp>
    </p:spTree>
    <p:extLst>
      <p:ext uri="{BB962C8B-B14F-4D97-AF65-F5344CB8AC3E}">
        <p14:creationId xmlns:p14="http://schemas.microsoft.com/office/powerpoint/2010/main" val="129213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229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121F88"/>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19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37691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407771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22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031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02060"/>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6794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9022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a:off x="0" y="6421043"/>
            <a:ext cx="9144000" cy="2"/>
            <a:chOff x="0" y="6475411"/>
            <a:chExt cx="9144000" cy="2"/>
          </a:xfrm>
        </p:grpSpPr>
        <p:cxnSp>
          <p:nvCxnSpPr>
            <p:cNvPr id="8" name="AutoShape 2"/>
            <p:cNvCxnSpPr>
              <a:cxnSpLocks noChangeShapeType="1"/>
            </p:cNvCxnSpPr>
            <p:nvPr userDrawn="1"/>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userDrawn="1"/>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3969426" y="6027457"/>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9099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divisionearlychildhood.egnyte.com/dl/KAh4cOFBZ8"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eyc.org/resources/position-statements/ethical-conduc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eyc.org/sites/default/files/globally-shared/downloads/PDFs/resources/position-statements/Ethics%20Position%20Statement2011_09202013updat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aeyc.org/resources/pubs/yc/mar2017/resolve-ethical-issu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eyc.org/resources/pubs/yc/sep2016/focus-on-ethic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ctacenter.org/partc/partc.as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hyperlink" Target="https://sites.ed.gov/idea/regs/c/a/303.13/c/7" TargetMode="External"/><Relationship Id="rId13" Type="http://schemas.openxmlformats.org/officeDocument/2006/relationships/hyperlink" Target="https://sites.ed.gov/idea/regs/c/a/303.13/c/12" TargetMode="External"/><Relationship Id="rId3" Type="http://schemas.openxmlformats.org/officeDocument/2006/relationships/hyperlink" Target="https://sites.ed.gov/idea/regs/c/a/303.13/c/2" TargetMode="External"/><Relationship Id="rId7" Type="http://schemas.openxmlformats.org/officeDocument/2006/relationships/hyperlink" Target="https://sites.ed.gov/idea/regs/c/a/303.13/c/6" TargetMode="External"/><Relationship Id="rId12" Type="http://schemas.openxmlformats.org/officeDocument/2006/relationships/hyperlink" Target="https://sites.ed.gov/idea/regs/c/a/303.13/c/11" TargetMode="External"/><Relationship Id="rId2" Type="http://schemas.openxmlformats.org/officeDocument/2006/relationships/hyperlink" Target="https://sites.ed.gov/idea/regs/c/a/303.13/c/1" TargetMode="External"/><Relationship Id="rId1" Type="http://schemas.openxmlformats.org/officeDocument/2006/relationships/slideLayout" Target="../slideLayouts/slideLayout2.xml"/><Relationship Id="rId6" Type="http://schemas.openxmlformats.org/officeDocument/2006/relationships/hyperlink" Target="https://sites.ed.gov/idea/regs/c/a/303.13/c/5" TargetMode="External"/><Relationship Id="rId11" Type="http://schemas.openxmlformats.org/officeDocument/2006/relationships/hyperlink" Target="https://sites.ed.gov/idea/regs/c/a/303.13/c/10" TargetMode="External"/><Relationship Id="rId5" Type="http://schemas.openxmlformats.org/officeDocument/2006/relationships/hyperlink" Target="https://sites.ed.gov/idea/regs/c/a/303.13/c/4" TargetMode="External"/><Relationship Id="rId10" Type="http://schemas.openxmlformats.org/officeDocument/2006/relationships/hyperlink" Target="https://sites.ed.gov/idea/regs/c/a/303.13/c/9" TargetMode="External"/><Relationship Id="rId4" Type="http://schemas.openxmlformats.org/officeDocument/2006/relationships/hyperlink" Target="https://sites.ed.gov/idea/regs/c/a/303.13/c/3" TargetMode="External"/><Relationship Id="rId9" Type="http://schemas.openxmlformats.org/officeDocument/2006/relationships/hyperlink" Target="https://sites.ed.gov/idea/regs/c/a/303.13/c/8" TargetMode="External"/><Relationship Id="rId14" Type="http://schemas.openxmlformats.org/officeDocument/2006/relationships/hyperlink" Target="https://sites.ed.gov/idea/regs/c/a/303.13/c/1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ctacenter.org/partc/ptclead.as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ectacenter.org/contact/iccchair.asp" TargetMode="External"/><Relationship Id="rId4" Type="http://schemas.openxmlformats.org/officeDocument/2006/relationships/hyperlink" Target="https://ectacenter.org/contact/ptccoord.as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wEHClBi3Kv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ectacenter.org/sec619/sec619.as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nasdse.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dec-sped.org/ei-ecse-standard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ectacenter.org/partc/partc.asp" TargetMode="External"/><Relationship Id="rId4" Type="http://schemas.openxmlformats.org/officeDocument/2006/relationships/hyperlink" Target="https://divisionearlychildhood.egnyte.com/dl/KAh4cOFBZ8"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ctacenter.org/sec619/sec619.as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naeyc.org/resources/pubs/yc/sep2016/focus-on-ethics" TargetMode="External"/><Relationship Id="rId4" Type="http://schemas.openxmlformats.org/officeDocument/2006/relationships/hyperlink" Target="https://www.naeyc.org/resources/pubs/yc/mar2017/resolve-ethical-issue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nasdse.org/" TargetMode="External"/><Relationship Id="rId2" Type="http://schemas.openxmlformats.org/officeDocument/2006/relationships/hyperlink" Target="https://www.naeyc.org/resources/position-statements/ethical-conduc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ctrTitle"/>
          </p:nvPr>
        </p:nvSpPr>
        <p:spPr>
          <a:xfrm>
            <a:off x="685800" y="767521"/>
            <a:ext cx="7772400" cy="2387600"/>
          </a:xfrm>
          <a:prstGeom prst="rect">
            <a:avLst/>
          </a:prstGeom>
          <a:noFill/>
          <a:ln>
            <a:noFill/>
          </a:ln>
        </p:spPr>
        <p:txBody>
          <a:bodyPr spcFirstLastPara="1" wrap="square" lIns="91425" tIns="45700" rIns="91425" bIns="45700" anchor="b" anchorCtr="0">
            <a:normAutofit/>
          </a:bodyPr>
          <a:lstStyle/>
          <a:p>
            <a:pPr lvl="0">
              <a:buClr>
                <a:schemeClr val="dk1"/>
              </a:buClr>
              <a:buSzPts val="3600"/>
            </a:pPr>
            <a:r>
              <a:rPr lang="en-US" sz="4000" kern="1200" dirty="0"/>
              <a:t>Professionalism and Ethical Practice </a:t>
            </a:r>
            <a:endParaRPr sz="4000" dirty="0">
              <a:solidFill>
                <a:srgbClr val="002060"/>
              </a:solidFill>
            </a:endParaRPr>
          </a:p>
        </p:txBody>
      </p:sp>
      <p:sp>
        <p:nvSpPr>
          <p:cNvPr id="53" name="Google Shape;53;p1"/>
          <p:cNvSpPr txBox="1">
            <a:spLocks noGrp="1"/>
          </p:cNvSpPr>
          <p:nvPr>
            <p:ph type="subTitle" idx="1"/>
          </p:nvPr>
        </p:nvSpPr>
        <p:spPr>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1000"/>
              </a:spcBef>
              <a:spcAft>
                <a:spcPts val="0"/>
              </a:spcAft>
              <a:buClr>
                <a:schemeClr val="dk1"/>
              </a:buClr>
              <a:buSzPts val="2400"/>
              <a:buNone/>
            </a:pPr>
            <a:r>
              <a:rPr lang="en-US" dirty="0"/>
              <a:t>Initial Practice Based Professional Standards for Early Interventionists/Early Childhood Special Educators (EI/ECSE) </a:t>
            </a:r>
            <a:endParaRPr dirty="0"/>
          </a:p>
          <a:p>
            <a:pPr marL="0" lvl="0" indent="0" algn="ctr" rtl="0">
              <a:lnSpc>
                <a:spcPct val="90000"/>
              </a:lnSpc>
              <a:spcBef>
                <a:spcPts val="1000"/>
              </a:spcBef>
              <a:spcAft>
                <a:spcPts val="0"/>
              </a:spcAft>
              <a:buClr>
                <a:schemeClr val="dk1"/>
              </a:buClr>
              <a:buSzPts val="2400"/>
              <a:buNone/>
            </a:pPr>
            <a:r>
              <a:rPr lang="en-US" dirty="0"/>
              <a:t>7.4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89C9-879A-6C1C-2036-2750047C5EFB}"/>
              </a:ext>
            </a:extLst>
          </p:cNvPr>
          <p:cNvSpPr>
            <a:spLocks noGrp="1"/>
          </p:cNvSpPr>
          <p:nvPr>
            <p:ph type="title"/>
          </p:nvPr>
        </p:nvSpPr>
        <p:spPr/>
        <p:txBody>
          <a:bodyPr/>
          <a:lstStyle/>
          <a:p>
            <a:pPr algn="ctr"/>
            <a:r>
              <a:rPr lang="en-US" dirty="0"/>
              <a:t>What Is a Code of Ethics?</a:t>
            </a:r>
          </a:p>
        </p:txBody>
      </p:sp>
      <p:sp>
        <p:nvSpPr>
          <p:cNvPr id="3" name="Content Placeholder 2">
            <a:extLst>
              <a:ext uri="{FF2B5EF4-FFF2-40B4-BE49-F238E27FC236}">
                <a16:creationId xmlns:a16="http://schemas.microsoft.com/office/drawing/2014/main" id="{7DCD39EB-D7CD-7C5A-0E38-B2463A3E1A5A}"/>
              </a:ext>
            </a:extLst>
          </p:cNvPr>
          <p:cNvSpPr>
            <a:spLocks noGrp="1"/>
          </p:cNvSpPr>
          <p:nvPr>
            <p:ph idx="1"/>
          </p:nvPr>
        </p:nvSpPr>
        <p:spPr>
          <a:xfrm>
            <a:off x="628650" y="1548384"/>
            <a:ext cx="7886700" cy="4628579"/>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written document that states what acceptable and unacceptable behaviors are for all professionals in that discipline.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Professionals in that discipline are expected to follow the code of ethics.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Factors influencing content in the code of ethics: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Societal factors,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Policy-related factors,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Profession specific factors, and </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Organizational factors.</a:t>
            </a:r>
            <a:endParaRPr lang="en-US" dirty="0"/>
          </a:p>
        </p:txBody>
      </p:sp>
    </p:spTree>
    <p:extLst>
      <p:ext uri="{BB962C8B-B14F-4D97-AF65-F5344CB8AC3E}">
        <p14:creationId xmlns:p14="http://schemas.microsoft.com/office/powerpoint/2010/main" val="15311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0" y="365126"/>
            <a:ext cx="9144000" cy="1325563"/>
          </a:xfrm>
          <a:prstGeom prst="rect">
            <a:avLst/>
          </a:prstGeom>
          <a:noFill/>
          <a:ln>
            <a:noFill/>
          </a:ln>
        </p:spPr>
        <p:txBody>
          <a:bodyPr spcFirstLastPara="1" wrap="square" lIns="91425" tIns="45700" rIns="91425" bIns="45700" anchor="ctr" anchorCtr="0">
            <a:normAutofit/>
          </a:bodyPr>
          <a:lstStyle/>
          <a:p>
            <a:pPr lvl="0" algn="ctr">
              <a:buClr>
                <a:schemeClr val="dk1"/>
              </a:buClr>
              <a:buSzPts val="3600"/>
            </a:pPr>
            <a:r>
              <a:rPr lang="en-US" sz="3600" kern="1200" dirty="0"/>
              <a:t>Why Do We Need a Code of Ethics? </a:t>
            </a:r>
            <a:endParaRPr dirty="0">
              <a:solidFill>
                <a:srgbClr val="002060"/>
              </a:solidFill>
            </a:endParaRPr>
          </a:p>
        </p:txBody>
      </p:sp>
      <p:sp>
        <p:nvSpPr>
          <p:cNvPr id="133" name="Google Shape;133;p13"/>
          <p:cNvSpPr txBox="1">
            <a:spLocks noGrp="1"/>
          </p:cNvSpPr>
          <p:nvPr>
            <p:ph idx="1"/>
          </p:nvPr>
        </p:nvSpPr>
        <p:spPr>
          <a:xfrm>
            <a:off x="628650" y="1433384"/>
            <a:ext cx="7886700" cy="4743579"/>
          </a:xfrm>
          <a:prstGeom prst="rect">
            <a:avLst/>
          </a:prstGeom>
          <a:noFill/>
          <a:ln>
            <a:noFill/>
          </a:ln>
        </p:spPr>
        <p:txBody>
          <a:bodyPr spcFirstLastPara="1" wrap="square" lIns="91425" tIns="45700" rIns="91425" bIns="45700" anchor="t" anchorCtr="0">
            <a:normAutofit/>
          </a:bodyPr>
          <a:lstStyle/>
          <a:p>
            <a:pPr>
              <a:lnSpc>
                <a:spcPct val="100000"/>
              </a:lnSpc>
              <a:spcBef>
                <a:spcPts val="0"/>
              </a:spcBef>
              <a:spcAft>
                <a:spcPts val="1200"/>
              </a:spcAft>
              <a:buClr>
                <a:schemeClr val="dk1"/>
              </a:buClr>
              <a:buSzPts val="2800"/>
            </a:pPr>
            <a:r>
              <a:rPr lang="en-US" sz="3000" dirty="0"/>
              <a:t>To ensure that early childhood services are provided in the best interest of children and families,</a:t>
            </a:r>
          </a:p>
          <a:p>
            <a:pPr>
              <a:lnSpc>
                <a:spcPct val="100000"/>
              </a:lnSpc>
              <a:spcBef>
                <a:spcPts val="0"/>
              </a:spcBef>
              <a:spcAft>
                <a:spcPts val="1200"/>
              </a:spcAft>
              <a:buClr>
                <a:schemeClr val="dk1"/>
              </a:buClr>
              <a:buSzPts val="2800"/>
            </a:pPr>
            <a:r>
              <a:rPr lang="en-US" sz="3000" dirty="0"/>
              <a:t>To link the organization’s mission, values, and principles with standards of professional conduct, and </a:t>
            </a:r>
          </a:p>
          <a:p>
            <a:pPr>
              <a:lnSpc>
                <a:spcPct val="100000"/>
              </a:lnSpc>
              <a:spcBef>
                <a:spcPts val="0"/>
              </a:spcBef>
              <a:spcAft>
                <a:spcPts val="1200"/>
              </a:spcAft>
              <a:buClr>
                <a:schemeClr val="dk1"/>
              </a:buClr>
              <a:buSzPts val="2800"/>
            </a:pPr>
            <a:r>
              <a:rPr lang="en-US" sz="3000" dirty="0"/>
              <a:t>To serve as a guide for professional moral behavior in responding to ethical issues. </a:t>
            </a:r>
          </a:p>
          <a:p>
            <a:pPr marL="228600" lvl="0" indent="-228600" algn="l" rtl="0">
              <a:lnSpc>
                <a:spcPct val="150000"/>
              </a:lnSpc>
              <a:spcBef>
                <a:spcPts val="0"/>
              </a:spcBef>
              <a:spcAft>
                <a:spcPts val="0"/>
              </a:spcAft>
              <a:buClr>
                <a:schemeClr val="dk1"/>
              </a:buClr>
              <a:buSzPts val="2800"/>
              <a:buChar char="•"/>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DE1EF1-2CCC-86C4-D31E-385EAFCCE2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31610" y="3276587"/>
            <a:ext cx="5480779" cy="304826"/>
          </a:xfrm>
          <a:prstGeom prst="rect">
            <a:avLst/>
          </a:prstGeom>
        </p:spPr>
      </p:pic>
      <p:sp>
        <p:nvSpPr>
          <p:cNvPr id="10" name="Title 1">
            <a:extLst>
              <a:ext uri="{FF2B5EF4-FFF2-40B4-BE49-F238E27FC236}">
                <a16:creationId xmlns:a16="http://schemas.microsoft.com/office/drawing/2014/main" id="{CBF2BDE1-552E-2A68-6468-A50E636528FC}"/>
              </a:ext>
            </a:extLst>
          </p:cNvPr>
          <p:cNvSpPr>
            <a:spLocks noGrp="1"/>
          </p:cNvSpPr>
          <p:nvPr>
            <p:ph type="title"/>
          </p:nvPr>
        </p:nvSpPr>
        <p:spPr>
          <a:xfrm>
            <a:off x="400050" y="2023872"/>
            <a:ext cx="4023360" cy="3828288"/>
          </a:xfrm>
        </p:spPr>
        <p:txBody>
          <a:bodyPr>
            <a:normAutofit/>
          </a:bodyPr>
          <a:lstStyle/>
          <a:p>
            <a:r>
              <a:rPr lang="en-US" dirty="0">
                <a:hlinkClick r:id="rId4"/>
              </a:rPr>
              <a:t>DEC Position Statement on Ethical Practice (2022)</a:t>
            </a:r>
            <a:endParaRPr lang="en-US" dirty="0"/>
          </a:p>
        </p:txBody>
      </p:sp>
      <p:pic>
        <p:nvPicPr>
          <p:cNvPr id="5" name="Picture Placeholder 4">
            <a:extLst>
              <a:ext uri="{FF2B5EF4-FFF2-40B4-BE49-F238E27FC236}">
                <a16:creationId xmlns:a16="http://schemas.microsoft.com/office/drawing/2014/main" id="{DE6A4D48-CD54-648A-16B2-0E80AD8DEA54}"/>
              </a:ext>
              <a:ext uri="{C183D7F6-B498-43B3-948B-1728B52AA6E4}">
                <adec:decorative xmlns:adec="http://schemas.microsoft.com/office/drawing/2017/decorative" val="1"/>
              </a:ext>
            </a:extLst>
          </p:cNvPr>
          <p:cNvPicPr>
            <a:picLocks noGrp="1" noChangeAspect="1"/>
          </p:cNvPicPr>
          <p:nvPr>
            <p:ph idx="1"/>
          </p:nvPr>
        </p:nvPicPr>
        <p:blipFill rotWithShape="1">
          <a:blip r:embed="rId5"/>
          <a:srcRect t="1603" r="1" b="1604"/>
          <a:stretch/>
        </p:blipFill>
        <p:spPr>
          <a:xfrm>
            <a:off x="697231" y="597408"/>
            <a:ext cx="3033521" cy="1426464"/>
          </a:xfrm>
          <a:prstGeom prst="rect">
            <a:avLst/>
          </a:prstGeom>
          <a:noFill/>
        </p:spPr>
      </p:pic>
      <p:pic>
        <p:nvPicPr>
          <p:cNvPr id="9" name="Picture 8">
            <a:extLst>
              <a:ext uri="{FF2B5EF4-FFF2-40B4-BE49-F238E27FC236}">
                <a16:creationId xmlns:a16="http://schemas.microsoft.com/office/drawing/2014/main" id="{D5C5A85A-4213-3D75-EF57-A6C15B16CF6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194048" y="1633728"/>
            <a:ext cx="4376929" cy="3486912"/>
          </a:xfrm>
          <a:prstGeom prst="rect">
            <a:avLst/>
          </a:prstGeom>
        </p:spPr>
      </p:pic>
    </p:spTree>
    <p:extLst>
      <p:ext uri="{BB962C8B-B14F-4D97-AF65-F5344CB8AC3E}">
        <p14:creationId xmlns:p14="http://schemas.microsoft.com/office/powerpoint/2010/main" val="87595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5249A-D29F-D3BE-208C-4C3BDC14B1B2}"/>
              </a:ext>
            </a:extLst>
          </p:cNvPr>
          <p:cNvSpPr>
            <a:spLocks noGrp="1"/>
          </p:cNvSpPr>
          <p:nvPr>
            <p:ph type="title"/>
          </p:nvPr>
        </p:nvSpPr>
        <p:spPr/>
        <p:txBody>
          <a:bodyPr/>
          <a:lstStyle/>
          <a:p>
            <a:pPr algn="ctr"/>
            <a:r>
              <a:rPr lang="en-US" dirty="0"/>
              <a:t>Core Principles for Ethical Practices</a:t>
            </a:r>
          </a:p>
        </p:txBody>
      </p:sp>
      <p:sp>
        <p:nvSpPr>
          <p:cNvPr id="3" name="Content Placeholder 2">
            <a:extLst>
              <a:ext uri="{FF2B5EF4-FFF2-40B4-BE49-F238E27FC236}">
                <a16:creationId xmlns:a16="http://schemas.microsoft.com/office/drawing/2014/main" id="{126F9D7A-A748-D4E8-E963-95410F842E58}"/>
              </a:ext>
            </a:extLst>
          </p:cNvPr>
          <p:cNvSpPr>
            <a:spLocks noGrp="1"/>
          </p:cNvSpPr>
          <p:nvPr>
            <p:ph idx="1"/>
          </p:nvPr>
        </p:nvSpPr>
        <p:spPr/>
        <p:txBody>
          <a:bodyPr>
            <a:normAutofit/>
          </a:bodyPr>
          <a:lstStyle/>
          <a:p>
            <a:r>
              <a:rPr lang="en-US" sz="3200" dirty="0"/>
              <a:t>Advancing equity and inclusion</a:t>
            </a:r>
          </a:p>
          <a:p>
            <a:r>
              <a:rPr lang="en-US" sz="3200" dirty="0"/>
              <a:t>Using best available evidence to make decisions</a:t>
            </a:r>
          </a:p>
          <a:p>
            <a:r>
              <a:rPr lang="en-US" sz="3200" dirty="0"/>
              <a:t>Collaborating with families and other professionals</a:t>
            </a:r>
          </a:p>
          <a:p>
            <a:r>
              <a:rPr lang="en-US" sz="3200" dirty="0"/>
              <a:t>Following relevant policies</a:t>
            </a:r>
          </a:p>
          <a:p>
            <a:r>
              <a:rPr lang="en-US" sz="3200" dirty="0"/>
              <a:t>Engaging in ongoing learning and reflection</a:t>
            </a:r>
          </a:p>
        </p:txBody>
      </p:sp>
    </p:spTree>
    <p:extLst>
      <p:ext uri="{BB962C8B-B14F-4D97-AF65-F5344CB8AC3E}">
        <p14:creationId xmlns:p14="http://schemas.microsoft.com/office/powerpoint/2010/main" val="2790622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5285-603F-D3C2-ED1C-A4C4C11B2529}"/>
              </a:ext>
            </a:extLst>
          </p:cNvPr>
          <p:cNvSpPr>
            <a:spLocks noGrp="1"/>
          </p:cNvSpPr>
          <p:nvPr>
            <p:ph type="title"/>
          </p:nvPr>
        </p:nvSpPr>
        <p:spPr/>
        <p:txBody>
          <a:bodyPr>
            <a:normAutofit fontScale="90000"/>
          </a:bodyPr>
          <a:lstStyle/>
          <a:p>
            <a:r>
              <a:rPr lang="en-US" dirty="0"/>
              <a:t>DEC’s Position Statement on Ethical Practices Guides the Work of: </a:t>
            </a:r>
          </a:p>
        </p:txBody>
      </p:sp>
      <p:sp>
        <p:nvSpPr>
          <p:cNvPr id="3" name="Content Placeholder 2">
            <a:extLst>
              <a:ext uri="{FF2B5EF4-FFF2-40B4-BE49-F238E27FC236}">
                <a16:creationId xmlns:a16="http://schemas.microsoft.com/office/drawing/2014/main" id="{57E797A4-2A5F-009D-16B6-8C549655EE41}"/>
              </a:ext>
            </a:extLst>
          </p:cNvPr>
          <p:cNvSpPr>
            <a:spLocks noGrp="1"/>
          </p:cNvSpPr>
          <p:nvPr>
            <p:ph idx="1"/>
          </p:nvPr>
        </p:nvSpPr>
        <p:spPr/>
        <p:txBody>
          <a:bodyPr>
            <a:normAutofit/>
          </a:bodyPr>
          <a:lstStyle/>
          <a:p>
            <a:r>
              <a:rPr lang="en-US" sz="3200" dirty="0"/>
              <a:t>Practitioners</a:t>
            </a:r>
          </a:p>
          <a:p>
            <a:r>
              <a:rPr lang="en-US" sz="3200" dirty="0"/>
              <a:t>Preservice Personnel Preparation Providers</a:t>
            </a:r>
          </a:p>
          <a:p>
            <a:r>
              <a:rPr lang="en-US" sz="3200" dirty="0"/>
              <a:t>In-service Professional Development Providers</a:t>
            </a:r>
          </a:p>
          <a:p>
            <a:r>
              <a:rPr lang="en-US" sz="3200" dirty="0"/>
              <a:t>Researchers</a:t>
            </a:r>
          </a:p>
        </p:txBody>
      </p:sp>
    </p:spTree>
    <p:extLst>
      <p:ext uri="{BB962C8B-B14F-4D97-AF65-F5344CB8AC3E}">
        <p14:creationId xmlns:p14="http://schemas.microsoft.com/office/powerpoint/2010/main" val="312650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D7C4-3E85-41DD-A26D-0F82B983C77A}"/>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Core Principles for Ethical Practices: A Closer Look</a:t>
            </a:r>
            <a:endParaRPr lang="en-US" dirty="0"/>
          </a:p>
        </p:txBody>
      </p:sp>
      <p:sp>
        <p:nvSpPr>
          <p:cNvPr id="3" name="Content Placeholder 2">
            <a:extLst>
              <a:ext uri="{FF2B5EF4-FFF2-40B4-BE49-F238E27FC236}">
                <a16:creationId xmlns:a16="http://schemas.microsoft.com/office/drawing/2014/main" id="{015CC39E-CE37-3460-B2D8-42750C273F58}"/>
              </a:ext>
            </a:extLst>
          </p:cNvPr>
          <p:cNvSpPr>
            <a:spLocks noGrp="1"/>
          </p:cNvSpPr>
          <p:nvPr>
            <p:ph idx="1"/>
          </p:nvPr>
        </p:nvSpPr>
        <p:spPr/>
        <p:txBody>
          <a:bodyPr/>
          <a:lstStyle/>
          <a:p>
            <a:pPr marL="0" indent="0">
              <a:buNone/>
            </a:pPr>
            <a:r>
              <a:rPr lang="en-US" dirty="0"/>
              <a:t>For one of the 5 core principles, make a list of 2-3 things specific to your current role that you want “to do” and “to be” specific to the core principle. Refer to pages 2-13 of the position statement.</a:t>
            </a:r>
          </a:p>
          <a:p>
            <a:pPr marL="0" indent="0">
              <a:buNone/>
            </a:pPr>
            <a:endParaRPr lang="en-US" dirty="0"/>
          </a:p>
          <a:p>
            <a:pPr marL="0" indent="0">
              <a:buNone/>
            </a:pPr>
            <a:r>
              <a:rPr lang="en-US" dirty="0"/>
              <a:t> 		To Do…		To Be…	 </a:t>
            </a:r>
          </a:p>
        </p:txBody>
      </p:sp>
    </p:spTree>
    <p:extLst>
      <p:ext uri="{BB962C8B-B14F-4D97-AF65-F5344CB8AC3E}">
        <p14:creationId xmlns:p14="http://schemas.microsoft.com/office/powerpoint/2010/main" val="945640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0333C-109F-9C01-4522-84A6349A1F4E}"/>
              </a:ext>
            </a:extLst>
          </p:cNvPr>
          <p:cNvSpPr txBox="1">
            <a:spLocks noGrp="1"/>
          </p:cNvSpPr>
          <p:nvPr>
            <p:ph type="title" idx="4294967295"/>
          </p:nvPr>
        </p:nvSpPr>
        <p:spPr>
          <a:xfrm>
            <a:off x="628650" y="365126"/>
            <a:ext cx="78867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
                <a:srgbClr val="000000"/>
              </a:buClr>
              <a:buSzTx/>
              <a:buFont typeface="Arial"/>
              <a:buNone/>
              <a:tabLst/>
              <a:defRPr/>
            </a:pPr>
            <a:r>
              <a:rPr kumimoji="0" lang="en-US" sz="4100" b="1" i="0" u="none" strike="noStrike" kern="1200" cap="none" spc="0" normalizeH="0" baseline="0" noProof="0" dirty="0">
                <a:ln>
                  <a:noFill/>
                </a:ln>
                <a:solidFill>
                  <a:srgbClr val="121F88"/>
                </a:solidFill>
                <a:effectLst/>
                <a:uLnTx/>
                <a:uFillTx/>
                <a:latin typeface="+mn-lt"/>
                <a:ea typeface="+mj-ea"/>
                <a:cs typeface="+mj-cs"/>
                <a:sym typeface="Arial"/>
                <a:hlinkClick r:id="rId3"/>
              </a:rPr>
              <a:t>NAEYC Code of Ethical Conduct and Statement of Commitment (2011) </a:t>
            </a:r>
            <a:endParaRPr kumimoji="0" lang="en-US" sz="4100" b="1" i="0" u="none" strike="noStrike" kern="1200" cap="none" spc="0" normalizeH="0" baseline="0" noProof="0" dirty="0">
              <a:ln>
                <a:noFill/>
              </a:ln>
              <a:solidFill>
                <a:srgbClr val="121F88"/>
              </a:solidFill>
              <a:effectLst/>
              <a:uLnTx/>
              <a:uFillTx/>
              <a:latin typeface="+mn-lt"/>
              <a:ea typeface="+mj-ea"/>
              <a:cs typeface="+mj-cs"/>
              <a:sym typeface="Arial"/>
            </a:endParaRPr>
          </a:p>
        </p:txBody>
      </p:sp>
      <p:pic>
        <p:nvPicPr>
          <p:cNvPr id="4" name="Picture 3">
            <a:extLst>
              <a:ext uri="{FF2B5EF4-FFF2-40B4-BE49-F238E27FC236}">
                <a16:creationId xmlns:a16="http://schemas.microsoft.com/office/drawing/2014/main" id="{788D63EC-35D5-14E2-60B5-C8D4EDDFEC67}"/>
              </a:ext>
              <a:ext uri="{C183D7F6-B498-43B3-948B-1728B52AA6E4}">
                <adec:decorative xmlns:adec="http://schemas.microsoft.com/office/drawing/2017/decorative" val="1"/>
              </a:ext>
            </a:extLst>
          </p:cNvPr>
          <p:cNvPicPr>
            <a:picLocks noChangeAspect="1"/>
          </p:cNvPicPr>
          <p:nvPr/>
        </p:nvPicPr>
        <p:blipFill rotWithShape="1">
          <a:blip r:embed="rId4"/>
          <a:srcRect l="947" r="8430" b="1"/>
          <a:stretch/>
        </p:blipFill>
        <p:spPr>
          <a:xfrm>
            <a:off x="791308" y="1825625"/>
            <a:ext cx="7561384" cy="3871790"/>
          </a:xfrm>
          <a:prstGeom prst="rect">
            <a:avLst/>
          </a:prstGeom>
          <a:noFill/>
        </p:spPr>
      </p:pic>
    </p:spTree>
    <p:extLst>
      <p:ext uri="{BB962C8B-B14F-4D97-AF65-F5344CB8AC3E}">
        <p14:creationId xmlns:p14="http://schemas.microsoft.com/office/powerpoint/2010/main" val="4138223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a:buClr>
                <a:schemeClr val="dk1"/>
              </a:buClr>
              <a:buSzPts val="3600"/>
            </a:pPr>
            <a:r>
              <a:rPr lang="en-US" sz="3600" kern="1200" dirty="0"/>
              <a:t>NAEYC Code of Ethical Conduct and Statement of Commitment (2011) Includes:</a:t>
            </a:r>
            <a:endParaRPr dirty="0">
              <a:solidFill>
                <a:srgbClr val="002060"/>
              </a:solidFill>
            </a:endParaRPr>
          </a:p>
        </p:txBody>
      </p:sp>
      <p:sp>
        <p:nvSpPr>
          <p:cNvPr id="164" name="Google Shape;164;p18"/>
          <p:cNvSpPr txBox="1">
            <a:spLocks noGrp="1"/>
          </p:cNvSpPr>
          <p:nvPr>
            <p:ph idx="1"/>
          </p:nvPr>
        </p:nvSpPr>
        <p:spPr>
          <a:xfrm>
            <a:off x="628650" y="1556950"/>
            <a:ext cx="7886700" cy="437785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1000"/>
              </a:spcBef>
              <a:spcAft>
                <a:spcPts val="1200"/>
              </a:spcAft>
              <a:buClr>
                <a:schemeClr val="dk1"/>
              </a:buClr>
              <a:buSzPct val="100000"/>
              <a:buChar char="•"/>
            </a:pPr>
            <a:r>
              <a:rPr lang="en-US" sz="3200" b="1" dirty="0"/>
              <a:t>Core Values</a:t>
            </a:r>
            <a:r>
              <a:rPr lang="en-US" sz="3200" dirty="0"/>
              <a:t>: Standards of ethical behavior grounded in the history of the field </a:t>
            </a:r>
          </a:p>
          <a:p>
            <a:pPr marL="228600" lvl="0" indent="-228600" algn="l" rtl="0">
              <a:lnSpc>
                <a:spcPct val="100000"/>
              </a:lnSpc>
              <a:spcBef>
                <a:spcPts val="1000"/>
              </a:spcBef>
              <a:spcAft>
                <a:spcPts val="1200"/>
              </a:spcAft>
              <a:buClr>
                <a:schemeClr val="dk1"/>
              </a:buClr>
              <a:buSzPct val="100000"/>
              <a:buChar char="•"/>
            </a:pPr>
            <a:r>
              <a:rPr lang="en-US" sz="3200" b="1" dirty="0"/>
              <a:t>Ideals</a:t>
            </a:r>
            <a:r>
              <a:rPr lang="en-US" sz="3200" dirty="0"/>
              <a:t>: Aspirations of practitioners</a:t>
            </a:r>
            <a:endParaRPr sz="3200" dirty="0"/>
          </a:p>
          <a:p>
            <a:pPr marL="228600" lvl="0" indent="-228600" algn="l" rtl="0">
              <a:lnSpc>
                <a:spcPct val="100000"/>
              </a:lnSpc>
              <a:spcBef>
                <a:spcPts val="1000"/>
              </a:spcBef>
              <a:spcAft>
                <a:spcPts val="1200"/>
              </a:spcAft>
              <a:buClr>
                <a:schemeClr val="dk1"/>
              </a:buClr>
              <a:buSzPct val="100000"/>
              <a:buChar char="•"/>
            </a:pPr>
            <a:r>
              <a:rPr lang="en-US" sz="3200" b="1" dirty="0"/>
              <a:t>Principles</a:t>
            </a:r>
            <a:r>
              <a:rPr lang="en-US" sz="3200" dirty="0"/>
              <a:t>: Guide conduct and assist practitioners in resolving ethical dilemmas</a:t>
            </a:r>
            <a:endParaRPr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11C5-2775-3CC4-462B-32C048B31801}"/>
              </a:ext>
            </a:extLst>
          </p:cNvPr>
          <p:cNvSpPr>
            <a:spLocks noGrp="1"/>
          </p:cNvSpPr>
          <p:nvPr>
            <p:ph type="title"/>
          </p:nvPr>
        </p:nvSpPr>
        <p:spPr/>
        <p:txBody>
          <a:bodyPr>
            <a:normAutofit/>
          </a:bodyPr>
          <a:lstStyle/>
          <a:p>
            <a:pPr algn="ctr"/>
            <a:r>
              <a:rPr lang="en-US" sz="3600" dirty="0">
                <a:hlinkClick r:id="rId3"/>
              </a:rPr>
              <a:t>NAEYC Code of Ethical Conduct</a:t>
            </a:r>
            <a:r>
              <a:rPr lang="en-US" sz="3600" dirty="0"/>
              <a:t>: </a:t>
            </a:r>
            <a:br>
              <a:rPr lang="en-US" sz="3600" dirty="0"/>
            </a:br>
            <a:r>
              <a:rPr lang="en-US" sz="3600" dirty="0"/>
              <a:t>A Closer Look</a:t>
            </a:r>
          </a:p>
        </p:txBody>
      </p:sp>
      <p:sp>
        <p:nvSpPr>
          <p:cNvPr id="3" name="Content Placeholder 2">
            <a:extLst>
              <a:ext uri="{FF2B5EF4-FFF2-40B4-BE49-F238E27FC236}">
                <a16:creationId xmlns:a16="http://schemas.microsoft.com/office/drawing/2014/main" id="{C26EE07C-C333-D2BA-9599-4F09E1DFD95E}"/>
              </a:ext>
            </a:extLst>
          </p:cNvPr>
          <p:cNvSpPr>
            <a:spLocks noGrp="1"/>
          </p:cNvSpPr>
          <p:nvPr>
            <p:ph idx="1"/>
          </p:nvPr>
        </p:nvSpPr>
        <p:spPr/>
        <p:txBody>
          <a:bodyPr/>
          <a:lstStyle/>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 your small group, review the assigned area in the NAEYC Code of Ethical Conduct.</a:t>
            </a: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that area, identify 2-3 core values and ideals and principles that seem most relevant today for your current role. Provide a rationale.</a:t>
            </a: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Report out to the whole group.</a:t>
            </a:r>
            <a:endParaRPr lang="en-US" dirty="0"/>
          </a:p>
        </p:txBody>
      </p:sp>
    </p:spTree>
    <p:extLst>
      <p:ext uri="{BB962C8B-B14F-4D97-AF65-F5344CB8AC3E}">
        <p14:creationId xmlns:p14="http://schemas.microsoft.com/office/powerpoint/2010/main" val="83406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E64F4-9E7D-BD10-9E3D-4FD6FF289BFA}"/>
              </a:ext>
            </a:extLst>
          </p:cNvPr>
          <p:cNvSpPr>
            <a:spLocks noGrp="1"/>
          </p:cNvSpPr>
          <p:nvPr>
            <p:ph type="title"/>
          </p:nvPr>
        </p:nvSpPr>
        <p:spPr>
          <a:xfrm>
            <a:off x="628650" y="365126"/>
            <a:ext cx="7886700" cy="1325563"/>
          </a:xfrm>
        </p:spPr>
        <p:txBody>
          <a:bodyPr anchor="ctr">
            <a:normAutofit/>
          </a:bodyPr>
          <a:lstStyle/>
          <a:p>
            <a:pPr algn="ctr"/>
            <a:r>
              <a:rPr lang="en-US" dirty="0">
                <a:latin typeface="+mn-lt"/>
              </a:rPr>
              <a:t>Ethical Dilemmas</a:t>
            </a:r>
          </a:p>
        </p:txBody>
      </p:sp>
      <p:sp>
        <p:nvSpPr>
          <p:cNvPr id="14" name="Content Placeholder 2">
            <a:extLst>
              <a:ext uri="{FF2B5EF4-FFF2-40B4-BE49-F238E27FC236}">
                <a16:creationId xmlns:a16="http://schemas.microsoft.com/office/drawing/2014/main" id="{E96AA3AD-EBB4-7D17-CC30-1C5C24D024F9}"/>
              </a:ext>
            </a:extLst>
          </p:cNvPr>
          <p:cNvSpPr>
            <a:spLocks noGrp="1"/>
          </p:cNvSpPr>
          <p:nvPr>
            <p:ph sz="half" idx="1"/>
          </p:nvPr>
        </p:nvSpPr>
        <p:spPr>
          <a:xfrm>
            <a:off x="628650" y="2150076"/>
            <a:ext cx="3886200" cy="3682314"/>
          </a:xfrm>
        </p:spPr>
        <p:txBody>
          <a:bodyPr>
            <a:normAutofit/>
          </a:bodyPr>
          <a:lstStyle/>
          <a:p>
            <a:pPr marL="0" indent="0">
              <a:buNone/>
            </a:pPr>
            <a:r>
              <a:rPr lang="en-US" sz="3200" dirty="0"/>
              <a:t>Situations in which one must choose between two possible courses of action and no matter which is chosen, some ethical principle will be compromised. </a:t>
            </a:r>
          </a:p>
        </p:txBody>
      </p:sp>
      <p:pic>
        <p:nvPicPr>
          <p:cNvPr id="4" name="Picture 3" descr="A white figure-like person with a question mark">
            <a:extLst>
              <a:ext uri="{FF2B5EF4-FFF2-40B4-BE49-F238E27FC236}">
                <a16:creationId xmlns:a16="http://schemas.microsoft.com/office/drawing/2014/main" id="{4CC4274E-B75A-7D9C-2DCA-7C9A1E8192A1}"/>
              </a:ext>
            </a:extLst>
          </p:cNvPr>
          <p:cNvPicPr>
            <a:picLocks noChangeAspect="1"/>
          </p:cNvPicPr>
          <p:nvPr/>
        </p:nvPicPr>
        <p:blipFill>
          <a:blip r:embed="rId3"/>
          <a:stretch>
            <a:fillRect/>
          </a:stretch>
        </p:blipFill>
        <p:spPr>
          <a:xfrm>
            <a:off x="4629150" y="2058194"/>
            <a:ext cx="3886200" cy="3886200"/>
          </a:xfrm>
          <a:prstGeom prst="rect">
            <a:avLst/>
          </a:prstGeom>
          <a:noFill/>
        </p:spPr>
      </p:pic>
    </p:spTree>
    <p:extLst>
      <p:ext uri="{BB962C8B-B14F-4D97-AF65-F5344CB8AC3E}">
        <p14:creationId xmlns:p14="http://schemas.microsoft.com/office/powerpoint/2010/main" val="424252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Clr>
                <a:schemeClr val="dk1"/>
              </a:buClr>
              <a:buSzPts val="3600"/>
            </a:pPr>
            <a:r>
              <a:rPr lang="en-US" sz="3600" kern="1200" dirty="0"/>
              <a:t>Standard 7 </a:t>
            </a:r>
            <a:endParaRPr sz="3600" dirty="0">
              <a:solidFill>
                <a:srgbClr val="002060"/>
              </a:solidFill>
            </a:endParaRPr>
          </a:p>
        </p:txBody>
      </p:sp>
      <p:sp>
        <p:nvSpPr>
          <p:cNvPr id="59" name="Google Shape;59;p2"/>
          <p:cNvSpPr txBox="1">
            <a:spLocks noGrp="1"/>
          </p:cNvSpPr>
          <p:nvPr>
            <p:ph idx="1"/>
          </p:nvPr>
        </p:nvSpPr>
        <p:spPr>
          <a:xfrm>
            <a:off x="628650" y="1526687"/>
            <a:ext cx="78867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chemeClr val="dk1"/>
              </a:buClr>
              <a:buSzPts val="2800"/>
              <a:buNone/>
            </a:pPr>
            <a:r>
              <a:rPr lang="en-US" dirty="0"/>
              <a:t>Candidates identify and engage with the profession of early intervention and early childhood special education (EI/ECSE) by exhibiting skills in reflective practice, advocacy, and leadership while adhering to ethical and legal guidelines. Evidence-based and recommended practices are promoted and used by candidates.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9E1D-67E1-0008-EFED-4258374423F7}"/>
              </a:ext>
            </a:extLst>
          </p:cNvPr>
          <p:cNvSpPr>
            <a:spLocks noGrp="1"/>
          </p:cNvSpPr>
          <p:nvPr>
            <p:ph type="title"/>
          </p:nvPr>
        </p:nvSpPr>
        <p:spPr>
          <a:xfrm>
            <a:off x="628650" y="158497"/>
            <a:ext cx="7886700" cy="1463040"/>
          </a:xfrm>
        </p:spPr>
        <p:txBody>
          <a:bodyPr/>
          <a:lstStyle/>
          <a:p>
            <a:pPr algn="ctr"/>
            <a:r>
              <a:rPr lang="en-US" dirty="0">
                <a:hlinkClick r:id="rId3"/>
              </a:rPr>
              <a:t>Ethical Finesse: A Strategy to Resolve Ethical Dilemmas</a:t>
            </a:r>
            <a:endParaRPr lang="en-US" dirty="0"/>
          </a:p>
        </p:txBody>
      </p:sp>
      <p:sp>
        <p:nvSpPr>
          <p:cNvPr id="3" name="Content Placeholder 2">
            <a:extLst>
              <a:ext uri="{FF2B5EF4-FFF2-40B4-BE49-F238E27FC236}">
                <a16:creationId xmlns:a16="http://schemas.microsoft.com/office/drawing/2014/main" id="{3C4B8C87-4E80-D769-176A-A756EFF7A4CE}"/>
              </a:ext>
            </a:extLst>
          </p:cNvPr>
          <p:cNvSpPr>
            <a:spLocks noGrp="1"/>
          </p:cNvSpPr>
          <p:nvPr>
            <p:ph idx="1"/>
          </p:nvPr>
        </p:nvSpPr>
        <p:spPr>
          <a:xfrm>
            <a:off x="628650" y="1621537"/>
            <a:ext cx="7886700" cy="4555426"/>
          </a:xfrm>
        </p:spPr>
        <p:txBody>
          <a:bodyPr>
            <a:normAutofit/>
          </a:bodyPr>
          <a:lstStyle/>
          <a:p>
            <a:pPr marL="0" indent="0">
              <a:buNone/>
            </a:pPr>
            <a:r>
              <a:rPr lang="en-US" dirty="0"/>
              <a:t>Part 1 – Identify the nature of the problem.</a:t>
            </a:r>
          </a:p>
          <a:p>
            <a:pPr marL="971550" lvl="1" indent="-514350">
              <a:buAutoNum type="arabicPeriod"/>
            </a:pPr>
            <a:r>
              <a:rPr lang="en-US" dirty="0"/>
              <a:t>Is it an ethical issue (i.e.,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ethical responsibility clearly mandated by the code)</a:t>
            </a:r>
            <a:r>
              <a:rPr lang="en-US" dirty="0"/>
              <a:t>?</a:t>
            </a:r>
          </a:p>
          <a:p>
            <a:pPr marL="971550" lvl="1" indent="-514350">
              <a:buAutoNum type="arabicPeriod"/>
            </a:pPr>
            <a:r>
              <a:rPr lang="en-US" dirty="0"/>
              <a:t>Is it an ethical dilemma?</a:t>
            </a:r>
          </a:p>
          <a:p>
            <a:pPr marL="0" indent="0">
              <a:buNone/>
            </a:pPr>
            <a:r>
              <a:rPr lang="en-US" dirty="0"/>
              <a:t>Part 2 – Analyze the ethical dilemma.</a:t>
            </a:r>
          </a:p>
          <a:p>
            <a:pPr marL="971550" lvl="1" indent="-514350">
              <a:buAutoNum type="arabicPeriod"/>
            </a:pPr>
            <a:r>
              <a:rPr lang="en-US" dirty="0"/>
              <a:t>Identify conflicting responsibilities of persons involved.</a:t>
            </a:r>
          </a:p>
          <a:p>
            <a:pPr marL="971550" lvl="1" indent="-514350">
              <a:buAutoNum type="arabicPeriod"/>
            </a:pPr>
            <a:r>
              <a:rPr lang="en-US" dirty="0"/>
              <a:t>Brainstorm possible resolutions.</a:t>
            </a:r>
          </a:p>
          <a:p>
            <a:pPr marL="971550" lvl="1" indent="-514350">
              <a:buAutoNum type="arabicPeriod"/>
            </a:pPr>
            <a:r>
              <a:rPr lang="en-US" dirty="0"/>
              <a:t>Use ethical finesse – find a way to meet all needs.</a:t>
            </a:r>
          </a:p>
          <a:p>
            <a:pPr marL="971550" lvl="1" indent="-514350">
              <a:buAutoNum type="arabicPeriod"/>
            </a:pPr>
            <a:r>
              <a:rPr lang="en-US" dirty="0"/>
              <a:t>Refer to the code of ethics for guidance.</a:t>
            </a:r>
          </a:p>
          <a:p>
            <a:pPr marL="971550" lvl="1" indent="-514350">
              <a:buAutoNum type="arabicPeriod"/>
            </a:pPr>
            <a:r>
              <a:rPr lang="en-US" dirty="0"/>
              <a:t>Determine the most ethically defensible resolution. </a:t>
            </a:r>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883989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6" name="Google Shape;179;p20">
            <a:extLst>
              <a:ext uri="{C183D7F6-B498-43B3-948B-1728B52AA6E4}">
                <adec:decorative xmlns:adec="http://schemas.microsoft.com/office/drawing/2017/decorative" val="0"/>
              </a:ext>
            </a:extLst>
          </p:cNvPr>
          <p:cNvSpPr txBox="1">
            <a:spLocks noGrp="1"/>
          </p:cNvSpPr>
          <p:nvPr>
            <p:ph type="title" idx="4294967295"/>
          </p:nvPr>
        </p:nvSpPr>
        <p:spPr>
          <a:xfrm>
            <a:off x="436728" y="369710"/>
            <a:ext cx="7874758" cy="64629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1200" cap="none" spc="0" normalizeH="0" baseline="0" noProof="0" dirty="0">
                <a:ln>
                  <a:noFill/>
                </a:ln>
                <a:solidFill>
                  <a:srgbClr val="121F88"/>
                </a:solidFill>
                <a:effectLst/>
                <a:uLnTx/>
                <a:uFillTx/>
                <a:latin typeface="Calibri"/>
                <a:ea typeface="+mj-ea"/>
                <a:cs typeface="+mj-cs"/>
                <a:sym typeface="Calibri"/>
              </a:rPr>
              <a:t>Activity: Resolving an Ethical Dilemma</a:t>
            </a:r>
          </a:p>
        </p:txBody>
      </p:sp>
      <p:sp>
        <p:nvSpPr>
          <p:cNvPr id="176" name="Google Shape;176;p20">
            <a:extLst>
              <a:ext uri="{C183D7F6-B498-43B3-948B-1728B52AA6E4}">
                <adec:decorative xmlns:adec="http://schemas.microsoft.com/office/drawing/2017/decorative" val="0"/>
              </a:ext>
            </a:extLst>
          </p:cNvPr>
          <p:cNvSpPr txBox="1">
            <a:spLocks noGrp="1"/>
          </p:cNvSpPr>
          <p:nvPr>
            <p:ph type="body" idx="4294967295"/>
          </p:nvPr>
        </p:nvSpPr>
        <p:spPr>
          <a:xfrm>
            <a:off x="411106" y="1747024"/>
            <a:ext cx="5075294" cy="4143375"/>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dk1"/>
              </a:buClr>
              <a:buSzPts val="2800"/>
              <a:buNone/>
            </a:pPr>
            <a:endParaRPr lang="en-US" dirty="0"/>
          </a:p>
          <a:p>
            <a:pPr marL="228600" lvl="0" indent="-50800" algn="l" rtl="0">
              <a:lnSpc>
                <a:spcPct val="90000"/>
              </a:lnSpc>
              <a:spcBef>
                <a:spcPts val="1000"/>
              </a:spcBef>
              <a:spcAft>
                <a:spcPts val="0"/>
              </a:spcAft>
              <a:buClr>
                <a:schemeClr val="dk1"/>
              </a:buClr>
              <a:buSzPts val="2800"/>
              <a:buNone/>
            </a:pPr>
            <a:r>
              <a:rPr lang="en-US" dirty="0"/>
              <a:t>On the next slide read the “Make Sure My Child Drinks Her Milk” situation then discuss the following: </a:t>
            </a:r>
            <a:endParaRPr dirty="0"/>
          </a:p>
        </p:txBody>
      </p:sp>
      <p:sp>
        <p:nvSpPr>
          <p:cNvPr id="178" name="Google Shape;178;p20">
            <a:extLst>
              <a:ext uri="{C183D7F6-B498-43B3-948B-1728B52AA6E4}">
                <adec:decorative xmlns:adec="http://schemas.microsoft.com/office/drawing/2017/decorative" val="0"/>
              </a:ext>
            </a:extLst>
          </p:cNvPr>
          <p:cNvSpPr txBox="1"/>
          <p:nvPr/>
        </p:nvSpPr>
        <p:spPr>
          <a:xfrm>
            <a:off x="5879940" y="1747024"/>
            <a:ext cx="2847372" cy="4401164"/>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rabicPeriod"/>
            </a:pPr>
            <a:r>
              <a:rPr lang="en-US" sz="2000" b="0" i="0" u="none" strike="noStrike" cap="none" dirty="0">
                <a:solidFill>
                  <a:schemeClr val="dk1"/>
                </a:solidFill>
                <a:latin typeface="Calibri"/>
                <a:ea typeface="Calibri"/>
                <a:cs typeface="Calibri"/>
                <a:sym typeface="Calibri"/>
              </a:rPr>
              <a:t>Identify the Problem</a:t>
            </a:r>
            <a:endParaRPr sz="1600" dirty="0"/>
          </a:p>
          <a:p>
            <a:pPr marL="457200" marR="0" lvl="0" indent="-342900" algn="l" rtl="0">
              <a:spcBef>
                <a:spcPts val="0"/>
              </a:spcBef>
              <a:spcAft>
                <a:spcPts val="0"/>
              </a:spcAft>
              <a:buClr>
                <a:schemeClr val="dk1"/>
              </a:buClr>
              <a:buSzPts val="1800"/>
              <a:buFont typeface="+mj-lt"/>
              <a:buAutoNum type="arabicPeriod"/>
            </a:pPr>
            <a:endParaRPr sz="20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2000" b="0" i="0" u="none" strike="noStrike" cap="none" dirty="0">
                <a:solidFill>
                  <a:schemeClr val="dk1"/>
                </a:solidFill>
                <a:latin typeface="Calibri"/>
                <a:ea typeface="Calibri"/>
                <a:cs typeface="Calibri"/>
                <a:sym typeface="Calibri"/>
              </a:rPr>
              <a:t>Identify the persons involved</a:t>
            </a:r>
            <a:endParaRPr sz="1600" dirty="0"/>
          </a:p>
          <a:p>
            <a:pPr marL="457200" marR="0" lvl="0" indent="-342900" algn="l" rtl="0">
              <a:spcBef>
                <a:spcPts val="0"/>
              </a:spcBef>
              <a:spcAft>
                <a:spcPts val="0"/>
              </a:spcAft>
              <a:buClr>
                <a:schemeClr val="dk1"/>
              </a:buClr>
              <a:buSzPts val="1800"/>
              <a:buFont typeface="+mj-lt"/>
              <a:buAutoNum type="arabicPeriod"/>
            </a:pPr>
            <a:endParaRPr sz="20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2000" b="0" i="0" u="none" strike="noStrike" cap="none" dirty="0">
                <a:solidFill>
                  <a:schemeClr val="dk1"/>
                </a:solidFill>
                <a:latin typeface="Calibri"/>
                <a:ea typeface="Calibri"/>
                <a:cs typeface="Calibri"/>
                <a:sym typeface="Calibri"/>
              </a:rPr>
              <a:t>Brainstorm possible solutions</a:t>
            </a:r>
            <a:endParaRPr sz="1600" dirty="0"/>
          </a:p>
          <a:p>
            <a:pPr marL="457200" marR="0" lvl="0" indent="-342900" algn="l" rtl="0">
              <a:spcBef>
                <a:spcPts val="0"/>
              </a:spcBef>
              <a:spcAft>
                <a:spcPts val="0"/>
              </a:spcAft>
              <a:buClr>
                <a:schemeClr val="dk1"/>
              </a:buClr>
              <a:buSzPts val="1800"/>
              <a:buFont typeface="+mj-lt"/>
              <a:buAutoNum type="arabicPeriod"/>
            </a:pPr>
            <a:endParaRPr sz="20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2000" b="0" i="0" u="none" strike="noStrike" cap="none" dirty="0">
                <a:solidFill>
                  <a:schemeClr val="dk1"/>
                </a:solidFill>
                <a:latin typeface="Calibri"/>
                <a:ea typeface="Calibri"/>
                <a:cs typeface="Calibri"/>
                <a:sym typeface="Calibri"/>
              </a:rPr>
              <a:t>Consider ethical finesse</a:t>
            </a:r>
            <a:endParaRPr sz="1600" dirty="0"/>
          </a:p>
          <a:p>
            <a:pPr marL="457200" marR="0" lvl="0" indent="-342900" algn="l" rtl="0">
              <a:spcBef>
                <a:spcPts val="0"/>
              </a:spcBef>
              <a:spcAft>
                <a:spcPts val="0"/>
              </a:spcAft>
              <a:buClr>
                <a:schemeClr val="dk1"/>
              </a:buClr>
              <a:buSzPts val="1800"/>
              <a:buFont typeface="+mj-lt"/>
              <a:buAutoNum type="arabicPeriod"/>
            </a:pPr>
            <a:endParaRPr sz="20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2000" b="0" i="0" u="none" strike="noStrike" cap="none" dirty="0">
                <a:solidFill>
                  <a:schemeClr val="dk1"/>
                </a:solidFill>
                <a:latin typeface="Calibri"/>
                <a:ea typeface="Calibri"/>
                <a:cs typeface="Calibri"/>
                <a:sym typeface="Calibri"/>
              </a:rPr>
              <a:t>Look for guidance</a:t>
            </a:r>
          </a:p>
          <a:p>
            <a:pPr marL="342900" marR="0" lvl="0" indent="-342900" algn="l" rtl="0">
              <a:spcBef>
                <a:spcPts val="0"/>
              </a:spcBef>
              <a:spcAft>
                <a:spcPts val="0"/>
              </a:spcAft>
              <a:buClr>
                <a:schemeClr val="dk1"/>
              </a:buClr>
              <a:buSzPts val="1800"/>
              <a:buFont typeface="Calibri"/>
              <a:buAutoNum type="arabicPeriod"/>
            </a:pPr>
            <a:endParaRPr lang="en-US" sz="20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2000" dirty="0">
                <a:solidFill>
                  <a:schemeClr val="dk1"/>
                </a:solidFill>
                <a:latin typeface="Calibri"/>
                <a:ea typeface="Calibri"/>
                <a:cs typeface="Calibri"/>
                <a:sym typeface="Calibri"/>
              </a:rPr>
              <a:t>Determine a solution</a:t>
            </a:r>
            <a:endParaRPr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3534770" y="6277970"/>
            <a:ext cx="184731" cy="307777"/>
          </a:xfrm>
          <a:prstGeom prst="rect">
            <a:avLst/>
          </a:prstGeom>
          <a:noFill/>
        </p:spPr>
        <p:txBody>
          <a:bodyPr wrap="none" rtlCol="0">
            <a:spAutoFit/>
          </a:bodyPr>
          <a:lstStyle/>
          <a:p>
            <a:endParaRPr lang="en-US" dirty="0"/>
          </a:p>
        </p:txBody>
      </p:sp>
      <p:sp>
        <p:nvSpPr>
          <p:cNvPr id="11" name="Google Shape;179;p20"/>
          <p:cNvSpPr txBox="1">
            <a:spLocks noGrp="1"/>
          </p:cNvSpPr>
          <p:nvPr>
            <p:ph type="title"/>
          </p:nvPr>
        </p:nvSpPr>
        <p:spPr>
          <a:xfrm>
            <a:off x="264405" y="276427"/>
            <a:ext cx="8531577" cy="1089489"/>
          </a:xfrm>
          <a:prstGeom prst="rect">
            <a:avLst/>
          </a:prstGeom>
          <a:noFill/>
          <a:ln>
            <a:noFill/>
          </a:ln>
        </p:spPr>
        <p:txBody>
          <a:bodyPr spcFirstLastPara="1" wrap="square" lIns="91425" tIns="45700" rIns="91425" bIns="45700" anchor="ctr" anchorCtr="0">
            <a:normAutofit/>
          </a:bodyPr>
          <a:lstStyle/>
          <a:p>
            <a:pPr lvl="0" algn="ctr"/>
            <a:r>
              <a:rPr lang="en-US" sz="3600" b="1" kern="1200" dirty="0">
                <a:solidFill>
                  <a:srgbClr val="121F88"/>
                </a:solidFill>
                <a:latin typeface="Calibri"/>
                <a:ea typeface="+mj-ea"/>
                <a:cs typeface="+mj-cs"/>
                <a:sym typeface="Calibri"/>
              </a:rPr>
              <a:t>Activity: </a:t>
            </a:r>
            <a:br>
              <a:rPr lang="en-US" sz="3600" b="1" kern="1200" dirty="0">
                <a:solidFill>
                  <a:srgbClr val="121F88"/>
                </a:solidFill>
                <a:latin typeface="Calibri"/>
                <a:ea typeface="+mj-ea"/>
                <a:cs typeface="+mj-cs"/>
                <a:sym typeface="Calibri"/>
              </a:rPr>
            </a:br>
            <a:r>
              <a:rPr lang="en-US" sz="3600" b="1" kern="1200" dirty="0">
                <a:solidFill>
                  <a:schemeClr val="accent1">
                    <a:lumMod val="75000"/>
                  </a:schemeClr>
                </a:solidFill>
                <a:latin typeface="Calibri"/>
                <a:ea typeface="+mj-ea"/>
                <a:cs typeface="+mj-cs"/>
                <a:sym typeface="Calibri"/>
              </a:rPr>
              <a:t>“</a:t>
            </a:r>
            <a:r>
              <a:rPr lang="en-US" sz="3600" b="1" kern="1200" dirty="0">
                <a:solidFill>
                  <a:schemeClr val="accent1">
                    <a:lumMod val="75000"/>
                  </a:schemeClr>
                </a:solidFill>
                <a:latin typeface="Calibri"/>
                <a:ea typeface="+mj-ea"/>
                <a:cs typeface="+mj-cs"/>
                <a:sym typeface="Calibri"/>
                <a:hlinkClick r:id="rId3">
                  <a:extLst>
                    <a:ext uri="{A12FA001-AC4F-418D-AE19-62706E023703}">
                      <ahyp:hlinkClr xmlns:ahyp="http://schemas.microsoft.com/office/drawing/2018/hyperlinkcolor" val="tx"/>
                    </a:ext>
                  </a:extLst>
                </a:hlinkClick>
              </a:rPr>
              <a:t>Make Sure My Child Drinks Her Milk</a:t>
            </a:r>
            <a:r>
              <a:rPr lang="en-US" sz="3600" b="1" kern="1200" dirty="0">
                <a:solidFill>
                  <a:schemeClr val="accent1">
                    <a:lumMod val="75000"/>
                  </a:schemeClr>
                </a:solidFill>
                <a:latin typeface="Calibri"/>
                <a:ea typeface="+mj-ea"/>
                <a:cs typeface="+mj-cs"/>
                <a:sym typeface="Calibri"/>
              </a:rPr>
              <a:t>”  </a:t>
            </a:r>
            <a:endParaRPr sz="3600" b="1" kern="1200" dirty="0">
              <a:solidFill>
                <a:schemeClr val="accent1">
                  <a:lumMod val="75000"/>
                </a:schemeClr>
              </a:solidFill>
              <a:latin typeface="Calibri"/>
              <a:ea typeface="+mj-ea"/>
              <a:cs typeface="+mj-cs"/>
              <a:sym typeface="Calibri"/>
            </a:endParaRPr>
          </a:p>
        </p:txBody>
      </p:sp>
      <p:sp>
        <p:nvSpPr>
          <p:cNvPr id="15" name="Text Placeholder 2"/>
          <p:cNvSpPr>
            <a:spLocks noGrp="1"/>
          </p:cNvSpPr>
          <p:nvPr>
            <p:ph idx="1"/>
          </p:nvPr>
        </p:nvSpPr>
        <p:spPr>
          <a:xfrm>
            <a:off x="348018" y="1365916"/>
            <a:ext cx="8447964" cy="5347614"/>
          </a:xfrm>
        </p:spPr>
        <p:txBody>
          <a:bodyPr>
            <a:normAutofit/>
          </a:bodyPr>
          <a:lstStyle/>
          <a:p>
            <a:pPr marL="114300" lvl="0" indent="0">
              <a:buClr>
                <a:srgbClr val="000000"/>
              </a:buClr>
              <a:buNone/>
            </a:pPr>
            <a:r>
              <a:rPr lang="en-US" sz="2200" dirty="0">
                <a:solidFill>
                  <a:srgbClr val="000000"/>
                </a:solidFill>
              </a:rPr>
              <a:t>Jane, a petite just-turned-3-year-old, is new in Kristen's class. Her father brings her to school each day at breakfast time. </a:t>
            </a:r>
          </a:p>
          <a:p>
            <a:pPr marL="114300" lvl="0" indent="0">
              <a:buClr>
                <a:srgbClr val="000000"/>
              </a:buClr>
              <a:buNone/>
            </a:pPr>
            <a:r>
              <a:rPr lang="en-US" sz="2200" dirty="0">
                <a:solidFill>
                  <a:srgbClr val="000000"/>
                </a:solidFill>
              </a:rPr>
              <a:t>As required by licensing and the USDA food program, the school serves milk each day at breakfast and lunch. Like a number of her children in her class, Jane refuses milk and drinks water instead. Kristen allows children to make this choice. One day jane's father tells Kristen that he and his wife do not want her to let Jane drink water until she has drunk at least a full cup of milk. Kristen assures them that she will encourage Jane to drink her milk. </a:t>
            </a:r>
          </a:p>
          <a:p>
            <a:pPr marL="114300" lvl="0" indent="0">
              <a:buClr>
                <a:srgbClr val="000000"/>
              </a:buClr>
              <a:buNone/>
            </a:pPr>
            <a:r>
              <a:rPr lang="en-US" sz="2200" dirty="0">
                <a:solidFill>
                  <a:srgbClr val="000000"/>
                </a:solidFill>
              </a:rPr>
              <a:t>At the next meal, Kristen tells Jane that her family wants her to drink milk, so she'll be healthy and grow strong. Jane sobs uncontrollably. Kristen comforts her and allows her to drink water. She tells Jane she will talk to Jane's father about letting her drink water. Jane's eyes grow wide, and she sobs even harder, saying, "Don't tell Daddy! Don't tell daddy!" </a:t>
            </a:r>
          </a:p>
          <a:p>
            <a:pPr marL="114300" indent="0">
              <a:buNone/>
            </a:pPr>
            <a:endParaRPr lang="en-US" dirty="0"/>
          </a:p>
        </p:txBody>
      </p:sp>
    </p:spTree>
    <p:extLst>
      <p:ext uri="{BB962C8B-B14F-4D97-AF65-F5344CB8AC3E}">
        <p14:creationId xmlns:p14="http://schemas.microsoft.com/office/powerpoint/2010/main" val="2775154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08792132-E2B7-4FEE-944D-0C96A59E9547}"/>
              </a:ext>
            </a:extLst>
          </p:cNvPr>
          <p:cNvSpPr>
            <a:spLocks noGrp="1"/>
          </p:cNvSpPr>
          <p:nvPr>
            <p:ph type="title"/>
          </p:nvPr>
        </p:nvSpPr>
        <p:spPr>
          <a:xfrm>
            <a:off x="628650" y="365126"/>
            <a:ext cx="7886700" cy="1325563"/>
          </a:xfrm>
        </p:spPr>
        <p:txBody>
          <a:bodyPr>
            <a:normAutofit/>
          </a:bodyPr>
          <a:lstStyle/>
          <a:p>
            <a:pPr algn="ctr"/>
            <a:r>
              <a:rPr lang="en-US" dirty="0"/>
              <a:t>Legislation Impacting EI/ECSE</a:t>
            </a:r>
          </a:p>
        </p:txBody>
      </p:sp>
      <p:pic>
        <p:nvPicPr>
          <p:cNvPr id="1026" name="Picture 2">
            <a:extLst>
              <a:ext uri="{FF2B5EF4-FFF2-40B4-BE49-F238E27FC236}">
                <a16:creationId xmlns:a16="http://schemas.microsoft.com/office/drawing/2014/main" id="{4D40F590-B81D-4C18-86E2-0B7FFDBB3E2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650" y="2502821"/>
            <a:ext cx="7886700" cy="2996946"/>
          </a:xfrm>
          <a:prstGeom prst="rect">
            <a:avLst/>
          </a:prstGeom>
          <a:solidFill>
            <a:srgbClr val="FFFFFF"/>
          </a:solidFill>
        </p:spPr>
      </p:pic>
    </p:spTree>
    <p:extLst>
      <p:ext uri="{BB962C8B-B14F-4D97-AF65-F5344CB8AC3E}">
        <p14:creationId xmlns:p14="http://schemas.microsoft.com/office/powerpoint/2010/main" val="2272556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591A-C134-4690-83A6-0153CF0867E3}"/>
              </a:ext>
            </a:extLst>
          </p:cNvPr>
          <p:cNvSpPr>
            <a:spLocks noGrp="1"/>
          </p:cNvSpPr>
          <p:nvPr>
            <p:ph type="title"/>
          </p:nvPr>
        </p:nvSpPr>
        <p:spPr/>
        <p:txBody>
          <a:bodyPr>
            <a:normAutofit/>
          </a:bodyPr>
          <a:lstStyle/>
          <a:p>
            <a:pPr algn="ctr"/>
            <a:r>
              <a:rPr kumimoji="0" lang="en-US" sz="3600" b="1" i="0" u="none" strike="noStrike" kern="1200" cap="none" spc="0" normalizeH="0" baseline="0" noProof="0" dirty="0">
                <a:ln>
                  <a:noFill/>
                </a:ln>
                <a:solidFill>
                  <a:srgbClr val="121F88"/>
                </a:solidFill>
                <a:effectLst/>
                <a:uLnTx/>
                <a:uFillTx/>
                <a:latin typeface="Calibri" panose="020F0502020204030204"/>
                <a:ea typeface="+mj-ea"/>
                <a:cs typeface="+mj-cs"/>
              </a:rPr>
              <a:t>The Legal Basis for Part C and Part B, Section 619 of IDEA</a:t>
            </a:r>
            <a:endParaRPr lang="en-US" dirty="0"/>
          </a:p>
        </p:txBody>
      </p:sp>
      <p:graphicFrame>
        <p:nvGraphicFramePr>
          <p:cNvPr id="4" name="Content Placeholder 3" descr="This is a timeline beginning with the passage of PL94-142 in 1975, the Education for All Handicapped Children Act. The timeline continues with reauthorization of that legislation in 1986,    ">
            <a:extLst>
              <a:ext uri="{FF2B5EF4-FFF2-40B4-BE49-F238E27FC236}">
                <a16:creationId xmlns:a16="http://schemas.microsoft.com/office/drawing/2014/main" id="{F507CD53-0EE1-439A-93A1-8F3E746E5C9C}"/>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805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23FB-675F-46A0-BE7A-88BE4A47D657}"/>
              </a:ext>
            </a:extLst>
          </p:cNvPr>
          <p:cNvSpPr>
            <a:spLocks noGrp="1"/>
          </p:cNvSpPr>
          <p:nvPr>
            <p:ph type="title"/>
          </p:nvPr>
        </p:nvSpPr>
        <p:spPr/>
        <p:txBody>
          <a:bodyPr>
            <a:normAutofit/>
          </a:bodyPr>
          <a:lstStyle/>
          <a:p>
            <a:pPr algn="ctr"/>
            <a:r>
              <a:rPr kumimoji="0" lang="en-US" sz="3600" b="1" i="0" u="none" strike="noStrike" kern="1200" cap="none" spc="0" normalizeH="0" baseline="0" noProof="0" dirty="0">
                <a:ln>
                  <a:noFill/>
                </a:ln>
                <a:solidFill>
                  <a:srgbClr val="121F88"/>
                </a:solidFill>
                <a:effectLst/>
                <a:uLnTx/>
                <a:uFillTx/>
                <a:latin typeface="Calibri" panose="020F0502020204030204"/>
                <a:ea typeface="+mj-ea"/>
                <a:cs typeface="+mj-cs"/>
              </a:rPr>
              <a:t>Part C of IDEA: The Program for Infants and Toddlers with Disabilities</a:t>
            </a:r>
            <a:endParaRPr lang="en-US" dirty="0"/>
          </a:p>
        </p:txBody>
      </p:sp>
      <p:sp>
        <p:nvSpPr>
          <p:cNvPr id="3" name="Content Placeholder 2">
            <a:extLst>
              <a:ext uri="{FF2B5EF4-FFF2-40B4-BE49-F238E27FC236}">
                <a16:creationId xmlns:a16="http://schemas.microsoft.com/office/drawing/2014/main" id="{C6DE1DB1-1AF8-43F0-8836-82997D6D77DB}"/>
              </a:ext>
            </a:extLst>
          </p:cNvPr>
          <p:cNvSpPr>
            <a:spLocks noGrp="1"/>
          </p:cNvSpPr>
          <p:nvPr>
            <p:ph idx="1"/>
          </p:nvPr>
        </p:nvSpPr>
        <p:spPr/>
        <p:txBody>
          <a:bodyPr>
            <a:normAutofit/>
          </a:bodyPr>
          <a:lstStyle/>
          <a:p>
            <a:pPr>
              <a:lnSpc>
                <a:spcPct val="100000"/>
              </a:lnSpc>
              <a:spcBef>
                <a:spcPts val="0"/>
              </a:spcBef>
              <a:spcAft>
                <a:spcPts val="1200"/>
              </a:spcAft>
            </a:pPr>
            <a:r>
              <a:rPr lang="en-US" sz="3200" dirty="0"/>
              <a:t>Federal grant program – assists states and territories provide a comprehensive statewide system of early intervention services (EI) for children birth through two years with developmental delays and disabilities.</a:t>
            </a:r>
          </a:p>
          <a:p>
            <a:pPr>
              <a:lnSpc>
                <a:spcPct val="100000"/>
              </a:lnSpc>
              <a:spcBef>
                <a:spcPts val="0"/>
              </a:spcBef>
              <a:spcAft>
                <a:spcPts val="1200"/>
              </a:spcAft>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16 minimum required components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of an EI system  </a:t>
            </a:r>
            <a:endParaRPr lang="en-US" sz="3200" dirty="0"/>
          </a:p>
        </p:txBody>
      </p:sp>
    </p:spTree>
    <p:extLst>
      <p:ext uri="{BB962C8B-B14F-4D97-AF65-F5344CB8AC3E}">
        <p14:creationId xmlns:p14="http://schemas.microsoft.com/office/powerpoint/2010/main" val="123776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F3EF-568C-46C3-BCD8-58A2A31D0C41}"/>
              </a:ext>
            </a:extLst>
          </p:cNvPr>
          <p:cNvSpPr>
            <a:spLocks noGrp="1"/>
          </p:cNvSpPr>
          <p:nvPr>
            <p:ph type="title"/>
          </p:nvPr>
        </p:nvSpPr>
        <p:spPr/>
        <p:txBody>
          <a:bodyPr/>
          <a:lstStyle/>
          <a:p>
            <a:pPr algn="ctr"/>
            <a:r>
              <a:rPr lang="en-US" dirty="0"/>
              <a:t>Part C: Eligibility </a:t>
            </a:r>
          </a:p>
        </p:txBody>
      </p:sp>
      <p:sp>
        <p:nvSpPr>
          <p:cNvPr id="3" name="Content Placeholder 2">
            <a:extLst>
              <a:ext uri="{FF2B5EF4-FFF2-40B4-BE49-F238E27FC236}">
                <a16:creationId xmlns:a16="http://schemas.microsoft.com/office/drawing/2014/main" id="{C9AFED7E-E3DF-48D9-A35E-C841E97693E0}"/>
              </a:ext>
            </a:extLst>
          </p:cNvPr>
          <p:cNvSpPr>
            <a:spLocks noGrp="1"/>
          </p:cNvSpPr>
          <p:nvPr>
            <p:ph idx="1"/>
          </p:nvPr>
        </p:nvSpPr>
        <p:spPr/>
        <p:txBody>
          <a:bodyPr>
            <a:normAutofit/>
          </a:bodyPr>
          <a:lstStyle/>
          <a:p>
            <a:r>
              <a:rPr lang="en-US" sz="3200" dirty="0"/>
              <a:t>Determined by each state’s/territory’s definition of an infant or toddler with a disability.</a:t>
            </a:r>
          </a:p>
          <a:p>
            <a:r>
              <a:rPr lang="en-US" sz="3200" dirty="0"/>
              <a:t>Must include:</a:t>
            </a:r>
          </a:p>
          <a:p>
            <a:pPr lvl="1">
              <a:buFont typeface="Courier New" panose="02070309020205020404" pitchFamily="49" charset="0"/>
              <a:buChar char="o"/>
            </a:pPr>
            <a:r>
              <a:rPr lang="en-US" sz="3200" dirty="0"/>
              <a:t> Developmental delay, and</a:t>
            </a:r>
          </a:p>
          <a:p>
            <a:pPr lvl="1">
              <a:buFont typeface="Courier New" panose="02070309020205020404" pitchFamily="49" charset="0"/>
              <a:buChar char="o"/>
            </a:pPr>
            <a:r>
              <a:rPr lang="en-US" sz="3200" dirty="0"/>
              <a:t> Diagnosed physical or mental conditions   with a high probability of resulting in a developmental delay.</a:t>
            </a:r>
          </a:p>
        </p:txBody>
      </p:sp>
    </p:spTree>
    <p:extLst>
      <p:ext uri="{BB962C8B-B14F-4D97-AF65-F5344CB8AC3E}">
        <p14:creationId xmlns:p14="http://schemas.microsoft.com/office/powerpoint/2010/main" val="4155491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79AB-A1D9-4B61-9329-0FC2927B26B0}"/>
              </a:ext>
            </a:extLst>
          </p:cNvPr>
          <p:cNvSpPr>
            <a:spLocks noGrp="1"/>
          </p:cNvSpPr>
          <p:nvPr>
            <p:ph type="title"/>
          </p:nvPr>
        </p:nvSpPr>
        <p:spPr>
          <a:xfrm>
            <a:off x="395416" y="383059"/>
            <a:ext cx="11209123" cy="1309817"/>
          </a:xfrm>
        </p:spPr>
        <p:txBody>
          <a:bodyPr>
            <a:normAutofit/>
          </a:bodyPr>
          <a:lstStyle/>
          <a:p>
            <a:r>
              <a:rPr lang="en-US" dirty="0">
                <a:latin typeface="+mn-lt"/>
              </a:rPr>
              <a:t>Part C: Types of Services   </a:t>
            </a:r>
            <a:br>
              <a:rPr lang="en-US" dirty="0">
                <a:latin typeface="+mn-lt"/>
              </a:rPr>
            </a:br>
            <a:endParaRPr lang="en-US" dirty="0">
              <a:latin typeface="+mn-lt"/>
            </a:endParaRPr>
          </a:p>
        </p:txBody>
      </p:sp>
      <p:sp>
        <p:nvSpPr>
          <p:cNvPr id="3" name="Content Placeholder 2">
            <a:extLst>
              <a:ext uri="{FF2B5EF4-FFF2-40B4-BE49-F238E27FC236}">
                <a16:creationId xmlns:a16="http://schemas.microsoft.com/office/drawing/2014/main" id="{4C5809DD-4848-44EE-819A-6E177BE29D38}"/>
              </a:ext>
            </a:extLst>
          </p:cNvPr>
          <p:cNvSpPr>
            <a:spLocks noGrp="1"/>
          </p:cNvSpPr>
          <p:nvPr>
            <p:ph sz="half" idx="1"/>
          </p:nvPr>
        </p:nvSpPr>
        <p:spPr/>
        <p:txBody>
          <a:bodyPr>
            <a:normAutofit fontScale="92500" lnSpcReduction="10000"/>
          </a:bodyPr>
          <a:lstStyle/>
          <a:p>
            <a:r>
              <a:rPr lang="en-US" dirty="0"/>
              <a:t>Assistive technology</a:t>
            </a:r>
          </a:p>
          <a:p>
            <a:r>
              <a:rPr lang="en-US" dirty="0"/>
              <a:t>Audiology</a:t>
            </a:r>
          </a:p>
          <a:p>
            <a:r>
              <a:rPr lang="en-US" dirty="0"/>
              <a:t>Family training, counseling, home visits</a:t>
            </a:r>
          </a:p>
          <a:p>
            <a:r>
              <a:rPr lang="en-US" dirty="0"/>
              <a:t>Health  </a:t>
            </a:r>
          </a:p>
          <a:p>
            <a:r>
              <a:rPr lang="en-US" dirty="0"/>
              <a:t>Medical (diagnosis, evaluation only)</a:t>
            </a:r>
          </a:p>
          <a:p>
            <a:r>
              <a:rPr lang="en-US" dirty="0"/>
              <a:t>Nursing</a:t>
            </a:r>
          </a:p>
          <a:p>
            <a:r>
              <a:rPr lang="en-US" dirty="0"/>
              <a:t>Nutrition</a:t>
            </a:r>
          </a:p>
          <a:p>
            <a:r>
              <a:rPr lang="en-US" dirty="0"/>
              <a:t>Occupational therapy</a:t>
            </a:r>
          </a:p>
          <a:p>
            <a:endParaRPr lang="en-US" dirty="0"/>
          </a:p>
          <a:p>
            <a:endParaRPr lang="en-US" dirty="0"/>
          </a:p>
        </p:txBody>
      </p:sp>
      <p:sp>
        <p:nvSpPr>
          <p:cNvPr id="4" name="Content Placeholder 3">
            <a:extLst>
              <a:ext uri="{FF2B5EF4-FFF2-40B4-BE49-F238E27FC236}">
                <a16:creationId xmlns:a16="http://schemas.microsoft.com/office/drawing/2014/main" id="{43C0F5F6-05A6-4DA8-A1F6-92EF7FD3E266}"/>
              </a:ext>
            </a:extLst>
          </p:cNvPr>
          <p:cNvSpPr>
            <a:spLocks noGrp="1"/>
          </p:cNvSpPr>
          <p:nvPr>
            <p:ph sz="half" idx="2"/>
          </p:nvPr>
        </p:nvSpPr>
        <p:spPr/>
        <p:txBody>
          <a:bodyPr>
            <a:normAutofit fontScale="92500" lnSpcReduction="10000"/>
          </a:bodyPr>
          <a:lstStyle/>
          <a:p>
            <a:r>
              <a:rPr lang="en-US" dirty="0"/>
              <a:t>Physical therapy</a:t>
            </a:r>
          </a:p>
          <a:p>
            <a:r>
              <a:rPr lang="en-US" dirty="0"/>
              <a:t>Psychological services</a:t>
            </a:r>
          </a:p>
          <a:p>
            <a:r>
              <a:rPr lang="en-US" dirty="0"/>
              <a:t>Service coordination</a:t>
            </a:r>
          </a:p>
          <a:p>
            <a:r>
              <a:rPr lang="en-US" dirty="0"/>
              <a:t>Sign language</a:t>
            </a:r>
          </a:p>
          <a:p>
            <a:r>
              <a:rPr lang="en-US" dirty="0"/>
              <a:t>Social work</a:t>
            </a:r>
          </a:p>
          <a:p>
            <a:r>
              <a:rPr lang="en-US" dirty="0"/>
              <a:t>Special instruction</a:t>
            </a:r>
          </a:p>
          <a:p>
            <a:r>
              <a:rPr lang="en-US" dirty="0"/>
              <a:t>Speech-language</a:t>
            </a:r>
          </a:p>
          <a:p>
            <a:r>
              <a:rPr lang="en-US" dirty="0"/>
              <a:t>Transportation &amp; related costs</a:t>
            </a:r>
          </a:p>
          <a:p>
            <a:r>
              <a:rPr lang="en-US" dirty="0"/>
              <a:t>Vision</a:t>
            </a:r>
          </a:p>
          <a:p>
            <a:endParaRPr lang="en-US" dirty="0"/>
          </a:p>
        </p:txBody>
      </p:sp>
      <p:pic>
        <p:nvPicPr>
          <p:cNvPr id="1026" name="Picture 2">
            <a:extLst>
              <a:ext uri="{FF2B5EF4-FFF2-40B4-BE49-F238E27FC236}">
                <a16:creationId xmlns:a16="http://schemas.microsoft.com/office/drawing/2014/main" id="{A8A6523D-0DCD-4240-AEAA-2A7634B8C9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129" y="66375"/>
            <a:ext cx="2051221" cy="169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911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AC83-8BF0-AC08-A3EF-4A2A8A6DFFDC}"/>
              </a:ext>
            </a:extLst>
          </p:cNvPr>
          <p:cNvSpPr>
            <a:spLocks noGrp="1"/>
          </p:cNvSpPr>
          <p:nvPr>
            <p:ph type="title"/>
          </p:nvPr>
        </p:nvSpPr>
        <p:spPr>
          <a:xfrm>
            <a:off x="628650" y="74974"/>
            <a:ext cx="7886700" cy="1325563"/>
          </a:xfrm>
        </p:spPr>
        <p:txBody>
          <a:bodyPr/>
          <a:lstStyle/>
          <a:p>
            <a:r>
              <a:rPr lang="en-US" dirty="0"/>
              <a:t>Part C: Qualified Personnel</a:t>
            </a:r>
          </a:p>
        </p:txBody>
      </p:sp>
      <p:sp>
        <p:nvSpPr>
          <p:cNvPr id="3" name="Content Placeholder 2">
            <a:extLst>
              <a:ext uri="{FF2B5EF4-FFF2-40B4-BE49-F238E27FC236}">
                <a16:creationId xmlns:a16="http://schemas.microsoft.com/office/drawing/2014/main" id="{A294C3D3-FB44-F622-2C85-B6D6C7390D5A}"/>
              </a:ext>
            </a:extLst>
          </p:cNvPr>
          <p:cNvSpPr>
            <a:spLocks noGrp="1"/>
          </p:cNvSpPr>
          <p:nvPr>
            <p:ph idx="1"/>
          </p:nvPr>
        </p:nvSpPr>
        <p:spPr>
          <a:xfrm>
            <a:off x="381965" y="1088020"/>
            <a:ext cx="8542116" cy="5104435"/>
          </a:xfrm>
        </p:spPr>
        <p:txBody>
          <a:bodyPr>
            <a:normAutofit fontScale="47500" lnSpcReduction="20000"/>
          </a:bodyPr>
          <a:lstStyle/>
          <a:p>
            <a:pPr marL="0" indent="0" algn="l">
              <a:lnSpc>
                <a:spcPct val="120000"/>
              </a:lnSpc>
              <a:spcBef>
                <a:spcPts val="0"/>
              </a:spcBef>
              <a:spcAft>
                <a:spcPts val="600"/>
              </a:spcAft>
              <a:buNone/>
            </a:pPr>
            <a:r>
              <a:rPr lang="en-US" sz="3800" b="0" i="0" u="sng" dirty="0">
                <a:solidFill>
                  <a:srgbClr val="2D3748"/>
                </a:solidFill>
                <a:effectLst/>
                <a:hlinkClick r:id="rId2"/>
              </a:rPr>
              <a:t>(1)</a:t>
            </a:r>
            <a:r>
              <a:rPr lang="en-US" sz="3800" b="0" i="0" dirty="0">
                <a:solidFill>
                  <a:srgbClr val="2D3748"/>
                </a:solidFill>
                <a:effectLst/>
              </a:rPr>
              <a:t> Audiologists.</a:t>
            </a:r>
          </a:p>
          <a:p>
            <a:pPr marL="0" indent="0" algn="l">
              <a:lnSpc>
                <a:spcPct val="120000"/>
              </a:lnSpc>
              <a:spcBef>
                <a:spcPts val="0"/>
              </a:spcBef>
              <a:spcAft>
                <a:spcPts val="600"/>
              </a:spcAft>
              <a:buNone/>
            </a:pPr>
            <a:r>
              <a:rPr lang="en-US" sz="3800" b="0" i="0" u="sng" dirty="0">
                <a:solidFill>
                  <a:srgbClr val="2D3748"/>
                </a:solidFill>
                <a:effectLst/>
                <a:hlinkClick r:id="rId3"/>
              </a:rPr>
              <a:t>(2)</a:t>
            </a:r>
            <a:r>
              <a:rPr lang="en-US" sz="3800" b="0" i="0" dirty="0">
                <a:solidFill>
                  <a:srgbClr val="2D3748"/>
                </a:solidFill>
                <a:effectLst/>
              </a:rPr>
              <a:t> Family therapists.</a:t>
            </a:r>
          </a:p>
          <a:p>
            <a:pPr marL="0" indent="0" algn="l">
              <a:lnSpc>
                <a:spcPct val="120000"/>
              </a:lnSpc>
              <a:spcBef>
                <a:spcPts val="0"/>
              </a:spcBef>
              <a:spcAft>
                <a:spcPts val="600"/>
              </a:spcAft>
              <a:buNone/>
            </a:pPr>
            <a:r>
              <a:rPr lang="en-US" sz="3800" b="0" i="0" u="sng" dirty="0">
                <a:solidFill>
                  <a:srgbClr val="2D3748"/>
                </a:solidFill>
                <a:effectLst/>
                <a:hlinkClick r:id="rId4"/>
              </a:rPr>
              <a:t>(3)</a:t>
            </a:r>
            <a:r>
              <a:rPr lang="en-US" sz="3800" b="0" i="0" dirty="0">
                <a:solidFill>
                  <a:srgbClr val="2D3748"/>
                </a:solidFill>
                <a:effectLst/>
              </a:rPr>
              <a:t> Nurses.</a:t>
            </a:r>
          </a:p>
          <a:p>
            <a:pPr marL="0" indent="0" algn="l">
              <a:lnSpc>
                <a:spcPct val="120000"/>
              </a:lnSpc>
              <a:spcBef>
                <a:spcPts val="0"/>
              </a:spcBef>
              <a:spcAft>
                <a:spcPts val="600"/>
              </a:spcAft>
              <a:buNone/>
            </a:pPr>
            <a:r>
              <a:rPr lang="en-US" sz="3800" b="0" i="0" u="sng" dirty="0">
                <a:solidFill>
                  <a:srgbClr val="2D3748"/>
                </a:solidFill>
                <a:effectLst/>
                <a:hlinkClick r:id="rId5"/>
              </a:rPr>
              <a:t>(4)</a:t>
            </a:r>
            <a:r>
              <a:rPr lang="en-US" sz="3800" b="0" i="0" dirty="0">
                <a:solidFill>
                  <a:srgbClr val="2D3748"/>
                </a:solidFill>
                <a:effectLst/>
              </a:rPr>
              <a:t> Occupational therapists.</a:t>
            </a:r>
          </a:p>
          <a:p>
            <a:pPr marL="0" indent="0" algn="l">
              <a:lnSpc>
                <a:spcPct val="120000"/>
              </a:lnSpc>
              <a:spcBef>
                <a:spcPts val="0"/>
              </a:spcBef>
              <a:spcAft>
                <a:spcPts val="600"/>
              </a:spcAft>
              <a:buNone/>
            </a:pPr>
            <a:r>
              <a:rPr lang="en-US" sz="3800" b="0" i="0" u="sng" dirty="0">
                <a:solidFill>
                  <a:srgbClr val="2D3748"/>
                </a:solidFill>
                <a:effectLst/>
                <a:hlinkClick r:id="rId6"/>
              </a:rPr>
              <a:t>(5)</a:t>
            </a:r>
            <a:r>
              <a:rPr lang="en-US" sz="3800" b="0" i="0" dirty="0">
                <a:solidFill>
                  <a:srgbClr val="2D3748"/>
                </a:solidFill>
                <a:effectLst/>
              </a:rPr>
              <a:t> Orientation and mobility specialists.</a:t>
            </a:r>
          </a:p>
          <a:p>
            <a:pPr marL="0" indent="0" algn="l">
              <a:lnSpc>
                <a:spcPct val="120000"/>
              </a:lnSpc>
              <a:spcBef>
                <a:spcPts val="0"/>
              </a:spcBef>
              <a:spcAft>
                <a:spcPts val="600"/>
              </a:spcAft>
              <a:buNone/>
            </a:pPr>
            <a:r>
              <a:rPr lang="en-US" sz="3800" b="0" i="0" u="sng" dirty="0">
                <a:solidFill>
                  <a:srgbClr val="2D3748"/>
                </a:solidFill>
                <a:effectLst/>
                <a:hlinkClick r:id="rId7"/>
              </a:rPr>
              <a:t>(6)</a:t>
            </a:r>
            <a:r>
              <a:rPr lang="en-US" sz="3800" b="0" i="0" dirty="0">
                <a:solidFill>
                  <a:srgbClr val="2D3748"/>
                </a:solidFill>
                <a:effectLst/>
              </a:rPr>
              <a:t> Pediatricians and other physicians for diagnostic and evaluation purposes.</a:t>
            </a:r>
          </a:p>
          <a:p>
            <a:pPr marL="0" indent="0" algn="l">
              <a:lnSpc>
                <a:spcPct val="120000"/>
              </a:lnSpc>
              <a:spcBef>
                <a:spcPts val="0"/>
              </a:spcBef>
              <a:spcAft>
                <a:spcPts val="600"/>
              </a:spcAft>
              <a:buNone/>
            </a:pPr>
            <a:r>
              <a:rPr lang="en-US" sz="3800" b="0" i="0" u="sng" dirty="0">
                <a:solidFill>
                  <a:srgbClr val="2D3748"/>
                </a:solidFill>
                <a:effectLst/>
                <a:hlinkClick r:id="rId8"/>
              </a:rPr>
              <a:t>(7)</a:t>
            </a:r>
            <a:r>
              <a:rPr lang="en-US" sz="3800" b="0" i="0" dirty="0">
                <a:solidFill>
                  <a:srgbClr val="2D3748"/>
                </a:solidFill>
                <a:effectLst/>
              </a:rPr>
              <a:t> Physical therapists.</a:t>
            </a:r>
          </a:p>
          <a:p>
            <a:pPr marL="0" indent="0" algn="l">
              <a:lnSpc>
                <a:spcPct val="120000"/>
              </a:lnSpc>
              <a:spcBef>
                <a:spcPts val="0"/>
              </a:spcBef>
              <a:spcAft>
                <a:spcPts val="600"/>
              </a:spcAft>
              <a:buNone/>
            </a:pPr>
            <a:r>
              <a:rPr lang="en-US" sz="3800" b="0" i="0" u="sng" dirty="0">
                <a:solidFill>
                  <a:srgbClr val="2D3748"/>
                </a:solidFill>
                <a:effectLst/>
                <a:hlinkClick r:id="rId9"/>
              </a:rPr>
              <a:t>(8)</a:t>
            </a:r>
            <a:r>
              <a:rPr lang="en-US" sz="3800" b="0" i="0" dirty="0">
                <a:solidFill>
                  <a:srgbClr val="2D3748"/>
                </a:solidFill>
                <a:effectLst/>
              </a:rPr>
              <a:t> Psychologists.</a:t>
            </a:r>
          </a:p>
          <a:p>
            <a:pPr marL="0" indent="0" algn="l">
              <a:lnSpc>
                <a:spcPct val="120000"/>
              </a:lnSpc>
              <a:spcBef>
                <a:spcPts val="0"/>
              </a:spcBef>
              <a:spcAft>
                <a:spcPts val="600"/>
              </a:spcAft>
              <a:buNone/>
            </a:pPr>
            <a:r>
              <a:rPr lang="en-US" sz="3800" b="0" i="0" u="sng" dirty="0">
                <a:solidFill>
                  <a:srgbClr val="2D3748"/>
                </a:solidFill>
                <a:effectLst/>
                <a:hlinkClick r:id="rId10"/>
              </a:rPr>
              <a:t>(9)</a:t>
            </a:r>
            <a:r>
              <a:rPr lang="en-US" sz="3800" b="0" i="0" dirty="0">
                <a:solidFill>
                  <a:srgbClr val="2D3748"/>
                </a:solidFill>
                <a:effectLst/>
              </a:rPr>
              <a:t> Registered dieticians.</a:t>
            </a:r>
          </a:p>
          <a:p>
            <a:pPr marL="0" indent="0" algn="l">
              <a:lnSpc>
                <a:spcPct val="120000"/>
              </a:lnSpc>
              <a:spcBef>
                <a:spcPts val="0"/>
              </a:spcBef>
              <a:spcAft>
                <a:spcPts val="600"/>
              </a:spcAft>
              <a:buNone/>
            </a:pPr>
            <a:r>
              <a:rPr lang="en-US" sz="3800" b="0" i="0" u="sng" dirty="0">
                <a:solidFill>
                  <a:srgbClr val="2D3748"/>
                </a:solidFill>
                <a:effectLst/>
                <a:hlinkClick r:id="rId11"/>
              </a:rPr>
              <a:t>(10)</a:t>
            </a:r>
            <a:r>
              <a:rPr lang="en-US" sz="3800" b="0" i="0" dirty="0">
                <a:solidFill>
                  <a:srgbClr val="2D3748"/>
                </a:solidFill>
                <a:effectLst/>
              </a:rPr>
              <a:t> Social workers.</a:t>
            </a:r>
          </a:p>
          <a:p>
            <a:pPr marL="0" indent="0" algn="l">
              <a:lnSpc>
                <a:spcPct val="120000"/>
              </a:lnSpc>
              <a:spcBef>
                <a:spcPts val="0"/>
              </a:spcBef>
              <a:spcAft>
                <a:spcPts val="600"/>
              </a:spcAft>
              <a:buNone/>
            </a:pPr>
            <a:r>
              <a:rPr lang="en-US" sz="3800" b="0" i="0" u="sng" dirty="0">
                <a:solidFill>
                  <a:srgbClr val="2D3748"/>
                </a:solidFill>
                <a:effectLst/>
                <a:hlinkClick r:id="rId12"/>
              </a:rPr>
              <a:t>(11)</a:t>
            </a:r>
            <a:r>
              <a:rPr lang="en-US" sz="3800" b="0" i="0" dirty="0">
                <a:solidFill>
                  <a:srgbClr val="2D3748"/>
                </a:solidFill>
                <a:effectLst/>
              </a:rPr>
              <a:t> Special educators, including teachers of children with hearing impairments (including deafness) and teachers of children with visual impairments (including blindness).</a:t>
            </a:r>
          </a:p>
          <a:p>
            <a:pPr marL="0" indent="0" algn="l">
              <a:lnSpc>
                <a:spcPct val="120000"/>
              </a:lnSpc>
              <a:spcBef>
                <a:spcPts val="0"/>
              </a:spcBef>
              <a:spcAft>
                <a:spcPts val="600"/>
              </a:spcAft>
              <a:buNone/>
            </a:pPr>
            <a:r>
              <a:rPr lang="en-US" sz="3800" b="0" i="0" u="sng" dirty="0">
                <a:solidFill>
                  <a:srgbClr val="2D3748"/>
                </a:solidFill>
                <a:effectLst/>
                <a:hlinkClick r:id="rId13"/>
              </a:rPr>
              <a:t>(12)</a:t>
            </a:r>
            <a:r>
              <a:rPr lang="en-US" sz="3800" b="0" i="0" dirty="0">
                <a:solidFill>
                  <a:srgbClr val="2D3748"/>
                </a:solidFill>
                <a:effectLst/>
              </a:rPr>
              <a:t> Speech and language pathologists.</a:t>
            </a:r>
          </a:p>
          <a:p>
            <a:pPr marL="0" indent="0" algn="l">
              <a:lnSpc>
                <a:spcPct val="120000"/>
              </a:lnSpc>
              <a:spcBef>
                <a:spcPts val="0"/>
              </a:spcBef>
              <a:spcAft>
                <a:spcPts val="600"/>
              </a:spcAft>
              <a:buNone/>
            </a:pPr>
            <a:r>
              <a:rPr lang="en-US" sz="3800" b="0" i="0" u="sng" dirty="0">
                <a:solidFill>
                  <a:srgbClr val="2D3748"/>
                </a:solidFill>
                <a:effectLst/>
                <a:hlinkClick r:id="rId14"/>
              </a:rPr>
              <a:t>(13)</a:t>
            </a:r>
            <a:r>
              <a:rPr lang="en-US" sz="3800" b="0" i="0" dirty="0">
                <a:solidFill>
                  <a:srgbClr val="2D3748"/>
                </a:solidFill>
                <a:effectLst/>
              </a:rPr>
              <a:t> Vision specialists, including ophthalmologists and optometrists.</a:t>
            </a:r>
          </a:p>
          <a:p>
            <a:endParaRPr lang="en-US" dirty="0"/>
          </a:p>
        </p:txBody>
      </p:sp>
    </p:spTree>
    <p:extLst>
      <p:ext uri="{BB962C8B-B14F-4D97-AF65-F5344CB8AC3E}">
        <p14:creationId xmlns:p14="http://schemas.microsoft.com/office/powerpoint/2010/main" val="1470588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B0A0-8E70-43F4-8039-D65AF2987AD4}"/>
              </a:ext>
            </a:extLst>
          </p:cNvPr>
          <p:cNvSpPr>
            <a:spLocks noGrp="1"/>
          </p:cNvSpPr>
          <p:nvPr>
            <p:ph type="title"/>
          </p:nvPr>
        </p:nvSpPr>
        <p:spPr/>
        <p:txBody>
          <a:bodyPr>
            <a:normAutofit/>
          </a:bodyPr>
          <a:lstStyle/>
          <a:p>
            <a:pPr algn="ctr"/>
            <a:r>
              <a:rPr lang="en-US" dirty="0"/>
              <a:t>Part C of IDEA: State and </a:t>
            </a:r>
            <a:br>
              <a:rPr lang="en-US" dirty="0"/>
            </a:br>
            <a:r>
              <a:rPr lang="en-US" dirty="0"/>
              <a:t>Territory Information</a:t>
            </a:r>
          </a:p>
        </p:txBody>
      </p:sp>
      <p:sp>
        <p:nvSpPr>
          <p:cNvPr id="3" name="Content Placeholder 2">
            <a:extLst>
              <a:ext uri="{FF2B5EF4-FFF2-40B4-BE49-F238E27FC236}">
                <a16:creationId xmlns:a16="http://schemas.microsoft.com/office/drawing/2014/main" id="{7DDB6D1E-2DC3-41BE-9D4C-380B09C913A5}"/>
              </a:ext>
            </a:extLst>
          </p:cNvPr>
          <p:cNvSpPr>
            <a:spLocks noGrp="1"/>
          </p:cNvSpPr>
          <p:nvPr>
            <p:ph idx="1"/>
          </p:nvPr>
        </p:nvSpPr>
        <p:spPr/>
        <p:txBody>
          <a:bodyPr/>
          <a:lstStyle/>
          <a:p>
            <a:pPr>
              <a:lnSpc>
                <a:spcPct val="150000"/>
              </a:lnSpc>
            </a:pPr>
            <a:r>
              <a:rPr lang="en-US" dirty="0">
                <a:hlinkClick r:id="rId3"/>
              </a:rPr>
              <a:t>Part C state and territory lead agencies</a:t>
            </a:r>
            <a:endParaRPr lang="en-US" dirty="0"/>
          </a:p>
          <a:p>
            <a:pPr>
              <a:lnSpc>
                <a:spcPct val="150000"/>
              </a:lnSpc>
            </a:pPr>
            <a:r>
              <a:rPr lang="en-US" dirty="0">
                <a:hlinkClick r:id="rId4"/>
              </a:rPr>
              <a:t>Part C coordinators</a:t>
            </a:r>
            <a:endParaRPr lang="en-US" dirty="0"/>
          </a:p>
          <a:p>
            <a:pPr>
              <a:lnSpc>
                <a:spcPct val="150000"/>
              </a:lnSpc>
            </a:pPr>
            <a:r>
              <a:rPr lang="en-US" dirty="0">
                <a:hlinkClick r:id="rId5"/>
              </a:rPr>
              <a:t>Interagency coordinating council (ICC) chairs</a:t>
            </a:r>
            <a:endParaRPr lang="en-US" dirty="0"/>
          </a:p>
        </p:txBody>
      </p:sp>
    </p:spTree>
    <p:extLst>
      <p:ext uri="{BB962C8B-B14F-4D97-AF65-F5344CB8AC3E}">
        <p14:creationId xmlns:p14="http://schemas.microsoft.com/office/powerpoint/2010/main" val="2817906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Clr>
                <a:schemeClr val="dk1"/>
              </a:buClr>
              <a:buSzPts val="3600"/>
            </a:pPr>
            <a:r>
              <a:rPr lang="en-US" sz="3600" kern="1200" dirty="0"/>
              <a:t>Component 7.4 </a:t>
            </a:r>
            <a:endParaRPr sz="3600" dirty="0">
              <a:solidFill>
                <a:srgbClr val="002060"/>
              </a:solidFill>
            </a:endParaRPr>
          </a:p>
        </p:txBody>
      </p:sp>
      <p:sp>
        <p:nvSpPr>
          <p:cNvPr id="65" name="Google Shape;65;p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Candidates practice within ethical and legal policies and procedures.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E4C3-BDA9-4C54-97A2-5E7935331261}"/>
              </a:ext>
            </a:extLst>
          </p:cNvPr>
          <p:cNvSpPr>
            <a:spLocks noGrp="1"/>
          </p:cNvSpPr>
          <p:nvPr>
            <p:ph type="title"/>
          </p:nvPr>
        </p:nvSpPr>
        <p:spPr>
          <a:xfrm>
            <a:off x="628650" y="365126"/>
            <a:ext cx="7886700" cy="1325563"/>
          </a:xfrm>
        </p:spPr>
        <p:txBody>
          <a:bodyPr anchor="ctr">
            <a:normAutofit/>
          </a:bodyPr>
          <a:lstStyle/>
          <a:p>
            <a:r>
              <a:rPr lang="en-US" dirty="0">
                <a:latin typeface="+mn-lt"/>
              </a:rPr>
              <a:t>Part B, Section 619 of IDEA</a:t>
            </a:r>
          </a:p>
        </p:txBody>
      </p:sp>
      <p:pic>
        <p:nvPicPr>
          <p:cNvPr id="2050" name="Picture 2">
            <a:extLst>
              <a:ext uri="{FF2B5EF4-FFF2-40B4-BE49-F238E27FC236}">
                <a16:creationId xmlns:a16="http://schemas.microsoft.com/office/drawing/2014/main" id="{A93BE86C-81E5-4E49-AE84-CF98E1CE7AF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650" y="2118176"/>
            <a:ext cx="3548903" cy="2621648"/>
          </a:xfrm>
          <a:prstGeom prst="rect">
            <a:avLst/>
          </a:prstGeom>
          <a:solidFill>
            <a:srgbClr val="FFFFFF"/>
          </a:solidFill>
        </p:spPr>
      </p:pic>
      <p:sp>
        <p:nvSpPr>
          <p:cNvPr id="3" name="Content Placeholder 2">
            <a:extLst>
              <a:ext uri="{FF2B5EF4-FFF2-40B4-BE49-F238E27FC236}">
                <a16:creationId xmlns:a16="http://schemas.microsoft.com/office/drawing/2014/main" id="{8D14F2B0-4D54-4B47-B393-B790D8D5A7BB}"/>
              </a:ext>
            </a:extLst>
          </p:cNvPr>
          <p:cNvSpPr>
            <a:spLocks noGrp="1"/>
          </p:cNvSpPr>
          <p:nvPr>
            <p:ph sz="half" idx="2"/>
          </p:nvPr>
        </p:nvSpPr>
        <p:spPr>
          <a:xfrm>
            <a:off x="4409953" y="1506071"/>
            <a:ext cx="4386805" cy="4670892"/>
          </a:xfrm>
        </p:spPr>
        <p:txBody>
          <a:bodyPr>
            <a:normAutofit/>
          </a:bodyPr>
          <a:lstStyle/>
          <a:p>
            <a:pPr marL="0" indent="0">
              <a:buNone/>
            </a:pPr>
            <a:r>
              <a:rPr lang="en-US" sz="3200" dirty="0"/>
              <a:t>Federal grants to states and territories to provide a free appropriate public education (FAPE) in the least restrictive environment (LRE) for children with developmental delays and disabilities, ages three through five.</a:t>
            </a:r>
          </a:p>
          <a:p>
            <a:endParaRPr lang="en-US" dirty="0"/>
          </a:p>
        </p:txBody>
      </p:sp>
    </p:spTree>
    <p:extLst>
      <p:ext uri="{BB962C8B-B14F-4D97-AF65-F5344CB8AC3E}">
        <p14:creationId xmlns:p14="http://schemas.microsoft.com/office/powerpoint/2010/main" val="81265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2DF9-6120-4011-AF4C-3EA0C48CD491}"/>
              </a:ext>
            </a:extLst>
          </p:cNvPr>
          <p:cNvSpPr>
            <a:spLocks noGrp="1"/>
          </p:cNvSpPr>
          <p:nvPr>
            <p:ph type="title"/>
          </p:nvPr>
        </p:nvSpPr>
        <p:spPr/>
        <p:txBody>
          <a:bodyPr>
            <a:normAutofit/>
          </a:bodyPr>
          <a:lstStyle/>
          <a:p>
            <a:pPr algn="ctr"/>
            <a:r>
              <a:rPr lang="en-US" sz="3600" dirty="0">
                <a:hlinkClick r:id="rId3"/>
              </a:rPr>
              <a:t>Six Principles of IDEA: </a:t>
            </a:r>
            <a:br>
              <a:rPr lang="en-US" sz="3600" dirty="0">
                <a:hlinkClick r:id="rId3"/>
              </a:rPr>
            </a:br>
            <a:r>
              <a:rPr lang="en-US" sz="3600" dirty="0">
                <a:hlinkClick r:id="rId3"/>
              </a:rPr>
              <a:t>Your Rights in a Nutshell </a:t>
            </a:r>
            <a:r>
              <a:rPr lang="en-US" sz="3600" dirty="0">
                <a:solidFill>
                  <a:schemeClr val="accent1">
                    <a:lumMod val="75000"/>
                  </a:schemeClr>
                </a:solidFill>
              </a:rPr>
              <a:t>(3:08)</a:t>
            </a:r>
          </a:p>
        </p:txBody>
      </p:sp>
      <p:sp>
        <p:nvSpPr>
          <p:cNvPr id="3" name="Content Placeholder 2">
            <a:extLst>
              <a:ext uri="{FF2B5EF4-FFF2-40B4-BE49-F238E27FC236}">
                <a16:creationId xmlns:a16="http://schemas.microsoft.com/office/drawing/2014/main" id="{EAA36618-D9BA-4F2E-A071-8DEAC5186723}"/>
              </a:ext>
            </a:extLst>
          </p:cNvPr>
          <p:cNvSpPr>
            <a:spLocks noGrp="1"/>
          </p:cNvSpPr>
          <p:nvPr>
            <p:ph idx="1"/>
          </p:nvPr>
        </p:nvSpPr>
        <p:spPr>
          <a:xfrm>
            <a:off x="628650" y="1780033"/>
            <a:ext cx="7886700" cy="4609192"/>
          </a:xfrm>
        </p:spPr>
        <p:txBody>
          <a:bodyPr>
            <a:normAutofit fontScale="85000" lnSpcReduction="20000"/>
          </a:bodyPr>
          <a:lstStyle/>
          <a:p>
            <a:pPr>
              <a:lnSpc>
                <a:spcPct val="110000"/>
              </a:lnSpc>
              <a:spcAft>
                <a:spcPts val="1200"/>
              </a:spcAft>
            </a:pPr>
            <a:r>
              <a:rPr lang="en-US" sz="3100" dirty="0"/>
              <a:t>Watch the video, and consider these questions:</a:t>
            </a:r>
          </a:p>
          <a:p>
            <a:pPr lvl="1">
              <a:lnSpc>
                <a:spcPct val="110000"/>
              </a:lnSpc>
              <a:spcAft>
                <a:spcPts val="1200"/>
              </a:spcAft>
              <a:buFont typeface="Courier New" panose="02070309020205020404" pitchFamily="49" charset="0"/>
              <a:buChar char="o"/>
            </a:pPr>
            <a:r>
              <a:rPr lang="en-US" sz="3100" dirty="0"/>
              <a:t>How do you or will you apply these principles in your current or future professional role?</a:t>
            </a:r>
          </a:p>
          <a:p>
            <a:pPr lvl="1">
              <a:lnSpc>
                <a:spcPct val="110000"/>
              </a:lnSpc>
              <a:spcAft>
                <a:spcPts val="1200"/>
              </a:spcAft>
              <a:buFont typeface="Courier New" panose="02070309020205020404" pitchFamily="49" charset="0"/>
              <a:buChar char="o"/>
            </a:pPr>
            <a:r>
              <a:rPr lang="en-US" sz="3100" dirty="0"/>
              <a:t>Which principle are you most comfortable implementing?</a:t>
            </a:r>
          </a:p>
          <a:p>
            <a:pPr lvl="1">
              <a:lnSpc>
                <a:spcPct val="110000"/>
              </a:lnSpc>
              <a:spcAft>
                <a:spcPts val="1200"/>
              </a:spcAft>
              <a:buFont typeface="Courier New" panose="02070309020205020404" pitchFamily="49" charset="0"/>
              <a:buChar char="o"/>
            </a:pPr>
            <a:r>
              <a:rPr lang="en-US" sz="3100" dirty="0"/>
              <a:t>For which principle do you want more information?</a:t>
            </a:r>
          </a:p>
          <a:p>
            <a:pPr>
              <a:lnSpc>
                <a:spcPct val="110000"/>
              </a:lnSpc>
              <a:spcAft>
                <a:spcPts val="1200"/>
              </a:spcAft>
            </a:pPr>
            <a:r>
              <a:rPr lang="en-US" sz="3100" dirty="0"/>
              <a:t>Discuss the responses to the questions in small groups.</a:t>
            </a:r>
          </a:p>
          <a:p>
            <a:pPr>
              <a:lnSpc>
                <a:spcPct val="110000"/>
              </a:lnSpc>
              <a:spcAft>
                <a:spcPts val="1200"/>
              </a:spcAft>
            </a:pPr>
            <a:r>
              <a:rPr lang="en-US" sz="3100" dirty="0"/>
              <a:t>Provide a summary of the discussion in the whole group.</a:t>
            </a:r>
          </a:p>
        </p:txBody>
      </p:sp>
    </p:spTree>
    <p:extLst>
      <p:ext uri="{BB962C8B-B14F-4D97-AF65-F5344CB8AC3E}">
        <p14:creationId xmlns:p14="http://schemas.microsoft.com/office/powerpoint/2010/main" val="197776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9CBD-37F9-45AC-A059-9FF116C4A03B}"/>
              </a:ext>
            </a:extLst>
          </p:cNvPr>
          <p:cNvSpPr>
            <a:spLocks noGrp="1"/>
          </p:cNvSpPr>
          <p:nvPr>
            <p:ph type="title"/>
          </p:nvPr>
        </p:nvSpPr>
        <p:spPr/>
        <p:txBody>
          <a:bodyPr/>
          <a:lstStyle/>
          <a:p>
            <a:pPr algn="ctr"/>
            <a:r>
              <a:rPr lang="en-US" dirty="0">
                <a:latin typeface="+mn-lt"/>
              </a:rPr>
              <a:t>Part B, 619: Disability Categories</a:t>
            </a:r>
          </a:p>
        </p:txBody>
      </p:sp>
      <p:sp>
        <p:nvSpPr>
          <p:cNvPr id="3" name="Content Placeholder 2">
            <a:extLst>
              <a:ext uri="{FF2B5EF4-FFF2-40B4-BE49-F238E27FC236}">
                <a16:creationId xmlns:a16="http://schemas.microsoft.com/office/drawing/2014/main" id="{91808125-6F9E-4C34-BB5C-D6B54CDFC601}"/>
              </a:ext>
            </a:extLst>
          </p:cNvPr>
          <p:cNvSpPr>
            <a:spLocks noGrp="1"/>
          </p:cNvSpPr>
          <p:nvPr>
            <p:ph sz="half" idx="1"/>
          </p:nvPr>
        </p:nvSpPr>
        <p:spPr>
          <a:xfrm>
            <a:off x="628650" y="1581665"/>
            <a:ext cx="4000500" cy="4595298"/>
          </a:xfrm>
        </p:spPr>
        <p:txBody>
          <a:bodyPr>
            <a:normAutofit/>
          </a:bodyPr>
          <a:lstStyle/>
          <a:p>
            <a:pPr marL="342900" indent="-342900" eaLnBrk="0" fontAlgn="base" hangingPunct="0">
              <a:lnSpc>
                <a:spcPct val="100000"/>
              </a:lnSpc>
              <a:spcBef>
                <a:spcPct val="20000"/>
              </a:spcBef>
              <a:spcAft>
                <a:spcPct val="0"/>
              </a:spcAft>
              <a:defRPr/>
            </a:pPr>
            <a:r>
              <a:rPr lang="en-US" dirty="0">
                <a:solidFill>
                  <a:prstClr val="black"/>
                </a:solidFill>
              </a:rPr>
              <a:t>Autism</a:t>
            </a:r>
          </a:p>
          <a:p>
            <a:pPr marL="342900" indent="-342900" eaLnBrk="0" fontAlgn="base" hangingPunct="0">
              <a:lnSpc>
                <a:spcPct val="100000"/>
              </a:lnSpc>
              <a:spcBef>
                <a:spcPct val="20000"/>
              </a:spcBef>
              <a:spcAft>
                <a:spcPct val="0"/>
              </a:spcAft>
              <a:defRPr/>
            </a:pPr>
            <a:r>
              <a:rPr lang="en-US" dirty="0">
                <a:solidFill>
                  <a:prstClr val="black"/>
                </a:solidFill>
              </a:rPr>
              <a:t>Deaf-blindness</a:t>
            </a:r>
          </a:p>
          <a:p>
            <a:pPr marL="342900" indent="-342900" eaLnBrk="0" fontAlgn="base" hangingPunct="0">
              <a:lnSpc>
                <a:spcPct val="100000"/>
              </a:lnSpc>
              <a:spcBef>
                <a:spcPct val="20000"/>
              </a:spcBef>
              <a:spcAft>
                <a:spcPct val="0"/>
              </a:spcAft>
              <a:defRPr/>
            </a:pPr>
            <a:r>
              <a:rPr lang="en-US" dirty="0">
                <a:solidFill>
                  <a:prstClr val="black"/>
                </a:solidFill>
              </a:rPr>
              <a:t>Deafness</a:t>
            </a:r>
          </a:p>
          <a:p>
            <a:pPr marL="342900" indent="-342900" eaLnBrk="0" fontAlgn="base" hangingPunct="0">
              <a:lnSpc>
                <a:spcPct val="100000"/>
              </a:lnSpc>
              <a:spcBef>
                <a:spcPct val="20000"/>
              </a:spcBef>
              <a:spcAft>
                <a:spcPct val="0"/>
              </a:spcAft>
              <a:defRPr/>
            </a:pPr>
            <a:r>
              <a:rPr lang="en-US" dirty="0">
                <a:solidFill>
                  <a:prstClr val="black"/>
                </a:solidFill>
              </a:rPr>
              <a:t>Developmental delay</a:t>
            </a:r>
          </a:p>
          <a:p>
            <a:pPr marL="342900" indent="-342900" eaLnBrk="0" fontAlgn="base" hangingPunct="0">
              <a:lnSpc>
                <a:spcPct val="100000"/>
              </a:lnSpc>
              <a:spcBef>
                <a:spcPct val="20000"/>
              </a:spcBef>
              <a:spcAft>
                <a:spcPct val="0"/>
              </a:spcAft>
              <a:defRPr/>
            </a:pPr>
            <a:r>
              <a:rPr lang="en-US" dirty="0">
                <a:solidFill>
                  <a:prstClr val="black"/>
                </a:solidFill>
              </a:rPr>
              <a:t>Emotional disturbance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Hearing Impairment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Intellectual disability</a:t>
            </a:r>
          </a:p>
          <a:p>
            <a:pPr marL="342900" indent="-342900" eaLnBrk="0" fontAlgn="base" hangingPunct="0">
              <a:lnSpc>
                <a:spcPct val="100000"/>
              </a:lnSpc>
              <a:spcBef>
                <a:spcPct val="20000"/>
              </a:spcBef>
              <a:spcAft>
                <a:spcPct val="0"/>
              </a:spcAft>
              <a:defRPr/>
            </a:pPr>
            <a:r>
              <a:rPr lang="en-US" dirty="0">
                <a:solidFill>
                  <a:prstClr val="black"/>
                </a:solidFill>
              </a:rPr>
              <a:t>Multiple disabilities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US" dirty="0"/>
          </a:p>
        </p:txBody>
      </p:sp>
      <p:sp>
        <p:nvSpPr>
          <p:cNvPr id="4" name="Content Placeholder 3">
            <a:extLst>
              <a:ext uri="{FF2B5EF4-FFF2-40B4-BE49-F238E27FC236}">
                <a16:creationId xmlns:a16="http://schemas.microsoft.com/office/drawing/2014/main" id="{3324B50A-7678-4E7A-8352-D314C4D89FDD}"/>
              </a:ext>
            </a:extLst>
          </p:cNvPr>
          <p:cNvSpPr>
            <a:spLocks noGrp="1"/>
          </p:cNvSpPr>
          <p:nvPr>
            <p:ph sz="half" idx="2"/>
          </p:nvPr>
        </p:nvSpPr>
        <p:spPr>
          <a:xfrm>
            <a:off x="4629150" y="1581665"/>
            <a:ext cx="4271782" cy="4595298"/>
          </a:xfrm>
        </p:spPr>
        <p:txBody>
          <a:bodyPr>
            <a:normAutofit/>
          </a:bodyPr>
          <a:lstStyle/>
          <a:p>
            <a:pPr marL="342900" indent="-342900" eaLnBrk="0" fontAlgn="base" hangingPunct="0">
              <a:lnSpc>
                <a:spcPct val="100000"/>
              </a:lnSpc>
              <a:spcBef>
                <a:spcPct val="20000"/>
              </a:spcBef>
              <a:spcAft>
                <a:spcPct val="0"/>
              </a:spcAft>
              <a:defRPr/>
            </a:pPr>
            <a:r>
              <a:rPr lang="en-US" dirty="0">
                <a:solidFill>
                  <a:prstClr val="black"/>
                </a:solidFill>
              </a:rPr>
              <a:t>Orthopedic impairment</a:t>
            </a:r>
          </a:p>
          <a:p>
            <a:pPr marL="342900" lvl="0" indent="-342900" eaLnBrk="0" fontAlgn="base" hangingPunct="0">
              <a:lnSpc>
                <a:spcPct val="100000"/>
              </a:lnSpc>
              <a:spcBef>
                <a:spcPct val="20000"/>
              </a:spcBef>
              <a:spcAft>
                <a:spcPct val="0"/>
              </a:spcAft>
              <a:defRPr/>
            </a:pPr>
            <a:r>
              <a:rPr lang="en-US" dirty="0">
                <a:solidFill>
                  <a:prstClr val="black"/>
                </a:solidFill>
              </a:rPr>
              <a:t>Other health impairment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Specific learning disability</a:t>
            </a:r>
          </a:p>
          <a:p>
            <a:pPr marL="342900" indent="-342900" eaLnBrk="0" fontAlgn="base" hangingPunct="0">
              <a:lnSpc>
                <a:spcPct val="100000"/>
              </a:lnSpc>
              <a:spcBef>
                <a:spcPct val="20000"/>
              </a:spcBef>
              <a:spcAft>
                <a:spcPct val="0"/>
              </a:spcAft>
              <a:defRPr/>
            </a:pPr>
            <a:r>
              <a:rPr lang="en-US" dirty="0">
                <a:solidFill>
                  <a:prstClr val="black"/>
                </a:solidFill>
              </a:rPr>
              <a:t>Speech or language impairment</a:t>
            </a:r>
          </a:p>
          <a:p>
            <a:pPr marL="342900" indent="-342900" eaLnBrk="0" fontAlgn="base" hangingPunct="0">
              <a:lnSpc>
                <a:spcPct val="100000"/>
              </a:lnSpc>
              <a:spcBef>
                <a:spcPct val="20000"/>
              </a:spcBef>
              <a:spcAft>
                <a:spcPct val="0"/>
              </a:spcAft>
              <a:defRPr/>
            </a:pPr>
            <a:r>
              <a:rPr lang="en-US" dirty="0">
                <a:solidFill>
                  <a:prstClr val="black"/>
                </a:solidFill>
              </a:rPr>
              <a:t>Traumatic brain injury</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Visual impairment , including blindness</a:t>
            </a:r>
          </a:p>
          <a:p>
            <a:endParaRPr lang="en-US" dirty="0"/>
          </a:p>
        </p:txBody>
      </p:sp>
    </p:spTree>
    <p:extLst>
      <p:ext uri="{BB962C8B-B14F-4D97-AF65-F5344CB8AC3E}">
        <p14:creationId xmlns:p14="http://schemas.microsoft.com/office/powerpoint/2010/main" val="523895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1CE3-8B19-4FDC-90DA-F4CBC98154A9}"/>
              </a:ext>
            </a:extLst>
          </p:cNvPr>
          <p:cNvSpPr>
            <a:spLocks noGrp="1"/>
          </p:cNvSpPr>
          <p:nvPr>
            <p:ph type="title"/>
          </p:nvPr>
        </p:nvSpPr>
        <p:spPr/>
        <p:txBody>
          <a:bodyPr/>
          <a:lstStyle/>
          <a:p>
            <a:pPr algn="ctr"/>
            <a:r>
              <a:rPr lang="en-US" dirty="0"/>
              <a:t>Part B, Section 619:Program Administration</a:t>
            </a:r>
          </a:p>
        </p:txBody>
      </p:sp>
      <p:sp>
        <p:nvSpPr>
          <p:cNvPr id="3" name="Content Placeholder 2">
            <a:extLst>
              <a:ext uri="{FF2B5EF4-FFF2-40B4-BE49-F238E27FC236}">
                <a16:creationId xmlns:a16="http://schemas.microsoft.com/office/drawing/2014/main" id="{B6788CA5-A85B-4196-9334-EF19366D73F2}"/>
              </a:ext>
            </a:extLst>
          </p:cNvPr>
          <p:cNvSpPr>
            <a:spLocks noGrp="1"/>
          </p:cNvSpPr>
          <p:nvPr>
            <p:ph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Administered by state/territory department of education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sz="3200" dirty="0">
                <a:solidFill>
                  <a:prstClr val="black"/>
                </a:solidFill>
                <a:latin typeface="Calibri"/>
                <a:hlinkClick r:id="rId3"/>
              </a:rPr>
              <a:t>Section 619 regulations, policies, and state coordinators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National Association of State Directors of Special Education </a:t>
            </a:r>
            <a:r>
              <a:rPr kumimoji="0" lang="en-US" sz="3200" b="0" i="0" u="none" strike="noStrike" kern="1200" cap="none" spc="0" normalizeH="0" baseline="0" noProof="0" dirty="0">
                <a:ln>
                  <a:noFill/>
                </a:ln>
                <a:solidFill>
                  <a:prstClr val="black"/>
                </a:solidFill>
                <a:effectLst/>
                <a:uLnTx/>
                <a:uFillTx/>
                <a:latin typeface="Calibri"/>
                <a:ea typeface="+mn-ea"/>
                <a:cs typeface="+mn-cs"/>
                <a:hlinkClick r:id="rId4"/>
              </a:rPr>
              <a:t>(NASDSE) </a:t>
            </a:r>
            <a:r>
              <a:rPr kumimoji="0" lang="en-US" sz="3200" b="0" i="0" u="none" strike="noStrike" kern="1200" cap="none" spc="0" normalizeH="0" baseline="0" noProof="0" dirty="0">
                <a:ln>
                  <a:noFill/>
                </a:ln>
                <a:solidFill>
                  <a:prstClr val="black"/>
                </a:solidFill>
                <a:effectLst/>
                <a:uLnTx/>
                <a:uFillTx/>
                <a:latin typeface="Calibri"/>
                <a:ea typeface="+mn-ea"/>
                <a:cs typeface="+mn-cs"/>
              </a:rPr>
              <a:t>– supports and resources for state leaders</a:t>
            </a:r>
          </a:p>
          <a:p>
            <a:endParaRPr lang="en-US" dirty="0"/>
          </a:p>
        </p:txBody>
      </p:sp>
    </p:spTree>
    <p:extLst>
      <p:ext uri="{BB962C8B-B14F-4D97-AF65-F5344CB8AC3E}">
        <p14:creationId xmlns:p14="http://schemas.microsoft.com/office/powerpoint/2010/main" val="3018668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FA08-7C9D-80D0-FEF5-02EB0B87E0AD}"/>
              </a:ext>
            </a:extLst>
          </p:cNvPr>
          <p:cNvSpPr>
            <a:spLocks noGrp="1"/>
          </p:cNvSpPr>
          <p:nvPr>
            <p:ph type="title"/>
          </p:nvPr>
        </p:nvSpPr>
        <p:spPr>
          <a:xfrm>
            <a:off x="628650" y="365127"/>
            <a:ext cx="7886700" cy="817498"/>
          </a:xfrm>
        </p:spPr>
        <p:txBody>
          <a:bodyPr/>
          <a:lstStyle/>
          <a:p>
            <a:pPr algn="ctr"/>
            <a:r>
              <a:rPr lang="en-US" dirty="0"/>
              <a:t>References</a:t>
            </a:r>
          </a:p>
        </p:txBody>
      </p:sp>
      <p:sp>
        <p:nvSpPr>
          <p:cNvPr id="3" name="Content Placeholder 2">
            <a:extLst>
              <a:ext uri="{FF2B5EF4-FFF2-40B4-BE49-F238E27FC236}">
                <a16:creationId xmlns:a16="http://schemas.microsoft.com/office/drawing/2014/main" id="{ADC3496A-63C6-420E-DA75-5A29AD13C015}"/>
              </a:ext>
            </a:extLst>
          </p:cNvPr>
          <p:cNvSpPr>
            <a:spLocks noGrp="1"/>
          </p:cNvSpPr>
          <p:nvPr>
            <p:ph idx="1"/>
          </p:nvPr>
        </p:nvSpPr>
        <p:spPr>
          <a:xfrm>
            <a:off x="628650" y="1402080"/>
            <a:ext cx="7886700" cy="4774883"/>
          </a:xfrm>
        </p:spPr>
        <p:txBody>
          <a:bodyPr>
            <a:normAutofit fontScale="85000" lnSpcReduction="20000"/>
          </a:bodyPr>
          <a:lstStyle/>
          <a:p>
            <a:pPr marL="0" indent="0">
              <a:buNone/>
            </a:pPr>
            <a:r>
              <a:rPr lang="en-US" sz="3000" dirty="0"/>
              <a:t>Division for Early Childhood. (2020). </a:t>
            </a:r>
            <a:r>
              <a:rPr lang="en-US" sz="3000" i="1" dirty="0"/>
              <a:t>Initial practice-based professional standards for early interventionists/early childhood special educators. </a:t>
            </a:r>
          </a:p>
          <a:p>
            <a:pPr marL="0" indent="0">
              <a:buNone/>
            </a:pPr>
            <a:r>
              <a:rPr lang="en-US" sz="3000" i="1" dirty="0">
                <a:hlinkClick r:id="rId3"/>
              </a:rPr>
              <a:t>https://www.dec-sped.org/ei-ecse-standards</a:t>
            </a:r>
            <a:endParaRPr lang="en-US" sz="3000" i="1" dirty="0"/>
          </a:p>
          <a:p>
            <a:pPr marL="0" indent="0">
              <a:buNone/>
            </a:pPr>
            <a:endParaRPr lang="en-US" sz="3000" i="1" dirty="0"/>
          </a:p>
          <a:p>
            <a:pPr marL="0" indent="0">
              <a:buNone/>
            </a:pPr>
            <a:r>
              <a:rPr lang="en-US" sz="3000" dirty="0"/>
              <a:t>Division for Early Childhood. (2022). </a:t>
            </a:r>
            <a:r>
              <a:rPr lang="en-US" sz="3000" i="1" dirty="0"/>
              <a:t>Position statement on ethical practice</a:t>
            </a:r>
            <a:r>
              <a:rPr lang="en-US" sz="3000" dirty="0"/>
              <a:t>. </a:t>
            </a:r>
            <a:r>
              <a:rPr lang="en-US" sz="3000" dirty="0">
                <a:hlinkClick r:id="rId4"/>
              </a:rPr>
              <a:t>https://divisionearlychildhood.egnyte.com/dl/KAh4cOFBZ8</a:t>
            </a:r>
            <a:endParaRPr lang="en-US" sz="3000" dirty="0"/>
          </a:p>
          <a:p>
            <a:pPr marL="0" indent="0">
              <a:buNone/>
            </a:pPr>
            <a:endParaRPr lang="en-US" sz="3000" dirty="0"/>
          </a:p>
          <a:p>
            <a:pPr marL="0" indent="0">
              <a:buNone/>
            </a:pPr>
            <a:r>
              <a:rPr lang="en-US" sz="3000" dirty="0"/>
              <a:t>Early Childhood Technical Assistance Center. (2023, May 1). </a:t>
            </a:r>
            <a:r>
              <a:rPr lang="en-US" sz="3000" i="1" dirty="0"/>
              <a:t>Part C of IDEA. </a:t>
            </a:r>
            <a:r>
              <a:rPr lang="en-US" sz="3000" dirty="0">
                <a:hlinkClick r:id="rId5"/>
              </a:rPr>
              <a:t>https://ectacenter.org/partc/partc.asp</a:t>
            </a:r>
            <a:endParaRPr lang="en-US" sz="3000" dirty="0"/>
          </a:p>
          <a:p>
            <a:pPr marL="0" indent="0">
              <a:buNone/>
            </a:pPr>
            <a:endParaRPr lang="en-US" sz="3000" dirty="0"/>
          </a:p>
          <a:p>
            <a:pPr marL="0" indent="0">
              <a:buNone/>
            </a:pPr>
            <a:r>
              <a:rPr lang="en-US" sz="2000" i="1" dirty="0"/>
              <a:t> </a:t>
            </a:r>
          </a:p>
          <a:p>
            <a:pPr marL="0" indent="0">
              <a:buNone/>
            </a:pPr>
            <a:endParaRPr lang="en-US" sz="2000" dirty="0"/>
          </a:p>
        </p:txBody>
      </p:sp>
    </p:spTree>
    <p:extLst>
      <p:ext uri="{BB962C8B-B14F-4D97-AF65-F5344CB8AC3E}">
        <p14:creationId xmlns:p14="http://schemas.microsoft.com/office/powerpoint/2010/main" val="2909332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628650" y="365127"/>
            <a:ext cx="7886700" cy="975994"/>
          </a:xfrm>
          <a:prstGeom prst="rect">
            <a:avLst/>
          </a:prstGeom>
          <a:noFill/>
          <a:ln>
            <a:noFill/>
          </a:ln>
        </p:spPr>
        <p:txBody>
          <a:bodyPr spcFirstLastPara="1" wrap="square" lIns="91425" tIns="45700" rIns="91425" bIns="45700" anchor="ctr" anchorCtr="0">
            <a:normAutofit/>
          </a:bodyPr>
          <a:lstStyle/>
          <a:p>
            <a:pPr lvl="0" algn="ctr">
              <a:buClr>
                <a:schemeClr val="dk1"/>
              </a:buClr>
              <a:buSzPts val="3600"/>
            </a:pPr>
            <a:r>
              <a:rPr kumimoji="0" lang="en-US" b="1" i="0" u="none" strike="noStrike" kern="1200" cap="none" spc="0" normalizeH="0" baseline="0" noProof="0" dirty="0">
                <a:ln>
                  <a:noFill/>
                </a:ln>
                <a:solidFill>
                  <a:srgbClr val="121F88"/>
                </a:solidFill>
                <a:effectLst/>
                <a:uLnTx/>
                <a:uFillTx/>
                <a:latin typeface="Calibri" panose="020F0502020204030204"/>
                <a:ea typeface="+mj-ea"/>
                <a:cs typeface="+mj-cs"/>
              </a:rPr>
              <a:t>References (continued)</a:t>
            </a:r>
            <a:r>
              <a:rPr kumimoji="0" lang="en-US" b="0" i="0" u="none" strike="noStrike" kern="1200" cap="none" spc="0" normalizeH="0" baseline="0" noProof="0" dirty="0">
                <a:ln>
                  <a:noFill/>
                </a:ln>
                <a:solidFill>
                  <a:srgbClr val="002060"/>
                </a:solidFill>
                <a:effectLst/>
                <a:uLnTx/>
                <a:uFillTx/>
                <a:latin typeface="Calibri"/>
                <a:ea typeface="Calibri"/>
                <a:cs typeface="Calibri"/>
                <a:sym typeface="Calibri"/>
              </a:rPr>
              <a:t> </a:t>
            </a:r>
            <a:endParaRPr dirty="0"/>
          </a:p>
        </p:txBody>
      </p:sp>
      <p:sp>
        <p:nvSpPr>
          <p:cNvPr id="192" name="Google Shape;192;p22"/>
          <p:cNvSpPr txBox="1">
            <a:spLocks noGrp="1"/>
          </p:cNvSpPr>
          <p:nvPr>
            <p:ph idx="1"/>
          </p:nvPr>
        </p:nvSpPr>
        <p:spPr>
          <a:xfrm>
            <a:off x="628650" y="1584960"/>
            <a:ext cx="7886700" cy="4628579"/>
          </a:xfrm>
          <a:prstGeom prst="rect">
            <a:avLst/>
          </a:prstGeom>
          <a:noFill/>
          <a:ln>
            <a:noFill/>
          </a:ln>
        </p:spPr>
        <p:txBody>
          <a:bodyPr spcFirstLastPara="1" wrap="square" lIns="91425" tIns="45700" rIns="91425" bIns="45700" anchor="t" anchorCtr="0">
            <a:normAutofit fontScale="92500" lnSpcReduction="20000"/>
          </a:bodyPr>
          <a:lstStyle/>
          <a:p>
            <a:pPr marL="0" lvl="0" indent="0">
              <a:buNone/>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Early Childhood Technical Assistance Center. (2022, September 21). </a:t>
            </a:r>
            <a:r>
              <a:rPr lang="en-US" sz="2600" i="1" dirty="0">
                <a:solidFill>
                  <a:prstClr val="black"/>
                </a:solidFill>
              </a:rPr>
              <a:t>Part B, Section 619 </a:t>
            </a: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of IDEA. </a:t>
            </a: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https://ectacenter.org/sec619/sec619.asp</a:t>
            </a:r>
            <a:endPar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buNone/>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Feeney, S., &amp; Freeman, N. K. (2017). Focus on ethics: Ethical finesse – a strategy to resolve ethical issues. </a:t>
            </a: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Young Children. 71</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https://www.naeyc.org/resources/pubs/yc/mar2017/resolve-ethical-issues</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Feeney, S., &amp; Freeman, N. K. Focus on ethics: “Make sure my child drinks her milk! – The response. </a:t>
            </a: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Young Children. 71</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https://www.naeyc.org/resources/pubs/yc/sep2016/focus-on-ethics</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900" i="1"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lgn="l" rtl="0">
              <a:lnSpc>
                <a:spcPct val="90000"/>
              </a:lnSpc>
              <a:spcBef>
                <a:spcPts val="0"/>
              </a:spcBef>
              <a:spcAft>
                <a:spcPts val="0"/>
              </a:spcAft>
              <a:buClr>
                <a:schemeClr val="dk1"/>
              </a:buClr>
              <a:buSzPts val="2800"/>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F788-78F1-4389-2E14-933C812AD3D2}"/>
              </a:ext>
            </a:extLst>
          </p:cNvPr>
          <p:cNvSpPr>
            <a:spLocks noGrp="1"/>
          </p:cNvSpPr>
          <p:nvPr>
            <p:ph type="title"/>
          </p:nvPr>
        </p:nvSpPr>
        <p:spPr/>
        <p:txBody>
          <a:bodyPr>
            <a:normAutofit/>
          </a:bodyPr>
          <a:lstStyle/>
          <a:p>
            <a:pPr algn="ctr"/>
            <a:r>
              <a:rPr kumimoji="0" lang="en-US" b="1" i="0" u="none" strike="noStrike" kern="1200" cap="none" spc="0" normalizeH="0" baseline="0" noProof="0" dirty="0">
                <a:ln>
                  <a:noFill/>
                </a:ln>
                <a:solidFill>
                  <a:srgbClr val="121F88"/>
                </a:solidFill>
                <a:effectLst/>
                <a:uLnTx/>
                <a:uFillTx/>
                <a:latin typeface="Calibri" panose="020F0502020204030204"/>
                <a:ea typeface="+mj-ea"/>
                <a:cs typeface="+mj-cs"/>
              </a:rPr>
              <a:t>References (cont’d.)</a:t>
            </a:r>
            <a:r>
              <a:rPr kumimoji="0" lang="en-US" b="0" i="0" u="none" strike="noStrike" kern="1200" cap="none" spc="0" normalizeH="0" baseline="0" noProof="0" dirty="0">
                <a:ln>
                  <a:noFill/>
                </a:ln>
                <a:solidFill>
                  <a:srgbClr val="002060"/>
                </a:solidFill>
                <a:effectLst/>
                <a:uLnTx/>
                <a:uFillTx/>
                <a:latin typeface="Calibri"/>
                <a:ea typeface="Calibri"/>
                <a:cs typeface="Calibri"/>
                <a:sym typeface="Calibri"/>
              </a:rPr>
              <a:t> </a:t>
            </a:r>
            <a:endParaRPr lang="en-US" dirty="0"/>
          </a:p>
        </p:txBody>
      </p:sp>
      <p:sp>
        <p:nvSpPr>
          <p:cNvPr id="3" name="Content Placeholder 2">
            <a:extLst>
              <a:ext uri="{FF2B5EF4-FFF2-40B4-BE49-F238E27FC236}">
                <a16:creationId xmlns:a16="http://schemas.microsoft.com/office/drawing/2014/main" id="{5853FEBA-48F8-6FB2-BECD-A59CC97408EA}"/>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National Association for the Education of Young Children (2011). </a:t>
            </a: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Code of ethical conduct and statement of commitment.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https://www.naeyc.org/resources/position-statements/ethical-conduct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National Association of State Directors of Special Education. (n.d.).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http://www.nasdse.org/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726512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6243-61E0-F839-2659-9C6EECFEB966}"/>
              </a:ext>
            </a:extLst>
          </p:cNvPr>
          <p:cNvSpPr txBox="1">
            <a:spLocks noGrp="1"/>
          </p:cNvSpPr>
          <p:nvPr>
            <p:ph type="title" idx="4294967295"/>
          </p:nvPr>
        </p:nvSpPr>
        <p:spPr>
          <a:xfrm>
            <a:off x="628650" y="365127"/>
            <a:ext cx="7886700" cy="10064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121F88"/>
                </a:solidFill>
                <a:effectLst/>
                <a:uLnTx/>
                <a:uFillTx/>
                <a:latin typeface="+mn-lt"/>
                <a:ea typeface="+mj-ea"/>
                <a:cs typeface="+mj-cs"/>
                <a:sym typeface="Arial"/>
              </a:rPr>
              <a:t>Disclaimer</a:t>
            </a:r>
          </a:p>
        </p:txBody>
      </p:sp>
    </p:spTree>
    <p:extLst>
      <p:ext uri="{BB962C8B-B14F-4D97-AF65-F5344CB8AC3E}">
        <p14:creationId xmlns:p14="http://schemas.microsoft.com/office/powerpoint/2010/main" val="359786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Clr>
                <a:schemeClr val="dk1"/>
              </a:buClr>
              <a:buSzPts val="3600"/>
            </a:pPr>
            <a:r>
              <a:rPr lang="en-US" sz="3600" kern="1200" dirty="0"/>
              <a:t>Objectives</a:t>
            </a:r>
            <a:r>
              <a:rPr lang="en-US" sz="3600" b="0" dirty="0">
                <a:solidFill>
                  <a:srgbClr val="002060"/>
                </a:solidFill>
                <a:sym typeface="Calibri"/>
              </a:rPr>
              <a:t> </a:t>
            </a:r>
            <a:endParaRPr sz="3600" dirty="0">
              <a:solidFill>
                <a:srgbClr val="002060"/>
              </a:solidFill>
            </a:endParaRPr>
          </a:p>
        </p:txBody>
      </p:sp>
      <p:sp>
        <p:nvSpPr>
          <p:cNvPr id="71" name="Google Shape;71;p4"/>
          <p:cNvSpPr txBox="1">
            <a:spLocks noGrp="1"/>
          </p:cNvSpPr>
          <p:nvPr>
            <p:ph idx="1"/>
          </p:nvPr>
        </p:nvSpPr>
        <p:spPr>
          <a:xfrm>
            <a:off x="628650" y="1690689"/>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Describe ethical and legal policies and procedures that govern the profession of EI/ECSE.</a:t>
            </a:r>
            <a:endParaRPr dirty="0"/>
          </a:p>
          <a:p>
            <a:pPr marL="228600" lvl="0" indent="-228600" algn="l" rtl="0">
              <a:lnSpc>
                <a:spcPct val="150000"/>
              </a:lnSpc>
              <a:spcBef>
                <a:spcPts val="1000"/>
              </a:spcBef>
              <a:spcAft>
                <a:spcPts val="0"/>
              </a:spcAft>
              <a:buClr>
                <a:schemeClr val="dk1"/>
              </a:buClr>
              <a:buSzPts val="2800"/>
              <a:buChar char="•"/>
            </a:pPr>
            <a:r>
              <a:rPr lang="en-US" dirty="0"/>
              <a:t>Identify professional association codes of ethics and resources that support their application.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691C-9325-6949-E4D3-CD1C317689D7}"/>
              </a:ext>
            </a:extLst>
          </p:cNvPr>
          <p:cNvSpPr>
            <a:spLocks noGrp="1"/>
          </p:cNvSpPr>
          <p:nvPr>
            <p:ph type="title"/>
          </p:nvPr>
        </p:nvSpPr>
        <p:spPr>
          <a:xfrm>
            <a:off x="623888" y="1709740"/>
            <a:ext cx="7886700" cy="1307780"/>
          </a:xfrm>
        </p:spPr>
        <p:txBody>
          <a:bodyPr/>
          <a:lstStyle/>
          <a:p>
            <a:pPr algn="ctr"/>
            <a:r>
              <a:rPr lang="en-US" dirty="0"/>
              <a:t>Defining the Terms:</a:t>
            </a:r>
          </a:p>
        </p:txBody>
      </p:sp>
      <p:sp>
        <p:nvSpPr>
          <p:cNvPr id="3" name="Text Placeholder 2">
            <a:extLst>
              <a:ext uri="{FF2B5EF4-FFF2-40B4-BE49-F238E27FC236}">
                <a16:creationId xmlns:a16="http://schemas.microsoft.com/office/drawing/2014/main" id="{BFF162B7-9E1A-60FF-FBB8-BC7BA7CC6FC7}"/>
              </a:ext>
            </a:extLst>
          </p:cNvPr>
          <p:cNvSpPr>
            <a:spLocks noGrp="1"/>
          </p:cNvSpPr>
          <p:nvPr>
            <p:ph type="body" idx="1"/>
          </p:nvPr>
        </p:nvSpPr>
        <p:spPr>
          <a:xfrm>
            <a:off x="623888" y="3429000"/>
            <a:ext cx="7886700" cy="1805941"/>
          </a:xfrm>
        </p:spPr>
        <p:txBody>
          <a:bodyPr>
            <a:normAutofit/>
          </a:bodyPr>
          <a:lstStyle/>
          <a:p>
            <a:pPr algn="ctr"/>
            <a:r>
              <a:rPr lang="en-US" sz="3600" b="1" dirty="0"/>
              <a:t>Policies, Procedures, and Ethics </a:t>
            </a:r>
          </a:p>
        </p:txBody>
      </p:sp>
    </p:spTree>
    <p:extLst>
      <p:ext uri="{BB962C8B-B14F-4D97-AF65-F5344CB8AC3E}">
        <p14:creationId xmlns:p14="http://schemas.microsoft.com/office/powerpoint/2010/main" val="329168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Clr>
                <a:schemeClr val="dk1"/>
              </a:buClr>
              <a:buSzPts val="3600"/>
            </a:pPr>
            <a:r>
              <a:rPr lang="en-US" sz="3600" kern="1200" dirty="0">
                <a:ea typeface="+mj-ea"/>
              </a:rPr>
              <a:t>Policies and Procedures</a:t>
            </a:r>
            <a:endParaRPr dirty="0">
              <a:solidFill>
                <a:srgbClr val="002060"/>
              </a:solidFill>
            </a:endParaRPr>
          </a:p>
        </p:txBody>
      </p:sp>
      <p:sp>
        <p:nvSpPr>
          <p:cNvPr id="78" name="Google Shape;78;p5"/>
          <p:cNvSpPr txBox="1">
            <a:spLocks noGrp="1"/>
          </p:cNvSpPr>
          <p:nvPr>
            <p:ph idx="1"/>
          </p:nvPr>
        </p:nvSpPr>
        <p:spPr>
          <a:xfrm>
            <a:off x="628650" y="1561856"/>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sz="3200" b="1" dirty="0"/>
              <a:t>Policies</a:t>
            </a:r>
            <a:r>
              <a:rPr lang="en-US" sz="3200" dirty="0"/>
              <a:t> are guiding principles intended to influence decisions and actions (What and Why)</a:t>
            </a:r>
            <a:endParaRPr sz="3200" dirty="0"/>
          </a:p>
          <a:p>
            <a:pPr marL="228600" lvl="0" indent="-228600" algn="l" rtl="0">
              <a:lnSpc>
                <a:spcPct val="150000"/>
              </a:lnSpc>
              <a:spcBef>
                <a:spcPts val="1000"/>
              </a:spcBef>
              <a:spcAft>
                <a:spcPts val="0"/>
              </a:spcAft>
              <a:buClr>
                <a:schemeClr val="dk1"/>
              </a:buClr>
              <a:buSzPts val="2800"/>
              <a:buChar char="•"/>
            </a:pPr>
            <a:r>
              <a:rPr lang="en-US" sz="3200" b="1" dirty="0"/>
              <a:t>Procedures</a:t>
            </a:r>
            <a:r>
              <a:rPr lang="en-US" sz="3200" dirty="0"/>
              <a:t> are a specific way of doing things (How, When, and Who)</a:t>
            </a:r>
            <a:endParaRPr sz="3200"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62DD-58EC-5FB2-C607-F95AC96E740F}"/>
              </a:ext>
            </a:extLst>
          </p:cNvPr>
          <p:cNvSpPr>
            <a:spLocks noGrp="1"/>
          </p:cNvSpPr>
          <p:nvPr>
            <p:ph type="title"/>
          </p:nvPr>
        </p:nvSpPr>
        <p:spPr>
          <a:xfrm>
            <a:off x="965199" y="194310"/>
            <a:ext cx="7648121" cy="1514747"/>
          </a:xfrm>
        </p:spPr>
        <p:txBody>
          <a:bodyPr>
            <a:normAutofit/>
          </a:bodyPr>
          <a:lstStyle/>
          <a:p>
            <a:pPr algn="ctr"/>
            <a:r>
              <a:rPr lang="en-US" sz="3600" dirty="0"/>
              <a:t>Professional Ethics: Time for Reflection</a:t>
            </a:r>
          </a:p>
        </p:txBody>
      </p:sp>
      <p:graphicFrame>
        <p:nvGraphicFramePr>
          <p:cNvPr id="5" name="Content Placeholder 2" descr="This slide includes 5 questions for reflection:&#10;1. How do you define ethics?&#10;2. What ethical responsibility do you feel is most important?&#10;3. What did you learn about ethics in your preservice training? Your work? &#10;4. What tools do you have to rely on when making ethical decisions? &#10;5. What do you feel you need to know about ethics?&#10;">
            <a:extLst>
              <a:ext uri="{FF2B5EF4-FFF2-40B4-BE49-F238E27FC236}">
                <a16:creationId xmlns:a16="http://schemas.microsoft.com/office/drawing/2014/main" id="{0F647982-47EF-6BE8-134D-3C43FEC95C13}"/>
              </a:ext>
            </a:extLst>
          </p:cNvPr>
          <p:cNvGraphicFramePr>
            <a:graphicFrameLocks noGrp="1"/>
          </p:cNvGraphicFramePr>
          <p:nvPr>
            <p:ph idx="1"/>
            <p:extLst>
              <p:ext uri="{D42A27DB-BD31-4B8C-83A1-F6EECF244321}">
                <p14:modId xmlns:p14="http://schemas.microsoft.com/office/powerpoint/2010/main" val="1124996123"/>
              </p:ext>
            </p:extLst>
          </p:nvPr>
        </p:nvGraphicFramePr>
        <p:xfrm>
          <a:off x="605790" y="1623061"/>
          <a:ext cx="7920989"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43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32DE-B9A9-7351-09EC-266B6B4738D6}"/>
              </a:ext>
            </a:extLst>
          </p:cNvPr>
          <p:cNvSpPr>
            <a:spLocks noGrp="1"/>
          </p:cNvSpPr>
          <p:nvPr>
            <p:ph type="title"/>
          </p:nvPr>
        </p:nvSpPr>
        <p:spPr/>
        <p:txBody>
          <a:bodyPr/>
          <a:lstStyle/>
          <a:p>
            <a:pPr algn="ctr"/>
            <a:r>
              <a:rPr lang="en-US" dirty="0"/>
              <a:t>Professional Ethics</a:t>
            </a:r>
          </a:p>
        </p:txBody>
      </p:sp>
      <p:sp>
        <p:nvSpPr>
          <p:cNvPr id="3" name="Content Placeholder 2">
            <a:extLst>
              <a:ext uri="{FF2B5EF4-FFF2-40B4-BE49-F238E27FC236}">
                <a16:creationId xmlns:a16="http://schemas.microsoft.com/office/drawing/2014/main" id="{5FADDE0A-9FD6-F012-6877-9F374E126B85}"/>
              </a:ext>
            </a:extLst>
          </p:cNvPr>
          <p:cNvSpPr>
            <a:spLocks noGrp="1"/>
          </p:cNvSpPr>
          <p:nvPr>
            <p:ph idx="1"/>
          </p:nvPr>
        </p:nvSpPr>
        <p:spPr>
          <a:xfrm>
            <a:off x="628650" y="1548384"/>
            <a:ext cx="7886700" cy="4628579"/>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set of standards or rules of conduct for the profession that:</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describe what professionals should do;</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guide interactions with children, families, and other professionals; and </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guide decision- making about practice and ethical situations. </a:t>
            </a:r>
          </a:p>
          <a:p>
            <a:pPr marL="0" indent="0">
              <a:buNone/>
            </a:pPr>
            <a:endParaRPr lang="en-US" dirty="0"/>
          </a:p>
        </p:txBody>
      </p:sp>
    </p:spTree>
    <p:extLst>
      <p:ext uri="{BB962C8B-B14F-4D97-AF65-F5344CB8AC3E}">
        <p14:creationId xmlns:p14="http://schemas.microsoft.com/office/powerpoint/2010/main" val="253135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4F7020-171D-963D-C057-D109DE3AA4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5463" y="868458"/>
            <a:ext cx="7773074" cy="5121084"/>
          </a:xfrm>
          <a:prstGeom prst="rect">
            <a:avLst/>
          </a:prstGeom>
        </p:spPr>
      </p:pic>
      <p:sp>
        <p:nvSpPr>
          <p:cNvPr id="4" name="Title 3">
            <a:extLst>
              <a:ext uri="{FF2B5EF4-FFF2-40B4-BE49-F238E27FC236}">
                <a16:creationId xmlns:a16="http://schemas.microsoft.com/office/drawing/2014/main" id="{F03281FC-7B25-6193-2C7D-8EA3EC18FA48}"/>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Code of Ethics</a:t>
            </a:r>
          </a:p>
        </p:txBody>
      </p:sp>
    </p:spTree>
    <p:extLst>
      <p:ext uri="{BB962C8B-B14F-4D97-AF65-F5344CB8AC3E}">
        <p14:creationId xmlns:p14="http://schemas.microsoft.com/office/powerpoint/2010/main" val="1674239627"/>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eptual framework" id="{2EB3D6CF-8678-4B2C-8160-1091A07A243C}" vid="{A51B28CF-7AEB-454A-87CC-F5EE92733CD5}"/>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1119</TotalTime>
  <Words>5211</Words>
  <Application>Microsoft Office PowerPoint</Application>
  <PresentationFormat>On-screen Show (4:3)</PresentationFormat>
  <Paragraphs>344</Paragraphs>
  <Slides>37</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Courier New</vt:lpstr>
      <vt:lpstr>Lato</vt:lpstr>
      <vt:lpstr>2_Office Theme</vt:lpstr>
      <vt:lpstr>Professionalism and Ethical Practice </vt:lpstr>
      <vt:lpstr>Standard 7 </vt:lpstr>
      <vt:lpstr>Component 7.4 </vt:lpstr>
      <vt:lpstr>Objectives </vt:lpstr>
      <vt:lpstr>Defining the Terms:</vt:lpstr>
      <vt:lpstr>Policies and Procedures</vt:lpstr>
      <vt:lpstr>Professional Ethics: Time for Reflection</vt:lpstr>
      <vt:lpstr>Professional Ethics</vt:lpstr>
      <vt:lpstr>Code of Ethics</vt:lpstr>
      <vt:lpstr>What Is a Code of Ethics?</vt:lpstr>
      <vt:lpstr>Why Do We Need a Code of Ethics? </vt:lpstr>
      <vt:lpstr>DEC Position Statement on Ethical Practice (2022)</vt:lpstr>
      <vt:lpstr>Core Principles for Ethical Practices</vt:lpstr>
      <vt:lpstr>DEC’s Position Statement on Ethical Practices Guides the Work of: </vt:lpstr>
      <vt:lpstr>Core Principles for Ethical Practices: A Closer Look</vt:lpstr>
      <vt:lpstr>NAEYC Code of Ethical Conduct and Statement of Commitment (2011) </vt:lpstr>
      <vt:lpstr>NAEYC Code of Ethical Conduct and Statement of Commitment (2011) Includes:</vt:lpstr>
      <vt:lpstr>NAEYC Code of Ethical Conduct:  A Closer Look</vt:lpstr>
      <vt:lpstr>Ethical Dilemmas</vt:lpstr>
      <vt:lpstr>Ethical Finesse: A Strategy to Resolve Ethical Dilemmas</vt:lpstr>
      <vt:lpstr>Activity: Resolving an Ethical Dilemma</vt:lpstr>
      <vt:lpstr>Activity:  “Make Sure My Child Drinks Her Milk”  </vt:lpstr>
      <vt:lpstr>Legislation Impacting EI/ECSE</vt:lpstr>
      <vt:lpstr>The Legal Basis for Part C and Part B, Section 619 of IDEA</vt:lpstr>
      <vt:lpstr>Part C of IDEA: The Program for Infants and Toddlers with Disabilities</vt:lpstr>
      <vt:lpstr>Part C: Eligibility </vt:lpstr>
      <vt:lpstr>Part C: Types of Services    </vt:lpstr>
      <vt:lpstr>Part C: Qualified Personnel</vt:lpstr>
      <vt:lpstr>Part C of IDEA: State and  Territory Information</vt:lpstr>
      <vt:lpstr>Part B, Section 619 of IDEA</vt:lpstr>
      <vt:lpstr>Six Principles of IDEA:  Your Rights in a Nutshell (3:08)</vt:lpstr>
      <vt:lpstr>Part B, 619: Disability Categories</vt:lpstr>
      <vt:lpstr>Part B, Section 619:Program Administration</vt:lpstr>
      <vt:lpstr>References</vt:lpstr>
      <vt:lpstr>References (continued) </vt:lpstr>
      <vt:lpstr>References (cont’d.)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and Ethical Practice</dc:title>
  <dc:creator>Darla Gundler</dc:creator>
  <cp:lastModifiedBy>Darla Gundler</cp:lastModifiedBy>
  <cp:revision>89</cp:revision>
  <dcterms:created xsi:type="dcterms:W3CDTF">2021-03-12T16:17:44Z</dcterms:created>
  <dcterms:modified xsi:type="dcterms:W3CDTF">2023-11-01T18:57:01Z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3A36AE98-B186-40B9-A6B7-A2788A804BDA</vt:lpwstr>
  </property>
  <property fmtid="{D5CDD505-2E9C-101B-9397-08002B2CF9AE}" pid="3" name="ArticulatePath">
    <vt:lpwstr>PD 5.1</vt:lpwstr>
  </property>
</Properties>
</file>